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23.xml" ContentType="application/inkml+xml"/>
  <Override PartName="/ppt/ink/ink24.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25.xml" ContentType="application/inkml+xml"/>
  <Override PartName="/ppt/ink/ink2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8"/>
  </p:sldMasterIdLst>
  <p:notesMasterIdLst>
    <p:notesMasterId r:id="rId55"/>
  </p:notesMasterIdLst>
  <p:handoutMasterIdLst>
    <p:handoutMasterId r:id="rId56"/>
  </p:handoutMasterIdLst>
  <p:sldIdLst>
    <p:sldId id="4397" r:id="rId9"/>
    <p:sldId id="2147348107" r:id="rId10"/>
    <p:sldId id="2147348111" r:id="rId11"/>
    <p:sldId id="2147348108" r:id="rId12"/>
    <p:sldId id="2147348109" r:id="rId13"/>
    <p:sldId id="2147348106" r:id="rId14"/>
    <p:sldId id="2147348112" r:id="rId15"/>
    <p:sldId id="2147348113" r:id="rId16"/>
    <p:sldId id="2147348114" r:id="rId17"/>
    <p:sldId id="2147348115" r:id="rId18"/>
    <p:sldId id="2147348116" r:id="rId19"/>
    <p:sldId id="4396" r:id="rId20"/>
    <p:sldId id="4400" r:id="rId21"/>
    <p:sldId id="2147348007" r:id="rId22"/>
    <p:sldId id="4404" r:id="rId23"/>
    <p:sldId id="2147348009" r:id="rId24"/>
    <p:sldId id="2147348010" r:id="rId25"/>
    <p:sldId id="2147348008" r:id="rId26"/>
    <p:sldId id="4401" r:id="rId27"/>
    <p:sldId id="4386" r:id="rId28"/>
    <p:sldId id="2147348013" r:id="rId29"/>
    <p:sldId id="4402" r:id="rId30"/>
    <p:sldId id="2147348005" r:id="rId31"/>
    <p:sldId id="2147348012" r:id="rId32"/>
    <p:sldId id="2147348014" r:id="rId33"/>
    <p:sldId id="2147348083" r:id="rId34"/>
    <p:sldId id="2147348011" r:id="rId35"/>
    <p:sldId id="2147348100" r:id="rId36"/>
    <p:sldId id="2147348078" r:id="rId37"/>
    <p:sldId id="2147348000" r:id="rId38"/>
    <p:sldId id="4387" r:id="rId39"/>
    <p:sldId id="2147348101" r:id="rId40"/>
    <p:sldId id="4398" r:id="rId41"/>
    <p:sldId id="2147348073" r:id="rId42"/>
    <p:sldId id="2147348102" r:id="rId43"/>
    <p:sldId id="2147348072" r:id="rId44"/>
    <p:sldId id="2147348103" r:id="rId45"/>
    <p:sldId id="2147348074" r:id="rId46"/>
    <p:sldId id="2147348104" r:id="rId47"/>
    <p:sldId id="2147348045" r:id="rId48"/>
    <p:sldId id="2147348105" r:id="rId49"/>
    <p:sldId id="2147348099" r:id="rId50"/>
    <p:sldId id="2147348098" r:id="rId51"/>
    <p:sldId id="4403" r:id="rId52"/>
    <p:sldId id="4399" r:id="rId53"/>
    <p:sldId id="438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DEE53E-C84E-592E-141A-10D8D356BAB9}" name="Vivek Gupta" initials="VG" userId="Vivek Gupta" providerId="None"/>
  <p188:author id="{26E35760-8E8A-0E27-CA6A-14CB65338E4B}" name="Ritesh Dutta" initials="RD" userId="S::ritesh.dutta@softsensor.ai::7d6293c7-131b-44a8-a286-befca9f7c57a" providerId="AD"/>
  <p188:author id="{44AB3172-50D3-C665-5B57-60825DE1424B}" name="Joydeep Dutt" initials="JD" userId="S::joydeep.dutt@softsensor.ai::2558e47d-ec93-4a72-a031-5b4f7c9dc469" providerId="AD"/>
  <p188:author id="{A4AC12AC-B558-19C0-B781-AF8450BEA0BE}" name="Prashant Pandya" initials="PP" userId="S::prashant.pandya@softsensor.ai::c3422442-1ea2-470c-9361-33061f04952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emp" initials="t" lastIdx="2" clrIdx="0"/>
  <p:cmAuthor id="2" name="Subrat Sharma" initials="SS" lastIdx="1" clrIdx="1"/>
  <p:cmAuthor id="3" name="Michael Lengenfelder" initials="ML" lastIdx="42" clrIdx="2">
    <p:extLst>
      <p:ext uri="{19B8F6BF-5375-455C-9EA6-DF929625EA0E}">
        <p15:presenceInfo xmlns:p15="http://schemas.microsoft.com/office/powerpoint/2012/main" userId="S::Michael.Lengenfelder@unit4.com::a0505091-a875-4a26-9cd3-ab6179ddeb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A5E7"/>
    <a:srgbClr val="135D91"/>
    <a:srgbClr val="57A2F5"/>
    <a:srgbClr val="FFFFFF"/>
    <a:srgbClr val="62B1E9"/>
    <a:srgbClr val="1668A1"/>
    <a:srgbClr val="4472C4"/>
    <a:srgbClr val="125D91"/>
    <a:srgbClr val="0A67D4"/>
    <a:srgbClr val="EE3A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5013" autoAdjust="0"/>
  </p:normalViewPr>
  <p:slideViewPr>
    <p:cSldViewPr snapToGrid="0">
      <p:cViewPr varScale="1">
        <p:scale>
          <a:sx n="82" d="100"/>
          <a:sy n="82" d="100"/>
        </p:scale>
        <p:origin x="720" y="72"/>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handoutMaster" Target="handoutMasters/handoutMaster1.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latin typeface="Calibri Light" panose="020F0302020204030204"/>
            </a:rPr>
            <a:t>Proof of Concept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a:latin typeface="Calibri Light" panose="020F0302020204030204"/>
            </a:rPr>
            <a:t>Discovery</a:t>
          </a:r>
          <a:endParaRPr lang="en-US" b="1"/>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a:latin typeface="Calibri Light" panose="020F0302020204030204"/>
            </a:rPr>
            <a:t>Solution Design</a:t>
          </a:r>
          <a:endParaRPr lang="en-US" b="1"/>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6B98073-E1DC-4F75-851D-10067F07F252}">
      <dgm:prSet phldr="0"/>
      <dgm:spPr/>
      <dgm:t>
        <a:bodyPr/>
        <a:lstStyle/>
        <a:p>
          <a:pPr rtl="0"/>
          <a:r>
            <a:rPr lang="en-US" b="1">
              <a:latin typeface="Calibri Light" panose="020F0302020204030204"/>
            </a:rPr>
            <a:t>Data Replica on Cloud</a:t>
          </a:r>
        </a:p>
      </dgm:t>
    </dgm:pt>
    <dgm:pt modelId="{668C4F1F-55E7-44E4-BA5F-4766A2F00512}" type="parTrans" cxnId="{FB0FB5AD-0D3B-4F65-8F0B-822D9B94E1B5}">
      <dgm:prSet/>
      <dgm:spPr/>
      <dgm:t>
        <a:bodyPr/>
        <a:lstStyle/>
        <a:p>
          <a:endParaRPr lang="en-IN"/>
        </a:p>
      </dgm:t>
    </dgm:pt>
    <dgm:pt modelId="{9FE8B644-5A0B-4678-8008-5D84D8BCC631}" type="sibTrans" cxnId="{FB0FB5AD-0D3B-4F65-8F0B-822D9B94E1B5}">
      <dgm:prSet/>
      <dgm:spPr/>
      <dgm:t>
        <a:bodyPr/>
        <a:lstStyle/>
        <a:p>
          <a:endParaRPr lang="en-IN"/>
        </a:p>
      </dgm:t>
    </dgm:pt>
    <dgm:pt modelId="{B3969AF3-924D-473F-99B7-AB0DC9C388D9}">
      <dgm:prSet phldr="0"/>
      <dgm:spPr/>
      <dgm:t>
        <a:bodyPr/>
        <a:lstStyle/>
        <a:p>
          <a:pPr rtl="0"/>
          <a:r>
            <a:rPr lang="en-US" b="1">
              <a:latin typeface="Calibri Light" panose="020F0302020204030204"/>
            </a:rPr>
            <a:t>Incremental Data Updates</a:t>
          </a:r>
        </a:p>
      </dgm:t>
    </dgm:pt>
    <dgm:pt modelId="{654E213E-85FB-4249-9048-D08DFF5B2FDA}" type="parTrans" cxnId="{C67BCBFD-C4D2-4FCA-AAB1-88E021D36CD3}">
      <dgm:prSet/>
      <dgm:spPr/>
      <dgm:t>
        <a:bodyPr/>
        <a:lstStyle/>
        <a:p>
          <a:endParaRPr lang="en-IN"/>
        </a:p>
      </dgm:t>
    </dgm:pt>
    <dgm:pt modelId="{614373AB-155D-490B-B8F5-77196795AF56}" type="sibTrans" cxnId="{C67BCBFD-C4D2-4FCA-AAB1-88E021D36CD3}">
      <dgm:prSet/>
      <dgm:spPr/>
      <dgm:t>
        <a:bodyPr/>
        <a:lstStyle/>
        <a:p>
          <a:endParaRPr lang="en-IN"/>
        </a:p>
      </dgm:t>
    </dgm:pt>
    <dgm:pt modelId="{0983E2C3-7877-41B0-8B0C-1A6E76053551}">
      <dgm:prSet phldr="0"/>
      <dgm:spPr/>
      <dgm:t>
        <a:bodyPr/>
        <a:lstStyle/>
        <a:p>
          <a:pPr rtl="0"/>
          <a:r>
            <a:rPr lang="en-US" b="1">
              <a:latin typeface="Calibri Light" panose="020F0302020204030204"/>
            </a:rPr>
            <a:t>Metrics &amp; DWH Refresh</a:t>
          </a:r>
        </a:p>
      </dgm:t>
    </dgm:pt>
    <dgm:pt modelId="{288C7362-292D-41E6-93CC-BC17A1C1E195}" type="parTrans" cxnId="{C924DE23-F727-4602-AC00-0FAF6E6D7AC4}">
      <dgm:prSet/>
      <dgm:spPr/>
      <dgm:t>
        <a:bodyPr/>
        <a:lstStyle/>
        <a:p>
          <a:endParaRPr lang="en-IN"/>
        </a:p>
      </dgm:t>
    </dgm:pt>
    <dgm:pt modelId="{B63F3CAE-156C-41A8-B457-9F5ED2256453}" type="sibTrans" cxnId="{C924DE23-F727-4602-AC00-0FAF6E6D7AC4}">
      <dgm:prSet/>
      <dgm:spPr/>
      <dgm:t>
        <a:bodyPr/>
        <a:lstStyle/>
        <a:p>
          <a:endParaRPr lang="en-IN"/>
        </a:p>
      </dgm:t>
    </dgm:pt>
    <dgm:pt modelId="{632DCB73-7514-4047-8A88-DC996FEAB184}">
      <dgm:prSet phldr="0"/>
      <dgm:spPr/>
      <dgm:t>
        <a:bodyPr/>
        <a:lstStyle/>
        <a:p>
          <a:pPr rtl="0"/>
          <a:r>
            <a:rPr lang="en-US" b="1">
              <a:latin typeface="Calibri Light" panose="020F0302020204030204"/>
            </a:rPr>
            <a:t>Plug &amp; Play Dashboards</a:t>
          </a:r>
        </a:p>
      </dgm:t>
    </dgm:pt>
    <dgm:pt modelId="{93CF2041-9259-477F-8811-F3C5881B3708}" type="parTrans" cxnId="{B4ACCD0B-BD7E-4343-9412-7170A9120B47}">
      <dgm:prSet/>
      <dgm:spPr/>
      <dgm:t>
        <a:bodyPr/>
        <a:lstStyle/>
        <a:p>
          <a:endParaRPr lang="en-IN"/>
        </a:p>
      </dgm:t>
    </dgm:pt>
    <dgm:pt modelId="{C25ED588-3150-4014-B3A7-0B49ED07ACA8}" type="sibTrans" cxnId="{B4ACCD0B-BD7E-4343-9412-7170A9120B47}">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7">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7">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7">
        <dgm:presLayoutVars>
          <dgm:chMax val="0"/>
          <dgm:chPref val="0"/>
          <dgm:bulletEnabled val="1"/>
        </dgm:presLayoutVars>
      </dgm:prSet>
      <dgm:spPr/>
    </dgm:pt>
    <dgm:pt modelId="{56B09710-F064-4E82-A587-EFCBA542EB29}" type="pres">
      <dgm:prSet presAssocID="{4F3EE205-64FC-446E-90EF-3C02ACF4BF24}" presName="parTxOnlySpace" presStyleCnt="0"/>
      <dgm:spPr/>
    </dgm:pt>
    <dgm:pt modelId="{9DE781E3-310F-4919-8859-682B94315AC3}" type="pres">
      <dgm:prSet presAssocID="{56B98073-E1DC-4F75-851D-10067F07F252}" presName="parTxOnly" presStyleLbl="node1" presStyleIdx="3" presStyleCnt="7">
        <dgm:presLayoutVars>
          <dgm:chMax val="0"/>
          <dgm:chPref val="0"/>
          <dgm:bulletEnabled val="1"/>
        </dgm:presLayoutVars>
      </dgm:prSet>
      <dgm:spPr/>
    </dgm:pt>
    <dgm:pt modelId="{A0D58AA4-FE8C-4DAB-9E9B-D4F7730711DE}" type="pres">
      <dgm:prSet presAssocID="{9FE8B644-5A0B-4678-8008-5D84D8BCC631}" presName="parTxOnlySpace" presStyleCnt="0"/>
      <dgm:spPr/>
    </dgm:pt>
    <dgm:pt modelId="{9EE218E3-848C-4B40-9D6F-B28DA7C82088}" type="pres">
      <dgm:prSet presAssocID="{B3969AF3-924D-473F-99B7-AB0DC9C388D9}" presName="parTxOnly" presStyleLbl="node1" presStyleIdx="4" presStyleCnt="7">
        <dgm:presLayoutVars>
          <dgm:chMax val="0"/>
          <dgm:chPref val="0"/>
          <dgm:bulletEnabled val="1"/>
        </dgm:presLayoutVars>
      </dgm:prSet>
      <dgm:spPr/>
    </dgm:pt>
    <dgm:pt modelId="{326A5E28-C704-4C55-B7EE-DDD8F02DFAD7}" type="pres">
      <dgm:prSet presAssocID="{614373AB-155D-490B-B8F5-77196795AF56}" presName="parTxOnlySpace" presStyleCnt="0"/>
      <dgm:spPr/>
    </dgm:pt>
    <dgm:pt modelId="{F8AAE739-AF62-4F48-8AA4-1FE4E29A0E48}" type="pres">
      <dgm:prSet presAssocID="{0983E2C3-7877-41B0-8B0C-1A6E76053551}" presName="parTxOnly" presStyleLbl="node1" presStyleIdx="5" presStyleCnt="7">
        <dgm:presLayoutVars>
          <dgm:chMax val="0"/>
          <dgm:chPref val="0"/>
          <dgm:bulletEnabled val="1"/>
        </dgm:presLayoutVars>
      </dgm:prSet>
      <dgm:spPr/>
    </dgm:pt>
    <dgm:pt modelId="{C1E53A89-1808-4114-86D0-C9DD4F93D6A5}" type="pres">
      <dgm:prSet presAssocID="{B63F3CAE-156C-41A8-B457-9F5ED2256453}" presName="parTxOnlySpace" presStyleCnt="0"/>
      <dgm:spPr/>
    </dgm:pt>
    <dgm:pt modelId="{786B49BC-ABCD-4148-8421-8E5615AF3526}" type="pres">
      <dgm:prSet presAssocID="{632DCB73-7514-4047-8A88-DC996FEAB184}" presName="parTxOnly" presStyleLbl="node1" presStyleIdx="6" presStyleCnt="7">
        <dgm:presLayoutVars>
          <dgm:chMax val="0"/>
          <dgm:chPref val="0"/>
          <dgm:bulletEnabled val="1"/>
        </dgm:presLayoutVars>
      </dgm:prSet>
      <dgm:spPr/>
    </dgm:pt>
  </dgm:ptLst>
  <dgm:cxnLst>
    <dgm:cxn modelId="{B4ACCD0B-BD7E-4343-9412-7170A9120B47}" srcId="{B7942C35-095C-49F3-A0F5-E5BFDCBC83EE}" destId="{632DCB73-7514-4047-8A88-DC996FEAB184}" srcOrd="6" destOrd="0" parTransId="{93CF2041-9259-477F-8811-F3C5881B3708}" sibTransId="{C25ED588-3150-4014-B3A7-0B49ED07ACA8}"/>
    <dgm:cxn modelId="{9E772A0F-C601-4AAE-B214-411E68C9EDC4}" srcId="{B7942C35-095C-49F3-A0F5-E5BFDCBC83EE}" destId="{59C1236F-ACE8-4C3A-88A1-32734D2C47D1}" srcOrd="0" destOrd="0" parTransId="{8E03A840-B789-4CE6-B0E9-19E7D9126F52}" sibTransId="{D5160E1C-E342-4C46-8914-085FCC8B1170}"/>
    <dgm:cxn modelId="{C924DE23-F727-4602-AC00-0FAF6E6D7AC4}" srcId="{B7942C35-095C-49F3-A0F5-E5BFDCBC83EE}" destId="{0983E2C3-7877-41B0-8B0C-1A6E76053551}" srcOrd="5" destOrd="0" parTransId="{288C7362-292D-41E6-93CC-BC17A1C1E195}" sibTransId="{B63F3CAE-156C-41A8-B457-9F5ED2256453}"/>
    <dgm:cxn modelId="{D6FAB83E-0026-4B2B-B96E-4895E6BAEDE9}" type="presOf" srcId="{7D2109E0-7EF4-47A4-B30C-1E24B023CB22}" destId="{8E70F5FD-471F-4DB7-AFCD-170063E67BCF}" srcOrd="0" destOrd="0" presId="urn:microsoft.com/office/officeart/2005/8/layout/chevron1"/>
    <dgm:cxn modelId="{7A494F61-F668-4409-B52B-C1D760FDA647}" type="presOf" srcId="{B3969AF3-924D-473F-99B7-AB0DC9C388D9}" destId="{9EE218E3-848C-4B40-9D6F-B28DA7C82088}" srcOrd="0" destOrd="0" presId="urn:microsoft.com/office/officeart/2005/8/layout/chevron1"/>
    <dgm:cxn modelId="{CE61C366-451E-4BDF-B5AB-BFCCCE683AA6}" type="presOf" srcId="{632DCB73-7514-4047-8A88-DC996FEAB184}" destId="{786B49BC-ABCD-4148-8421-8E5615AF3526}" srcOrd="0" destOrd="0" presId="urn:microsoft.com/office/officeart/2005/8/layout/chevron1"/>
    <dgm:cxn modelId="{DAF29E4D-022B-4FE8-9971-7AB8CC61D60E}"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2D602E95-C395-47F8-9C22-0D50089BCE01}" type="presOf" srcId="{0983E2C3-7877-41B0-8B0C-1A6E76053551}" destId="{F8AAE739-AF62-4F48-8AA4-1FE4E29A0E48}"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FB0FB5AD-0D3B-4F65-8F0B-822D9B94E1B5}" srcId="{B7942C35-095C-49F3-A0F5-E5BFDCBC83EE}" destId="{56B98073-E1DC-4F75-851D-10067F07F252}" srcOrd="3" destOrd="0" parTransId="{668C4F1F-55E7-44E4-BA5F-4766A2F00512}" sibTransId="{9FE8B644-5A0B-4678-8008-5D84D8BCC631}"/>
    <dgm:cxn modelId="{9BDE2DB8-1F22-4DBF-AAD7-CD3C39CE4A4C}" type="presOf" srcId="{59C1236F-ACE8-4C3A-88A1-32734D2C47D1}" destId="{175D64D4-6E50-4748-BDE8-12AE767B867D}" srcOrd="0" destOrd="0" presId="urn:microsoft.com/office/officeart/2005/8/layout/chevron1"/>
    <dgm:cxn modelId="{6D07B5DC-FD34-4A8F-A2F7-D48468DA1115}" type="presOf" srcId="{56B98073-E1DC-4F75-851D-10067F07F252}" destId="{9DE781E3-310F-4919-8859-682B94315AC3}"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67BCBFD-C4D2-4FCA-AAB1-88E021D36CD3}" srcId="{B7942C35-095C-49F3-A0F5-E5BFDCBC83EE}" destId="{B3969AF3-924D-473F-99B7-AB0DC9C388D9}" srcOrd="4" destOrd="0" parTransId="{654E213E-85FB-4249-9048-D08DFF5B2FDA}" sibTransId="{614373AB-155D-490B-B8F5-77196795AF56}"/>
    <dgm:cxn modelId="{CDB51B5D-8496-4F8C-86B2-7EB3AAB1D9BE}" type="presParOf" srcId="{5BCA3DE8-ADF6-4E86-9E41-B8041EFE766D}" destId="{175D64D4-6E50-4748-BDE8-12AE767B867D}" srcOrd="0" destOrd="0" presId="urn:microsoft.com/office/officeart/2005/8/layout/chevron1"/>
    <dgm:cxn modelId="{F8F05713-A340-4551-AF34-05D341909453}" type="presParOf" srcId="{5BCA3DE8-ADF6-4E86-9E41-B8041EFE766D}" destId="{856BB149-4BBF-4632-882D-62B251266DD6}" srcOrd="1" destOrd="0" presId="urn:microsoft.com/office/officeart/2005/8/layout/chevron1"/>
    <dgm:cxn modelId="{FE31E00C-1117-4194-92F2-F707F1942CB2}" type="presParOf" srcId="{5BCA3DE8-ADF6-4E86-9E41-B8041EFE766D}" destId="{7D3B7FE9-BA85-4FB8-9490-06B1253C8107}" srcOrd="2" destOrd="0" presId="urn:microsoft.com/office/officeart/2005/8/layout/chevron1"/>
    <dgm:cxn modelId="{E82BC503-6B93-4C96-998C-CBCCB41B4957}" type="presParOf" srcId="{5BCA3DE8-ADF6-4E86-9E41-B8041EFE766D}" destId="{4A47E7D5-DAAF-40E9-A6DC-AEEB4E638306}" srcOrd="3" destOrd="0" presId="urn:microsoft.com/office/officeart/2005/8/layout/chevron1"/>
    <dgm:cxn modelId="{252809F8-A620-42D2-BD75-DA82840C7234}" type="presParOf" srcId="{5BCA3DE8-ADF6-4E86-9E41-B8041EFE766D}" destId="{8E70F5FD-471F-4DB7-AFCD-170063E67BCF}" srcOrd="4" destOrd="0" presId="urn:microsoft.com/office/officeart/2005/8/layout/chevron1"/>
    <dgm:cxn modelId="{FC99BD08-9142-47FE-B676-73F9A79A2D23}" type="presParOf" srcId="{5BCA3DE8-ADF6-4E86-9E41-B8041EFE766D}" destId="{56B09710-F064-4E82-A587-EFCBA542EB29}" srcOrd="5" destOrd="0" presId="urn:microsoft.com/office/officeart/2005/8/layout/chevron1"/>
    <dgm:cxn modelId="{FD9E8757-0C30-4F42-B1FE-32DBB56A5BB2}" type="presParOf" srcId="{5BCA3DE8-ADF6-4E86-9E41-B8041EFE766D}" destId="{9DE781E3-310F-4919-8859-682B94315AC3}" srcOrd="6" destOrd="0" presId="urn:microsoft.com/office/officeart/2005/8/layout/chevron1"/>
    <dgm:cxn modelId="{6DD7AF7F-5C2A-4F42-AA55-E46DA6C2CAEB}" type="presParOf" srcId="{5BCA3DE8-ADF6-4E86-9E41-B8041EFE766D}" destId="{A0D58AA4-FE8C-4DAB-9E9B-D4F7730711DE}" srcOrd="7" destOrd="0" presId="urn:microsoft.com/office/officeart/2005/8/layout/chevron1"/>
    <dgm:cxn modelId="{C8B38DDF-9EC2-45A2-B3E7-56D151295A1C}" type="presParOf" srcId="{5BCA3DE8-ADF6-4E86-9E41-B8041EFE766D}" destId="{9EE218E3-848C-4B40-9D6F-B28DA7C82088}" srcOrd="8" destOrd="0" presId="urn:microsoft.com/office/officeart/2005/8/layout/chevron1"/>
    <dgm:cxn modelId="{EA1BCCCF-A93B-494D-B3EF-045A6148E3BF}" type="presParOf" srcId="{5BCA3DE8-ADF6-4E86-9E41-B8041EFE766D}" destId="{326A5E28-C704-4C55-B7EE-DDD8F02DFAD7}" srcOrd="9" destOrd="0" presId="urn:microsoft.com/office/officeart/2005/8/layout/chevron1"/>
    <dgm:cxn modelId="{4FA8F4D0-F66A-427F-81DB-764DD0E80891}" type="presParOf" srcId="{5BCA3DE8-ADF6-4E86-9E41-B8041EFE766D}" destId="{F8AAE739-AF62-4F48-8AA4-1FE4E29A0E48}" srcOrd="10" destOrd="0" presId="urn:microsoft.com/office/officeart/2005/8/layout/chevron1"/>
    <dgm:cxn modelId="{FA6D0BA3-A82D-4E39-83D9-8085D0078253}" type="presParOf" srcId="{5BCA3DE8-ADF6-4E86-9E41-B8041EFE766D}" destId="{C1E53A89-1808-4114-86D0-C9DD4F93D6A5}" srcOrd="11" destOrd="0" presId="urn:microsoft.com/office/officeart/2005/8/layout/chevron1"/>
    <dgm:cxn modelId="{DB59FBA8-EE6C-4F12-99E6-863AC38E7EB7}" type="presParOf" srcId="{5BCA3DE8-ADF6-4E86-9E41-B8041EFE766D}" destId="{786B49BC-ABCD-4148-8421-8E5615AF3526}"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latin typeface="Calibri Light" panose="020F0302020204030204"/>
            </a:rPr>
            <a:t>Proof of Concept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dirty="0">
              <a:latin typeface="Calibri Light" panose="020F0302020204030204"/>
            </a:rPr>
            <a:t>Discovery</a:t>
          </a:r>
          <a:endParaRPr lang="en-US" b="1" dirty="0"/>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a:latin typeface="Calibri Light" panose="020F0302020204030204"/>
            </a:rPr>
            <a:t>Solution Design</a:t>
          </a:r>
          <a:endParaRPr lang="en-US" b="1"/>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6B98073-E1DC-4F75-851D-10067F07F252}">
      <dgm:prSet phldr="0"/>
      <dgm:spPr/>
      <dgm:t>
        <a:bodyPr/>
        <a:lstStyle/>
        <a:p>
          <a:pPr rtl="0"/>
          <a:r>
            <a:rPr lang="en-US" b="1">
              <a:latin typeface="Calibri Light" panose="020F0302020204030204"/>
            </a:rPr>
            <a:t>Data Replica on Cloud</a:t>
          </a:r>
        </a:p>
      </dgm:t>
    </dgm:pt>
    <dgm:pt modelId="{668C4F1F-55E7-44E4-BA5F-4766A2F00512}" type="parTrans" cxnId="{FB0FB5AD-0D3B-4F65-8F0B-822D9B94E1B5}">
      <dgm:prSet/>
      <dgm:spPr/>
      <dgm:t>
        <a:bodyPr/>
        <a:lstStyle/>
        <a:p>
          <a:endParaRPr lang="en-IN"/>
        </a:p>
      </dgm:t>
    </dgm:pt>
    <dgm:pt modelId="{9FE8B644-5A0B-4678-8008-5D84D8BCC631}" type="sibTrans" cxnId="{FB0FB5AD-0D3B-4F65-8F0B-822D9B94E1B5}">
      <dgm:prSet/>
      <dgm:spPr/>
      <dgm:t>
        <a:bodyPr/>
        <a:lstStyle/>
        <a:p>
          <a:endParaRPr lang="en-IN"/>
        </a:p>
      </dgm:t>
    </dgm:pt>
    <dgm:pt modelId="{B3969AF3-924D-473F-99B7-AB0DC9C388D9}">
      <dgm:prSet phldr="0"/>
      <dgm:spPr/>
      <dgm:t>
        <a:bodyPr/>
        <a:lstStyle/>
        <a:p>
          <a:pPr rtl="0"/>
          <a:r>
            <a:rPr lang="en-US" b="1">
              <a:latin typeface="Calibri Light" panose="020F0302020204030204"/>
            </a:rPr>
            <a:t>Incremental Data Updates</a:t>
          </a:r>
        </a:p>
      </dgm:t>
    </dgm:pt>
    <dgm:pt modelId="{654E213E-85FB-4249-9048-D08DFF5B2FDA}" type="parTrans" cxnId="{C67BCBFD-C4D2-4FCA-AAB1-88E021D36CD3}">
      <dgm:prSet/>
      <dgm:spPr/>
      <dgm:t>
        <a:bodyPr/>
        <a:lstStyle/>
        <a:p>
          <a:endParaRPr lang="en-IN"/>
        </a:p>
      </dgm:t>
    </dgm:pt>
    <dgm:pt modelId="{614373AB-155D-490B-B8F5-77196795AF56}" type="sibTrans" cxnId="{C67BCBFD-C4D2-4FCA-AAB1-88E021D36CD3}">
      <dgm:prSet/>
      <dgm:spPr/>
      <dgm:t>
        <a:bodyPr/>
        <a:lstStyle/>
        <a:p>
          <a:endParaRPr lang="en-IN"/>
        </a:p>
      </dgm:t>
    </dgm:pt>
    <dgm:pt modelId="{0983E2C3-7877-41B0-8B0C-1A6E76053551}">
      <dgm:prSet phldr="0"/>
      <dgm:spPr>
        <a:solidFill>
          <a:srgbClr val="135D91"/>
        </a:solidFill>
      </dgm:spPr>
      <dgm:t>
        <a:bodyPr/>
        <a:lstStyle/>
        <a:p>
          <a:pPr rtl="0"/>
          <a:r>
            <a:rPr lang="en-US" b="1" dirty="0">
              <a:latin typeface="Calibri Light" panose="020F0302020204030204"/>
            </a:rPr>
            <a:t>Metrics &amp; DWH Refresh</a:t>
          </a:r>
        </a:p>
      </dgm:t>
    </dgm:pt>
    <dgm:pt modelId="{288C7362-292D-41E6-93CC-BC17A1C1E195}" type="parTrans" cxnId="{C924DE23-F727-4602-AC00-0FAF6E6D7AC4}">
      <dgm:prSet/>
      <dgm:spPr/>
      <dgm:t>
        <a:bodyPr/>
        <a:lstStyle/>
        <a:p>
          <a:endParaRPr lang="en-IN"/>
        </a:p>
      </dgm:t>
    </dgm:pt>
    <dgm:pt modelId="{B63F3CAE-156C-41A8-B457-9F5ED2256453}" type="sibTrans" cxnId="{C924DE23-F727-4602-AC00-0FAF6E6D7AC4}">
      <dgm:prSet/>
      <dgm:spPr/>
      <dgm:t>
        <a:bodyPr/>
        <a:lstStyle/>
        <a:p>
          <a:endParaRPr lang="en-IN"/>
        </a:p>
      </dgm:t>
    </dgm:pt>
    <dgm:pt modelId="{632DCB73-7514-4047-8A88-DC996FEAB184}">
      <dgm:prSet phldr="0"/>
      <dgm:spPr/>
      <dgm:t>
        <a:bodyPr/>
        <a:lstStyle/>
        <a:p>
          <a:pPr rtl="0"/>
          <a:r>
            <a:rPr lang="en-US" b="1">
              <a:latin typeface="Calibri Light" panose="020F0302020204030204"/>
            </a:rPr>
            <a:t>Plug &amp; Play Dashboards</a:t>
          </a:r>
        </a:p>
      </dgm:t>
    </dgm:pt>
    <dgm:pt modelId="{93CF2041-9259-477F-8811-F3C5881B3708}" type="parTrans" cxnId="{B4ACCD0B-BD7E-4343-9412-7170A9120B47}">
      <dgm:prSet/>
      <dgm:spPr/>
      <dgm:t>
        <a:bodyPr/>
        <a:lstStyle/>
        <a:p>
          <a:endParaRPr lang="en-IN"/>
        </a:p>
      </dgm:t>
    </dgm:pt>
    <dgm:pt modelId="{C25ED588-3150-4014-B3A7-0B49ED07ACA8}" type="sibTrans" cxnId="{B4ACCD0B-BD7E-4343-9412-7170A9120B47}">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7">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7">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7">
        <dgm:presLayoutVars>
          <dgm:chMax val="0"/>
          <dgm:chPref val="0"/>
          <dgm:bulletEnabled val="1"/>
        </dgm:presLayoutVars>
      </dgm:prSet>
      <dgm:spPr/>
    </dgm:pt>
    <dgm:pt modelId="{56B09710-F064-4E82-A587-EFCBA542EB29}" type="pres">
      <dgm:prSet presAssocID="{4F3EE205-64FC-446E-90EF-3C02ACF4BF24}" presName="parTxOnlySpace" presStyleCnt="0"/>
      <dgm:spPr/>
    </dgm:pt>
    <dgm:pt modelId="{9DE781E3-310F-4919-8859-682B94315AC3}" type="pres">
      <dgm:prSet presAssocID="{56B98073-E1DC-4F75-851D-10067F07F252}" presName="parTxOnly" presStyleLbl="node1" presStyleIdx="3" presStyleCnt="7">
        <dgm:presLayoutVars>
          <dgm:chMax val="0"/>
          <dgm:chPref val="0"/>
          <dgm:bulletEnabled val="1"/>
        </dgm:presLayoutVars>
      </dgm:prSet>
      <dgm:spPr/>
    </dgm:pt>
    <dgm:pt modelId="{A0D58AA4-FE8C-4DAB-9E9B-D4F7730711DE}" type="pres">
      <dgm:prSet presAssocID="{9FE8B644-5A0B-4678-8008-5D84D8BCC631}" presName="parTxOnlySpace" presStyleCnt="0"/>
      <dgm:spPr/>
    </dgm:pt>
    <dgm:pt modelId="{9EE218E3-848C-4B40-9D6F-B28DA7C82088}" type="pres">
      <dgm:prSet presAssocID="{B3969AF3-924D-473F-99B7-AB0DC9C388D9}" presName="parTxOnly" presStyleLbl="node1" presStyleIdx="4" presStyleCnt="7">
        <dgm:presLayoutVars>
          <dgm:chMax val="0"/>
          <dgm:chPref val="0"/>
          <dgm:bulletEnabled val="1"/>
        </dgm:presLayoutVars>
      </dgm:prSet>
      <dgm:spPr/>
    </dgm:pt>
    <dgm:pt modelId="{326A5E28-C704-4C55-B7EE-DDD8F02DFAD7}" type="pres">
      <dgm:prSet presAssocID="{614373AB-155D-490B-B8F5-77196795AF56}" presName="parTxOnlySpace" presStyleCnt="0"/>
      <dgm:spPr/>
    </dgm:pt>
    <dgm:pt modelId="{F8AAE739-AF62-4F48-8AA4-1FE4E29A0E48}" type="pres">
      <dgm:prSet presAssocID="{0983E2C3-7877-41B0-8B0C-1A6E76053551}" presName="parTxOnly" presStyleLbl="node1" presStyleIdx="5" presStyleCnt="7">
        <dgm:presLayoutVars>
          <dgm:chMax val="0"/>
          <dgm:chPref val="0"/>
          <dgm:bulletEnabled val="1"/>
        </dgm:presLayoutVars>
      </dgm:prSet>
      <dgm:spPr/>
    </dgm:pt>
    <dgm:pt modelId="{C1E53A89-1808-4114-86D0-C9DD4F93D6A5}" type="pres">
      <dgm:prSet presAssocID="{B63F3CAE-156C-41A8-B457-9F5ED2256453}" presName="parTxOnlySpace" presStyleCnt="0"/>
      <dgm:spPr/>
    </dgm:pt>
    <dgm:pt modelId="{786B49BC-ABCD-4148-8421-8E5615AF3526}" type="pres">
      <dgm:prSet presAssocID="{632DCB73-7514-4047-8A88-DC996FEAB184}" presName="parTxOnly" presStyleLbl="node1" presStyleIdx="6" presStyleCnt="7">
        <dgm:presLayoutVars>
          <dgm:chMax val="0"/>
          <dgm:chPref val="0"/>
          <dgm:bulletEnabled val="1"/>
        </dgm:presLayoutVars>
      </dgm:prSet>
      <dgm:spPr/>
    </dgm:pt>
  </dgm:ptLst>
  <dgm:cxnLst>
    <dgm:cxn modelId="{B4ACCD0B-BD7E-4343-9412-7170A9120B47}" srcId="{B7942C35-095C-49F3-A0F5-E5BFDCBC83EE}" destId="{632DCB73-7514-4047-8A88-DC996FEAB184}" srcOrd="6" destOrd="0" parTransId="{93CF2041-9259-477F-8811-F3C5881B3708}" sibTransId="{C25ED588-3150-4014-B3A7-0B49ED07ACA8}"/>
    <dgm:cxn modelId="{9E772A0F-C601-4AAE-B214-411E68C9EDC4}" srcId="{B7942C35-095C-49F3-A0F5-E5BFDCBC83EE}" destId="{59C1236F-ACE8-4C3A-88A1-32734D2C47D1}" srcOrd="0" destOrd="0" parTransId="{8E03A840-B789-4CE6-B0E9-19E7D9126F52}" sibTransId="{D5160E1C-E342-4C46-8914-085FCC8B1170}"/>
    <dgm:cxn modelId="{C924DE23-F727-4602-AC00-0FAF6E6D7AC4}" srcId="{B7942C35-095C-49F3-A0F5-E5BFDCBC83EE}" destId="{0983E2C3-7877-41B0-8B0C-1A6E76053551}" srcOrd="5" destOrd="0" parTransId="{288C7362-292D-41E6-93CC-BC17A1C1E195}" sibTransId="{B63F3CAE-156C-41A8-B457-9F5ED2256453}"/>
    <dgm:cxn modelId="{D6FAB83E-0026-4B2B-B96E-4895E6BAEDE9}" type="presOf" srcId="{7D2109E0-7EF4-47A4-B30C-1E24B023CB22}" destId="{8E70F5FD-471F-4DB7-AFCD-170063E67BCF}" srcOrd="0" destOrd="0" presId="urn:microsoft.com/office/officeart/2005/8/layout/chevron1"/>
    <dgm:cxn modelId="{7A494F61-F668-4409-B52B-C1D760FDA647}" type="presOf" srcId="{B3969AF3-924D-473F-99B7-AB0DC9C388D9}" destId="{9EE218E3-848C-4B40-9D6F-B28DA7C82088}" srcOrd="0" destOrd="0" presId="urn:microsoft.com/office/officeart/2005/8/layout/chevron1"/>
    <dgm:cxn modelId="{CE61C366-451E-4BDF-B5AB-BFCCCE683AA6}" type="presOf" srcId="{632DCB73-7514-4047-8A88-DC996FEAB184}" destId="{786B49BC-ABCD-4148-8421-8E5615AF3526}" srcOrd="0" destOrd="0" presId="urn:microsoft.com/office/officeart/2005/8/layout/chevron1"/>
    <dgm:cxn modelId="{DAF29E4D-022B-4FE8-9971-7AB8CC61D60E}"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2D602E95-C395-47F8-9C22-0D50089BCE01}" type="presOf" srcId="{0983E2C3-7877-41B0-8B0C-1A6E76053551}" destId="{F8AAE739-AF62-4F48-8AA4-1FE4E29A0E48}"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FB0FB5AD-0D3B-4F65-8F0B-822D9B94E1B5}" srcId="{B7942C35-095C-49F3-A0F5-E5BFDCBC83EE}" destId="{56B98073-E1DC-4F75-851D-10067F07F252}" srcOrd="3" destOrd="0" parTransId="{668C4F1F-55E7-44E4-BA5F-4766A2F00512}" sibTransId="{9FE8B644-5A0B-4678-8008-5D84D8BCC631}"/>
    <dgm:cxn modelId="{9BDE2DB8-1F22-4DBF-AAD7-CD3C39CE4A4C}" type="presOf" srcId="{59C1236F-ACE8-4C3A-88A1-32734D2C47D1}" destId="{175D64D4-6E50-4748-BDE8-12AE767B867D}" srcOrd="0" destOrd="0" presId="urn:microsoft.com/office/officeart/2005/8/layout/chevron1"/>
    <dgm:cxn modelId="{6D07B5DC-FD34-4A8F-A2F7-D48468DA1115}" type="presOf" srcId="{56B98073-E1DC-4F75-851D-10067F07F252}" destId="{9DE781E3-310F-4919-8859-682B94315AC3}"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67BCBFD-C4D2-4FCA-AAB1-88E021D36CD3}" srcId="{B7942C35-095C-49F3-A0F5-E5BFDCBC83EE}" destId="{B3969AF3-924D-473F-99B7-AB0DC9C388D9}" srcOrd="4" destOrd="0" parTransId="{654E213E-85FB-4249-9048-D08DFF5B2FDA}" sibTransId="{614373AB-155D-490B-B8F5-77196795AF56}"/>
    <dgm:cxn modelId="{CDB51B5D-8496-4F8C-86B2-7EB3AAB1D9BE}" type="presParOf" srcId="{5BCA3DE8-ADF6-4E86-9E41-B8041EFE766D}" destId="{175D64D4-6E50-4748-BDE8-12AE767B867D}" srcOrd="0" destOrd="0" presId="urn:microsoft.com/office/officeart/2005/8/layout/chevron1"/>
    <dgm:cxn modelId="{F8F05713-A340-4551-AF34-05D341909453}" type="presParOf" srcId="{5BCA3DE8-ADF6-4E86-9E41-B8041EFE766D}" destId="{856BB149-4BBF-4632-882D-62B251266DD6}" srcOrd="1" destOrd="0" presId="urn:microsoft.com/office/officeart/2005/8/layout/chevron1"/>
    <dgm:cxn modelId="{FE31E00C-1117-4194-92F2-F707F1942CB2}" type="presParOf" srcId="{5BCA3DE8-ADF6-4E86-9E41-B8041EFE766D}" destId="{7D3B7FE9-BA85-4FB8-9490-06B1253C8107}" srcOrd="2" destOrd="0" presId="urn:microsoft.com/office/officeart/2005/8/layout/chevron1"/>
    <dgm:cxn modelId="{E82BC503-6B93-4C96-998C-CBCCB41B4957}" type="presParOf" srcId="{5BCA3DE8-ADF6-4E86-9E41-B8041EFE766D}" destId="{4A47E7D5-DAAF-40E9-A6DC-AEEB4E638306}" srcOrd="3" destOrd="0" presId="urn:microsoft.com/office/officeart/2005/8/layout/chevron1"/>
    <dgm:cxn modelId="{252809F8-A620-42D2-BD75-DA82840C7234}" type="presParOf" srcId="{5BCA3DE8-ADF6-4E86-9E41-B8041EFE766D}" destId="{8E70F5FD-471F-4DB7-AFCD-170063E67BCF}" srcOrd="4" destOrd="0" presId="urn:microsoft.com/office/officeart/2005/8/layout/chevron1"/>
    <dgm:cxn modelId="{FC99BD08-9142-47FE-B676-73F9A79A2D23}" type="presParOf" srcId="{5BCA3DE8-ADF6-4E86-9E41-B8041EFE766D}" destId="{56B09710-F064-4E82-A587-EFCBA542EB29}" srcOrd="5" destOrd="0" presId="urn:microsoft.com/office/officeart/2005/8/layout/chevron1"/>
    <dgm:cxn modelId="{FD9E8757-0C30-4F42-B1FE-32DBB56A5BB2}" type="presParOf" srcId="{5BCA3DE8-ADF6-4E86-9E41-B8041EFE766D}" destId="{9DE781E3-310F-4919-8859-682B94315AC3}" srcOrd="6" destOrd="0" presId="urn:microsoft.com/office/officeart/2005/8/layout/chevron1"/>
    <dgm:cxn modelId="{6DD7AF7F-5C2A-4F42-AA55-E46DA6C2CAEB}" type="presParOf" srcId="{5BCA3DE8-ADF6-4E86-9E41-B8041EFE766D}" destId="{A0D58AA4-FE8C-4DAB-9E9B-D4F7730711DE}" srcOrd="7" destOrd="0" presId="urn:microsoft.com/office/officeart/2005/8/layout/chevron1"/>
    <dgm:cxn modelId="{C8B38DDF-9EC2-45A2-B3E7-56D151295A1C}" type="presParOf" srcId="{5BCA3DE8-ADF6-4E86-9E41-B8041EFE766D}" destId="{9EE218E3-848C-4B40-9D6F-B28DA7C82088}" srcOrd="8" destOrd="0" presId="urn:microsoft.com/office/officeart/2005/8/layout/chevron1"/>
    <dgm:cxn modelId="{EA1BCCCF-A93B-494D-B3EF-045A6148E3BF}" type="presParOf" srcId="{5BCA3DE8-ADF6-4E86-9E41-B8041EFE766D}" destId="{326A5E28-C704-4C55-B7EE-DDD8F02DFAD7}" srcOrd="9" destOrd="0" presId="urn:microsoft.com/office/officeart/2005/8/layout/chevron1"/>
    <dgm:cxn modelId="{4FA8F4D0-F66A-427F-81DB-764DD0E80891}" type="presParOf" srcId="{5BCA3DE8-ADF6-4E86-9E41-B8041EFE766D}" destId="{F8AAE739-AF62-4F48-8AA4-1FE4E29A0E48}" srcOrd="10" destOrd="0" presId="urn:microsoft.com/office/officeart/2005/8/layout/chevron1"/>
    <dgm:cxn modelId="{FA6D0BA3-A82D-4E39-83D9-8085D0078253}" type="presParOf" srcId="{5BCA3DE8-ADF6-4E86-9E41-B8041EFE766D}" destId="{C1E53A89-1808-4114-86D0-C9DD4F93D6A5}" srcOrd="11" destOrd="0" presId="urn:microsoft.com/office/officeart/2005/8/layout/chevron1"/>
    <dgm:cxn modelId="{DB59FBA8-EE6C-4F12-99E6-863AC38E7EB7}" type="presParOf" srcId="{5BCA3DE8-ADF6-4E86-9E41-B8041EFE766D}" destId="{786B49BC-ABCD-4148-8421-8E5615AF3526}"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latin typeface="Calibri Light" panose="020F0302020204030204"/>
            </a:rPr>
            <a:t>Proof of Concept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dirty="0">
              <a:latin typeface="Calibri Light" panose="020F0302020204030204"/>
            </a:rPr>
            <a:t>Discovery</a:t>
          </a:r>
          <a:endParaRPr lang="en-US" b="1" dirty="0"/>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a:latin typeface="Calibri Light" panose="020F0302020204030204"/>
            </a:rPr>
            <a:t>Solution Design</a:t>
          </a:r>
          <a:endParaRPr lang="en-US" b="1"/>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6B98073-E1DC-4F75-851D-10067F07F252}">
      <dgm:prSet phldr="0"/>
      <dgm:spPr/>
      <dgm:t>
        <a:bodyPr/>
        <a:lstStyle/>
        <a:p>
          <a:pPr rtl="0"/>
          <a:r>
            <a:rPr lang="en-US" b="1">
              <a:latin typeface="Calibri Light" panose="020F0302020204030204"/>
            </a:rPr>
            <a:t>Data Replica on Cloud</a:t>
          </a:r>
        </a:p>
      </dgm:t>
    </dgm:pt>
    <dgm:pt modelId="{668C4F1F-55E7-44E4-BA5F-4766A2F00512}" type="parTrans" cxnId="{FB0FB5AD-0D3B-4F65-8F0B-822D9B94E1B5}">
      <dgm:prSet/>
      <dgm:spPr/>
      <dgm:t>
        <a:bodyPr/>
        <a:lstStyle/>
        <a:p>
          <a:endParaRPr lang="en-IN"/>
        </a:p>
      </dgm:t>
    </dgm:pt>
    <dgm:pt modelId="{9FE8B644-5A0B-4678-8008-5D84D8BCC631}" type="sibTrans" cxnId="{FB0FB5AD-0D3B-4F65-8F0B-822D9B94E1B5}">
      <dgm:prSet/>
      <dgm:spPr/>
      <dgm:t>
        <a:bodyPr/>
        <a:lstStyle/>
        <a:p>
          <a:endParaRPr lang="en-IN"/>
        </a:p>
      </dgm:t>
    </dgm:pt>
    <dgm:pt modelId="{B3969AF3-924D-473F-99B7-AB0DC9C388D9}">
      <dgm:prSet phldr="0"/>
      <dgm:spPr/>
      <dgm:t>
        <a:bodyPr/>
        <a:lstStyle/>
        <a:p>
          <a:pPr rtl="0"/>
          <a:r>
            <a:rPr lang="en-US" b="1">
              <a:latin typeface="Calibri Light" panose="020F0302020204030204"/>
            </a:rPr>
            <a:t>Incremental Data Updates</a:t>
          </a:r>
        </a:p>
      </dgm:t>
    </dgm:pt>
    <dgm:pt modelId="{654E213E-85FB-4249-9048-D08DFF5B2FDA}" type="parTrans" cxnId="{C67BCBFD-C4D2-4FCA-AAB1-88E021D36CD3}">
      <dgm:prSet/>
      <dgm:spPr/>
      <dgm:t>
        <a:bodyPr/>
        <a:lstStyle/>
        <a:p>
          <a:endParaRPr lang="en-IN"/>
        </a:p>
      </dgm:t>
    </dgm:pt>
    <dgm:pt modelId="{614373AB-155D-490B-B8F5-77196795AF56}" type="sibTrans" cxnId="{C67BCBFD-C4D2-4FCA-AAB1-88E021D36CD3}">
      <dgm:prSet/>
      <dgm:spPr/>
      <dgm:t>
        <a:bodyPr/>
        <a:lstStyle/>
        <a:p>
          <a:endParaRPr lang="en-IN"/>
        </a:p>
      </dgm:t>
    </dgm:pt>
    <dgm:pt modelId="{0983E2C3-7877-41B0-8B0C-1A6E76053551}">
      <dgm:prSet phldr="0"/>
      <dgm:spPr/>
      <dgm:t>
        <a:bodyPr/>
        <a:lstStyle/>
        <a:p>
          <a:pPr rtl="0"/>
          <a:r>
            <a:rPr lang="en-US" b="1" dirty="0">
              <a:latin typeface="Calibri Light" panose="020F0302020204030204"/>
            </a:rPr>
            <a:t>Metrics &amp; DWH Refresh</a:t>
          </a:r>
        </a:p>
      </dgm:t>
    </dgm:pt>
    <dgm:pt modelId="{288C7362-292D-41E6-93CC-BC17A1C1E195}" type="parTrans" cxnId="{C924DE23-F727-4602-AC00-0FAF6E6D7AC4}">
      <dgm:prSet/>
      <dgm:spPr/>
      <dgm:t>
        <a:bodyPr/>
        <a:lstStyle/>
        <a:p>
          <a:endParaRPr lang="en-IN"/>
        </a:p>
      </dgm:t>
    </dgm:pt>
    <dgm:pt modelId="{B63F3CAE-156C-41A8-B457-9F5ED2256453}" type="sibTrans" cxnId="{C924DE23-F727-4602-AC00-0FAF6E6D7AC4}">
      <dgm:prSet/>
      <dgm:spPr/>
      <dgm:t>
        <a:bodyPr/>
        <a:lstStyle/>
        <a:p>
          <a:endParaRPr lang="en-IN"/>
        </a:p>
      </dgm:t>
    </dgm:pt>
    <dgm:pt modelId="{632DCB73-7514-4047-8A88-DC996FEAB184}">
      <dgm:prSet phldr="0"/>
      <dgm:spPr/>
      <dgm:t>
        <a:bodyPr/>
        <a:lstStyle/>
        <a:p>
          <a:pPr rtl="0"/>
          <a:r>
            <a:rPr lang="en-US" b="1">
              <a:latin typeface="Calibri Light" panose="020F0302020204030204"/>
            </a:rPr>
            <a:t>Plug &amp; Play Dashboards</a:t>
          </a:r>
        </a:p>
      </dgm:t>
    </dgm:pt>
    <dgm:pt modelId="{93CF2041-9259-477F-8811-F3C5881B3708}" type="parTrans" cxnId="{B4ACCD0B-BD7E-4343-9412-7170A9120B47}">
      <dgm:prSet/>
      <dgm:spPr/>
      <dgm:t>
        <a:bodyPr/>
        <a:lstStyle/>
        <a:p>
          <a:endParaRPr lang="en-IN"/>
        </a:p>
      </dgm:t>
    </dgm:pt>
    <dgm:pt modelId="{C25ED588-3150-4014-B3A7-0B49ED07ACA8}" type="sibTrans" cxnId="{B4ACCD0B-BD7E-4343-9412-7170A9120B47}">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7">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7">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7">
        <dgm:presLayoutVars>
          <dgm:chMax val="0"/>
          <dgm:chPref val="0"/>
          <dgm:bulletEnabled val="1"/>
        </dgm:presLayoutVars>
      </dgm:prSet>
      <dgm:spPr/>
    </dgm:pt>
    <dgm:pt modelId="{56B09710-F064-4E82-A587-EFCBA542EB29}" type="pres">
      <dgm:prSet presAssocID="{4F3EE205-64FC-446E-90EF-3C02ACF4BF24}" presName="parTxOnlySpace" presStyleCnt="0"/>
      <dgm:spPr/>
    </dgm:pt>
    <dgm:pt modelId="{9DE781E3-310F-4919-8859-682B94315AC3}" type="pres">
      <dgm:prSet presAssocID="{56B98073-E1DC-4F75-851D-10067F07F252}" presName="parTxOnly" presStyleLbl="node1" presStyleIdx="3" presStyleCnt="7">
        <dgm:presLayoutVars>
          <dgm:chMax val="0"/>
          <dgm:chPref val="0"/>
          <dgm:bulletEnabled val="1"/>
        </dgm:presLayoutVars>
      </dgm:prSet>
      <dgm:spPr/>
    </dgm:pt>
    <dgm:pt modelId="{A0D58AA4-FE8C-4DAB-9E9B-D4F7730711DE}" type="pres">
      <dgm:prSet presAssocID="{9FE8B644-5A0B-4678-8008-5D84D8BCC631}" presName="parTxOnlySpace" presStyleCnt="0"/>
      <dgm:spPr/>
    </dgm:pt>
    <dgm:pt modelId="{9EE218E3-848C-4B40-9D6F-B28DA7C82088}" type="pres">
      <dgm:prSet presAssocID="{B3969AF3-924D-473F-99B7-AB0DC9C388D9}" presName="parTxOnly" presStyleLbl="node1" presStyleIdx="4" presStyleCnt="7">
        <dgm:presLayoutVars>
          <dgm:chMax val="0"/>
          <dgm:chPref val="0"/>
          <dgm:bulletEnabled val="1"/>
        </dgm:presLayoutVars>
      </dgm:prSet>
      <dgm:spPr/>
    </dgm:pt>
    <dgm:pt modelId="{326A5E28-C704-4C55-B7EE-DDD8F02DFAD7}" type="pres">
      <dgm:prSet presAssocID="{614373AB-155D-490B-B8F5-77196795AF56}" presName="parTxOnlySpace" presStyleCnt="0"/>
      <dgm:spPr/>
    </dgm:pt>
    <dgm:pt modelId="{F8AAE739-AF62-4F48-8AA4-1FE4E29A0E48}" type="pres">
      <dgm:prSet presAssocID="{0983E2C3-7877-41B0-8B0C-1A6E76053551}" presName="parTxOnly" presStyleLbl="node1" presStyleIdx="5" presStyleCnt="7">
        <dgm:presLayoutVars>
          <dgm:chMax val="0"/>
          <dgm:chPref val="0"/>
          <dgm:bulletEnabled val="1"/>
        </dgm:presLayoutVars>
      </dgm:prSet>
      <dgm:spPr/>
    </dgm:pt>
    <dgm:pt modelId="{C1E53A89-1808-4114-86D0-C9DD4F93D6A5}" type="pres">
      <dgm:prSet presAssocID="{B63F3CAE-156C-41A8-B457-9F5ED2256453}" presName="parTxOnlySpace" presStyleCnt="0"/>
      <dgm:spPr/>
    </dgm:pt>
    <dgm:pt modelId="{786B49BC-ABCD-4148-8421-8E5615AF3526}" type="pres">
      <dgm:prSet presAssocID="{632DCB73-7514-4047-8A88-DC996FEAB184}" presName="parTxOnly" presStyleLbl="node1" presStyleIdx="6" presStyleCnt="7">
        <dgm:presLayoutVars>
          <dgm:chMax val="0"/>
          <dgm:chPref val="0"/>
          <dgm:bulletEnabled val="1"/>
        </dgm:presLayoutVars>
      </dgm:prSet>
      <dgm:spPr/>
    </dgm:pt>
  </dgm:ptLst>
  <dgm:cxnLst>
    <dgm:cxn modelId="{B4ACCD0B-BD7E-4343-9412-7170A9120B47}" srcId="{B7942C35-095C-49F3-A0F5-E5BFDCBC83EE}" destId="{632DCB73-7514-4047-8A88-DC996FEAB184}" srcOrd="6" destOrd="0" parTransId="{93CF2041-9259-477F-8811-F3C5881B3708}" sibTransId="{C25ED588-3150-4014-B3A7-0B49ED07ACA8}"/>
    <dgm:cxn modelId="{9E772A0F-C601-4AAE-B214-411E68C9EDC4}" srcId="{B7942C35-095C-49F3-A0F5-E5BFDCBC83EE}" destId="{59C1236F-ACE8-4C3A-88A1-32734D2C47D1}" srcOrd="0" destOrd="0" parTransId="{8E03A840-B789-4CE6-B0E9-19E7D9126F52}" sibTransId="{D5160E1C-E342-4C46-8914-085FCC8B1170}"/>
    <dgm:cxn modelId="{C924DE23-F727-4602-AC00-0FAF6E6D7AC4}" srcId="{B7942C35-095C-49F3-A0F5-E5BFDCBC83EE}" destId="{0983E2C3-7877-41B0-8B0C-1A6E76053551}" srcOrd="5" destOrd="0" parTransId="{288C7362-292D-41E6-93CC-BC17A1C1E195}" sibTransId="{B63F3CAE-156C-41A8-B457-9F5ED2256453}"/>
    <dgm:cxn modelId="{D6FAB83E-0026-4B2B-B96E-4895E6BAEDE9}" type="presOf" srcId="{7D2109E0-7EF4-47A4-B30C-1E24B023CB22}" destId="{8E70F5FD-471F-4DB7-AFCD-170063E67BCF}" srcOrd="0" destOrd="0" presId="urn:microsoft.com/office/officeart/2005/8/layout/chevron1"/>
    <dgm:cxn modelId="{7A494F61-F668-4409-B52B-C1D760FDA647}" type="presOf" srcId="{B3969AF3-924D-473F-99B7-AB0DC9C388D9}" destId="{9EE218E3-848C-4B40-9D6F-B28DA7C82088}" srcOrd="0" destOrd="0" presId="urn:microsoft.com/office/officeart/2005/8/layout/chevron1"/>
    <dgm:cxn modelId="{CE61C366-451E-4BDF-B5AB-BFCCCE683AA6}" type="presOf" srcId="{632DCB73-7514-4047-8A88-DC996FEAB184}" destId="{786B49BC-ABCD-4148-8421-8E5615AF3526}" srcOrd="0" destOrd="0" presId="urn:microsoft.com/office/officeart/2005/8/layout/chevron1"/>
    <dgm:cxn modelId="{DAF29E4D-022B-4FE8-9971-7AB8CC61D60E}"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2D602E95-C395-47F8-9C22-0D50089BCE01}" type="presOf" srcId="{0983E2C3-7877-41B0-8B0C-1A6E76053551}" destId="{F8AAE739-AF62-4F48-8AA4-1FE4E29A0E48}"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FB0FB5AD-0D3B-4F65-8F0B-822D9B94E1B5}" srcId="{B7942C35-095C-49F3-A0F5-E5BFDCBC83EE}" destId="{56B98073-E1DC-4F75-851D-10067F07F252}" srcOrd="3" destOrd="0" parTransId="{668C4F1F-55E7-44E4-BA5F-4766A2F00512}" sibTransId="{9FE8B644-5A0B-4678-8008-5D84D8BCC631}"/>
    <dgm:cxn modelId="{9BDE2DB8-1F22-4DBF-AAD7-CD3C39CE4A4C}" type="presOf" srcId="{59C1236F-ACE8-4C3A-88A1-32734D2C47D1}" destId="{175D64D4-6E50-4748-BDE8-12AE767B867D}" srcOrd="0" destOrd="0" presId="urn:microsoft.com/office/officeart/2005/8/layout/chevron1"/>
    <dgm:cxn modelId="{6D07B5DC-FD34-4A8F-A2F7-D48468DA1115}" type="presOf" srcId="{56B98073-E1DC-4F75-851D-10067F07F252}" destId="{9DE781E3-310F-4919-8859-682B94315AC3}"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67BCBFD-C4D2-4FCA-AAB1-88E021D36CD3}" srcId="{B7942C35-095C-49F3-A0F5-E5BFDCBC83EE}" destId="{B3969AF3-924D-473F-99B7-AB0DC9C388D9}" srcOrd="4" destOrd="0" parTransId="{654E213E-85FB-4249-9048-D08DFF5B2FDA}" sibTransId="{614373AB-155D-490B-B8F5-77196795AF56}"/>
    <dgm:cxn modelId="{CDB51B5D-8496-4F8C-86B2-7EB3AAB1D9BE}" type="presParOf" srcId="{5BCA3DE8-ADF6-4E86-9E41-B8041EFE766D}" destId="{175D64D4-6E50-4748-BDE8-12AE767B867D}" srcOrd="0" destOrd="0" presId="urn:microsoft.com/office/officeart/2005/8/layout/chevron1"/>
    <dgm:cxn modelId="{F8F05713-A340-4551-AF34-05D341909453}" type="presParOf" srcId="{5BCA3DE8-ADF6-4E86-9E41-B8041EFE766D}" destId="{856BB149-4BBF-4632-882D-62B251266DD6}" srcOrd="1" destOrd="0" presId="urn:microsoft.com/office/officeart/2005/8/layout/chevron1"/>
    <dgm:cxn modelId="{FE31E00C-1117-4194-92F2-F707F1942CB2}" type="presParOf" srcId="{5BCA3DE8-ADF6-4E86-9E41-B8041EFE766D}" destId="{7D3B7FE9-BA85-4FB8-9490-06B1253C8107}" srcOrd="2" destOrd="0" presId="urn:microsoft.com/office/officeart/2005/8/layout/chevron1"/>
    <dgm:cxn modelId="{E82BC503-6B93-4C96-998C-CBCCB41B4957}" type="presParOf" srcId="{5BCA3DE8-ADF6-4E86-9E41-B8041EFE766D}" destId="{4A47E7D5-DAAF-40E9-A6DC-AEEB4E638306}" srcOrd="3" destOrd="0" presId="urn:microsoft.com/office/officeart/2005/8/layout/chevron1"/>
    <dgm:cxn modelId="{252809F8-A620-42D2-BD75-DA82840C7234}" type="presParOf" srcId="{5BCA3DE8-ADF6-4E86-9E41-B8041EFE766D}" destId="{8E70F5FD-471F-4DB7-AFCD-170063E67BCF}" srcOrd="4" destOrd="0" presId="urn:microsoft.com/office/officeart/2005/8/layout/chevron1"/>
    <dgm:cxn modelId="{FC99BD08-9142-47FE-B676-73F9A79A2D23}" type="presParOf" srcId="{5BCA3DE8-ADF6-4E86-9E41-B8041EFE766D}" destId="{56B09710-F064-4E82-A587-EFCBA542EB29}" srcOrd="5" destOrd="0" presId="urn:microsoft.com/office/officeart/2005/8/layout/chevron1"/>
    <dgm:cxn modelId="{FD9E8757-0C30-4F42-B1FE-32DBB56A5BB2}" type="presParOf" srcId="{5BCA3DE8-ADF6-4E86-9E41-B8041EFE766D}" destId="{9DE781E3-310F-4919-8859-682B94315AC3}" srcOrd="6" destOrd="0" presId="urn:microsoft.com/office/officeart/2005/8/layout/chevron1"/>
    <dgm:cxn modelId="{6DD7AF7F-5C2A-4F42-AA55-E46DA6C2CAEB}" type="presParOf" srcId="{5BCA3DE8-ADF6-4E86-9E41-B8041EFE766D}" destId="{A0D58AA4-FE8C-4DAB-9E9B-D4F7730711DE}" srcOrd="7" destOrd="0" presId="urn:microsoft.com/office/officeart/2005/8/layout/chevron1"/>
    <dgm:cxn modelId="{C8B38DDF-9EC2-45A2-B3E7-56D151295A1C}" type="presParOf" srcId="{5BCA3DE8-ADF6-4E86-9E41-B8041EFE766D}" destId="{9EE218E3-848C-4B40-9D6F-B28DA7C82088}" srcOrd="8" destOrd="0" presId="urn:microsoft.com/office/officeart/2005/8/layout/chevron1"/>
    <dgm:cxn modelId="{EA1BCCCF-A93B-494D-B3EF-045A6148E3BF}" type="presParOf" srcId="{5BCA3DE8-ADF6-4E86-9E41-B8041EFE766D}" destId="{326A5E28-C704-4C55-B7EE-DDD8F02DFAD7}" srcOrd="9" destOrd="0" presId="urn:microsoft.com/office/officeart/2005/8/layout/chevron1"/>
    <dgm:cxn modelId="{4FA8F4D0-F66A-427F-81DB-764DD0E80891}" type="presParOf" srcId="{5BCA3DE8-ADF6-4E86-9E41-B8041EFE766D}" destId="{F8AAE739-AF62-4F48-8AA4-1FE4E29A0E48}" srcOrd="10" destOrd="0" presId="urn:microsoft.com/office/officeart/2005/8/layout/chevron1"/>
    <dgm:cxn modelId="{FA6D0BA3-A82D-4E39-83D9-8085D0078253}" type="presParOf" srcId="{5BCA3DE8-ADF6-4E86-9E41-B8041EFE766D}" destId="{C1E53A89-1808-4114-86D0-C9DD4F93D6A5}" srcOrd="11" destOrd="0" presId="urn:microsoft.com/office/officeart/2005/8/layout/chevron1"/>
    <dgm:cxn modelId="{DB59FBA8-EE6C-4F12-99E6-863AC38E7EB7}" type="presParOf" srcId="{5BCA3DE8-ADF6-4E86-9E41-B8041EFE766D}" destId="{786B49BC-ABCD-4148-8421-8E5615AF3526}" srcOrd="12"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latin typeface="Calibri Light" panose="020F0302020204030204"/>
            </a:rPr>
            <a:t>Proof of Concept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dirty="0">
              <a:latin typeface="Calibri Light" panose="020F0302020204030204"/>
            </a:rPr>
            <a:t>Discovery</a:t>
          </a:r>
          <a:endParaRPr lang="en-US" b="1" dirty="0"/>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dirty="0">
              <a:latin typeface="Calibri Light" panose="020F0302020204030204"/>
            </a:rPr>
            <a:t>Solution Design</a:t>
          </a:r>
          <a:endParaRPr lang="en-US" b="1" dirty="0"/>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6B98073-E1DC-4F75-851D-10067F07F252}">
      <dgm:prSet phldr="0"/>
      <dgm:spPr/>
      <dgm:t>
        <a:bodyPr/>
        <a:lstStyle/>
        <a:p>
          <a:pPr rtl="0"/>
          <a:r>
            <a:rPr lang="en-US" b="1">
              <a:latin typeface="Calibri Light" panose="020F0302020204030204"/>
            </a:rPr>
            <a:t>Data Replica on Cloud</a:t>
          </a:r>
        </a:p>
      </dgm:t>
    </dgm:pt>
    <dgm:pt modelId="{668C4F1F-55E7-44E4-BA5F-4766A2F00512}" type="parTrans" cxnId="{FB0FB5AD-0D3B-4F65-8F0B-822D9B94E1B5}">
      <dgm:prSet/>
      <dgm:spPr/>
      <dgm:t>
        <a:bodyPr/>
        <a:lstStyle/>
        <a:p>
          <a:endParaRPr lang="en-IN"/>
        </a:p>
      </dgm:t>
    </dgm:pt>
    <dgm:pt modelId="{9FE8B644-5A0B-4678-8008-5D84D8BCC631}" type="sibTrans" cxnId="{FB0FB5AD-0D3B-4F65-8F0B-822D9B94E1B5}">
      <dgm:prSet/>
      <dgm:spPr/>
      <dgm:t>
        <a:bodyPr/>
        <a:lstStyle/>
        <a:p>
          <a:endParaRPr lang="en-IN"/>
        </a:p>
      </dgm:t>
    </dgm:pt>
    <dgm:pt modelId="{B3969AF3-924D-473F-99B7-AB0DC9C388D9}">
      <dgm:prSet phldr="0"/>
      <dgm:spPr/>
      <dgm:t>
        <a:bodyPr/>
        <a:lstStyle/>
        <a:p>
          <a:pPr rtl="0"/>
          <a:r>
            <a:rPr lang="en-US" b="1">
              <a:latin typeface="Calibri Light" panose="020F0302020204030204"/>
            </a:rPr>
            <a:t>Incremental Data Updates</a:t>
          </a:r>
        </a:p>
      </dgm:t>
    </dgm:pt>
    <dgm:pt modelId="{654E213E-85FB-4249-9048-D08DFF5B2FDA}" type="parTrans" cxnId="{C67BCBFD-C4D2-4FCA-AAB1-88E021D36CD3}">
      <dgm:prSet/>
      <dgm:spPr/>
      <dgm:t>
        <a:bodyPr/>
        <a:lstStyle/>
        <a:p>
          <a:endParaRPr lang="en-IN"/>
        </a:p>
      </dgm:t>
    </dgm:pt>
    <dgm:pt modelId="{614373AB-155D-490B-B8F5-77196795AF56}" type="sibTrans" cxnId="{C67BCBFD-C4D2-4FCA-AAB1-88E021D36CD3}">
      <dgm:prSet/>
      <dgm:spPr/>
      <dgm:t>
        <a:bodyPr/>
        <a:lstStyle/>
        <a:p>
          <a:endParaRPr lang="en-IN"/>
        </a:p>
      </dgm:t>
    </dgm:pt>
    <dgm:pt modelId="{0983E2C3-7877-41B0-8B0C-1A6E76053551}">
      <dgm:prSet phldr="0"/>
      <dgm:spPr/>
      <dgm:t>
        <a:bodyPr/>
        <a:lstStyle/>
        <a:p>
          <a:pPr rtl="0"/>
          <a:r>
            <a:rPr lang="en-US" b="1" dirty="0">
              <a:latin typeface="Calibri Light" panose="020F0302020204030204"/>
            </a:rPr>
            <a:t>Metrics &amp; DWH Refresh</a:t>
          </a:r>
        </a:p>
      </dgm:t>
    </dgm:pt>
    <dgm:pt modelId="{288C7362-292D-41E6-93CC-BC17A1C1E195}" type="parTrans" cxnId="{C924DE23-F727-4602-AC00-0FAF6E6D7AC4}">
      <dgm:prSet/>
      <dgm:spPr/>
      <dgm:t>
        <a:bodyPr/>
        <a:lstStyle/>
        <a:p>
          <a:endParaRPr lang="en-IN"/>
        </a:p>
      </dgm:t>
    </dgm:pt>
    <dgm:pt modelId="{B63F3CAE-156C-41A8-B457-9F5ED2256453}" type="sibTrans" cxnId="{C924DE23-F727-4602-AC00-0FAF6E6D7AC4}">
      <dgm:prSet/>
      <dgm:spPr/>
      <dgm:t>
        <a:bodyPr/>
        <a:lstStyle/>
        <a:p>
          <a:endParaRPr lang="en-IN"/>
        </a:p>
      </dgm:t>
    </dgm:pt>
    <dgm:pt modelId="{632DCB73-7514-4047-8A88-DC996FEAB184}">
      <dgm:prSet phldr="0"/>
      <dgm:spPr/>
      <dgm:t>
        <a:bodyPr/>
        <a:lstStyle/>
        <a:p>
          <a:pPr rtl="0"/>
          <a:r>
            <a:rPr lang="en-US" b="1">
              <a:latin typeface="Calibri Light" panose="020F0302020204030204"/>
            </a:rPr>
            <a:t>Plug &amp; Play Dashboards</a:t>
          </a:r>
        </a:p>
      </dgm:t>
    </dgm:pt>
    <dgm:pt modelId="{93CF2041-9259-477F-8811-F3C5881B3708}" type="parTrans" cxnId="{B4ACCD0B-BD7E-4343-9412-7170A9120B47}">
      <dgm:prSet/>
      <dgm:spPr/>
      <dgm:t>
        <a:bodyPr/>
        <a:lstStyle/>
        <a:p>
          <a:endParaRPr lang="en-IN"/>
        </a:p>
      </dgm:t>
    </dgm:pt>
    <dgm:pt modelId="{C25ED588-3150-4014-B3A7-0B49ED07ACA8}" type="sibTrans" cxnId="{B4ACCD0B-BD7E-4343-9412-7170A9120B47}">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7">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7">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7">
        <dgm:presLayoutVars>
          <dgm:chMax val="0"/>
          <dgm:chPref val="0"/>
          <dgm:bulletEnabled val="1"/>
        </dgm:presLayoutVars>
      </dgm:prSet>
      <dgm:spPr/>
    </dgm:pt>
    <dgm:pt modelId="{56B09710-F064-4E82-A587-EFCBA542EB29}" type="pres">
      <dgm:prSet presAssocID="{4F3EE205-64FC-446E-90EF-3C02ACF4BF24}" presName="parTxOnlySpace" presStyleCnt="0"/>
      <dgm:spPr/>
    </dgm:pt>
    <dgm:pt modelId="{9DE781E3-310F-4919-8859-682B94315AC3}" type="pres">
      <dgm:prSet presAssocID="{56B98073-E1DC-4F75-851D-10067F07F252}" presName="parTxOnly" presStyleLbl="node1" presStyleIdx="3" presStyleCnt="7">
        <dgm:presLayoutVars>
          <dgm:chMax val="0"/>
          <dgm:chPref val="0"/>
          <dgm:bulletEnabled val="1"/>
        </dgm:presLayoutVars>
      </dgm:prSet>
      <dgm:spPr/>
    </dgm:pt>
    <dgm:pt modelId="{A0D58AA4-FE8C-4DAB-9E9B-D4F7730711DE}" type="pres">
      <dgm:prSet presAssocID="{9FE8B644-5A0B-4678-8008-5D84D8BCC631}" presName="parTxOnlySpace" presStyleCnt="0"/>
      <dgm:spPr/>
    </dgm:pt>
    <dgm:pt modelId="{9EE218E3-848C-4B40-9D6F-B28DA7C82088}" type="pres">
      <dgm:prSet presAssocID="{B3969AF3-924D-473F-99B7-AB0DC9C388D9}" presName="parTxOnly" presStyleLbl="node1" presStyleIdx="4" presStyleCnt="7">
        <dgm:presLayoutVars>
          <dgm:chMax val="0"/>
          <dgm:chPref val="0"/>
          <dgm:bulletEnabled val="1"/>
        </dgm:presLayoutVars>
      </dgm:prSet>
      <dgm:spPr/>
    </dgm:pt>
    <dgm:pt modelId="{326A5E28-C704-4C55-B7EE-DDD8F02DFAD7}" type="pres">
      <dgm:prSet presAssocID="{614373AB-155D-490B-B8F5-77196795AF56}" presName="parTxOnlySpace" presStyleCnt="0"/>
      <dgm:spPr/>
    </dgm:pt>
    <dgm:pt modelId="{F8AAE739-AF62-4F48-8AA4-1FE4E29A0E48}" type="pres">
      <dgm:prSet presAssocID="{0983E2C3-7877-41B0-8B0C-1A6E76053551}" presName="parTxOnly" presStyleLbl="node1" presStyleIdx="5" presStyleCnt="7">
        <dgm:presLayoutVars>
          <dgm:chMax val="0"/>
          <dgm:chPref val="0"/>
          <dgm:bulletEnabled val="1"/>
        </dgm:presLayoutVars>
      </dgm:prSet>
      <dgm:spPr/>
    </dgm:pt>
    <dgm:pt modelId="{C1E53A89-1808-4114-86D0-C9DD4F93D6A5}" type="pres">
      <dgm:prSet presAssocID="{B63F3CAE-156C-41A8-B457-9F5ED2256453}" presName="parTxOnlySpace" presStyleCnt="0"/>
      <dgm:spPr/>
    </dgm:pt>
    <dgm:pt modelId="{786B49BC-ABCD-4148-8421-8E5615AF3526}" type="pres">
      <dgm:prSet presAssocID="{632DCB73-7514-4047-8A88-DC996FEAB184}" presName="parTxOnly" presStyleLbl="node1" presStyleIdx="6" presStyleCnt="7">
        <dgm:presLayoutVars>
          <dgm:chMax val="0"/>
          <dgm:chPref val="0"/>
          <dgm:bulletEnabled val="1"/>
        </dgm:presLayoutVars>
      </dgm:prSet>
      <dgm:spPr/>
    </dgm:pt>
  </dgm:ptLst>
  <dgm:cxnLst>
    <dgm:cxn modelId="{B4ACCD0B-BD7E-4343-9412-7170A9120B47}" srcId="{B7942C35-095C-49F3-A0F5-E5BFDCBC83EE}" destId="{632DCB73-7514-4047-8A88-DC996FEAB184}" srcOrd="6" destOrd="0" parTransId="{93CF2041-9259-477F-8811-F3C5881B3708}" sibTransId="{C25ED588-3150-4014-B3A7-0B49ED07ACA8}"/>
    <dgm:cxn modelId="{9E772A0F-C601-4AAE-B214-411E68C9EDC4}" srcId="{B7942C35-095C-49F3-A0F5-E5BFDCBC83EE}" destId="{59C1236F-ACE8-4C3A-88A1-32734D2C47D1}" srcOrd="0" destOrd="0" parTransId="{8E03A840-B789-4CE6-B0E9-19E7D9126F52}" sibTransId="{D5160E1C-E342-4C46-8914-085FCC8B1170}"/>
    <dgm:cxn modelId="{C924DE23-F727-4602-AC00-0FAF6E6D7AC4}" srcId="{B7942C35-095C-49F3-A0F5-E5BFDCBC83EE}" destId="{0983E2C3-7877-41B0-8B0C-1A6E76053551}" srcOrd="5" destOrd="0" parTransId="{288C7362-292D-41E6-93CC-BC17A1C1E195}" sibTransId="{B63F3CAE-156C-41A8-B457-9F5ED2256453}"/>
    <dgm:cxn modelId="{D6FAB83E-0026-4B2B-B96E-4895E6BAEDE9}" type="presOf" srcId="{7D2109E0-7EF4-47A4-B30C-1E24B023CB22}" destId="{8E70F5FD-471F-4DB7-AFCD-170063E67BCF}" srcOrd="0" destOrd="0" presId="urn:microsoft.com/office/officeart/2005/8/layout/chevron1"/>
    <dgm:cxn modelId="{7A494F61-F668-4409-B52B-C1D760FDA647}" type="presOf" srcId="{B3969AF3-924D-473F-99B7-AB0DC9C388D9}" destId="{9EE218E3-848C-4B40-9D6F-B28DA7C82088}" srcOrd="0" destOrd="0" presId="urn:microsoft.com/office/officeart/2005/8/layout/chevron1"/>
    <dgm:cxn modelId="{CE61C366-451E-4BDF-B5AB-BFCCCE683AA6}" type="presOf" srcId="{632DCB73-7514-4047-8A88-DC996FEAB184}" destId="{786B49BC-ABCD-4148-8421-8E5615AF3526}" srcOrd="0" destOrd="0" presId="urn:microsoft.com/office/officeart/2005/8/layout/chevron1"/>
    <dgm:cxn modelId="{DAF29E4D-022B-4FE8-9971-7AB8CC61D60E}"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2D602E95-C395-47F8-9C22-0D50089BCE01}" type="presOf" srcId="{0983E2C3-7877-41B0-8B0C-1A6E76053551}" destId="{F8AAE739-AF62-4F48-8AA4-1FE4E29A0E48}"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FB0FB5AD-0D3B-4F65-8F0B-822D9B94E1B5}" srcId="{B7942C35-095C-49F3-A0F5-E5BFDCBC83EE}" destId="{56B98073-E1DC-4F75-851D-10067F07F252}" srcOrd="3" destOrd="0" parTransId="{668C4F1F-55E7-44E4-BA5F-4766A2F00512}" sibTransId="{9FE8B644-5A0B-4678-8008-5D84D8BCC631}"/>
    <dgm:cxn modelId="{9BDE2DB8-1F22-4DBF-AAD7-CD3C39CE4A4C}" type="presOf" srcId="{59C1236F-ACE8-4C3A-88A1-32734D2C47D1}" destId="{175D64D4-6E50-4748-BDE8-12AE767B867D}" srcOrd="0" destOrd="0" presId="urn:microsoft.com/office/officeart/2005/8/layout/chevron1"/>
    <dgm:cxn modelId="{6D07B5DC-FD34-4A8F-A2F7-D48468DA1115}" type="presOf" srcId="{56B98073-E1DC-4F75-851D-10067F07F252}" destId="{9DE781E3-310F-4919-8859-682B94315AC3}"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67BCBFD-C4D2-4FCA-AAB1-88E021D36CD3}" srcId="{B7942C35-095C-49F3-A0F5-E5BFDCBC83EE}" destId="{B3969AF3-924D-473F-99B7-AB0DC9C388D9}" srcOrd="4" destOrd="0" parTransId="{654E213E-85FB-4249-9048-D08DFF5B2FDA}" sibTransId="{614373AB-155D-490B-B8F5-77196795AF56}"/>
    <dgm:cxn modelId="{CDB51B5D-8496-4F8C-86B2-7EB3AAB1D9BE}" type="presParOf" srcId="{5BCA3DE8-ADF6-4E86-9E41-B8041EFE766D}" destId="{175D64D4-6E50-4748-BDE8-12AE767B867D}" srcOrd="0" destOrd="0" presId="urn:microsoft.com/office/officeart/2005/8/layout/chevron1"/>
    <dgm:cxn modelId="{F8F05713-A340-4551-AF34-05D341909453}" type="presParOf" srcId="{5BCA3DE8-ADF6-4E86-9E41-B8041EFE766D}" destId="{856BB149-4BBF-4632-882D-62B251266DD6}" srcOrd="1" destOrd="0" presId="urn:microsoft.com/office/officeart/2005/8/layout/chevron1"/>
    <dgm:cxn modelId="{FE31E00C-1117-4194-92F2-F707F1942CB2}" type="presParOf" srcId="{5BCA3DE8-ADF6-4E86-9E41-B8041EFE766D}" destId="{7D3B7FE9-BA85-4FB8-9490-06B1253C8107}" srcOrd="2" destOrd="0" presId="urn:microsoft.com/office/officeart/2005/8/layout/chevron1"/>
    <dgm:cxn modelId="{E82BC503-6B93-4C96-998C-CBCCB41B4957}" type="presParOf" srcId="{5BCA3DE8-ADF6-4E86-9E41-B8041EFE766D}" destId="{4A47E7D5-DAAF-40E9-A6DC-AEEB4E638306}" srcOrd="3" destOrd="0" presId="urn:microsoft.com/office/officeart/2005/8/layout/chevron1"/>
    <dgm:cxn modelId="{252809F8-A620-42D2-BD75-DA82840C7234}" type="presParOf" srcId="{5BCA3DE8-ADF6-4E86-9E41-B8041EFE766D}" destId="{8E70F5FD-471F-4DB7-AFCD-170063E67BCF}" srcOrd="4" destOrd="0" presId="urn:microsoft.com/office/officeart/2005/8/layout/chevron1"/>
    <dgm:cxn modelId="{FC99BD08-9142-47FE-B676-73F9A79A2D23}" type="presParOf" srcId="{5BCA3DE8-ADF6-4E86-9E41-B8041EFE766D}" destId="{56B09710-F064-4E82-A587-EFCBA542EB29}" srcOrd="5" destOrd="0" presId="urn:microsoft.com/office/officeart/2005/8/layout/chevron1"/>
    <dgm:cxn modelId="{FD9E8757-0C30-4F42-B1FE-32DBB56A5BB2}" type="presParOf" srcId="{5BCA3DE8-ADF6-4E86-9E41-B8041EFE766D}" destId="{9DE781E3-310F-4919-8859-682B94315AC3}" srcOrd="6" destOrd="0" presId="urn:microsoft.com/office/officeart/2005/8/layout/chevron1"/>
    <dgm:cxn modelId="{6DD7AF7F-5C2A-4F42-AA55-E46DA6C2CAEB}" type="presParOf" srcId="{5BCA3DE8-ADF6-4E86-9E41-B8041EFE766D}" destId="{A0D58AA4-FE8C-4DAB-9E9B-D4F7730711DE}" srcOrd="7" destOrd="0" presId="urn:microsoft.com/office/officeart/2005/8/layout/chevron1"/>
    <dgm:cxn modelId="{C8B38DDF-9EC2-45A2-B3E7-56D151295A1C}" type="presParOf" srcId="{5BCA3DE8-ADF6-4E86-9E41-B8041EFE766D}" destId="{9EE218E3-848C-4B40-9D6F-B28DA7C82088}" srcOrd="8" destOrd="0" presId="urn:microsoft.com/office/officeart/2005/8/layout/chevron1"/>
    <dgm:cxn modelId="{EA1BCCCF-A93B-494D-B3EF-045A6148E3BF}" type="presParOf" srcId="{5BCA3DE8-ADF6-4E86-9E41-B8041EFE766D}" destId="{326A5E28-C704-4C55-B7EE-DDD8F02DFAD7}" srcOrd="9" destOrd="0" presId="urn:microsoft.com/office/officeart/2005/8/layout/chevron1"/>
    <dgm:cxn modelId="{4FA8F4D0-F66A-427F-81DB-764DD0E80891}" type="presParOf" srcId="{5BCA3DE8-ADF6-4E86-9E41-B8041EFE766D}" destId="{F8AAE739-AF62-4F48-8AA4-1FE4E29A0E48}" srcOrd="10" destOrd="0" presId="urn:microsoft.com/office/officeart/2005/8/layout/chevron1"/>
    <dgm:cxn modelId="{FA6D0BA3-A82D-4E39-83D9-8085D0078253}" type="presParOf" srcId="{5BCA3DE8-ADF6-4E86-9E41-B8041EFE766D}" destId="{C1E53A89-1808-4114-86D0-C9DD4F93D6A5}" srcOrd="11" destOrd="0" presId="urn:microsoft.com/office/officeart/2005/8/layout/chevron1"/>
    <dgm:cxn modelId="{DB59FBA8-EE6C-4F12-99E6-863AC38E7EB7}" type="presParOf" srcId="{5BCA3DE8-ADF6-4E86-9E41-B8041EFE766D}" destId="{786B49BC-ABCD-4148-8421-8E5615AF3526}" srcOrd="12"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0D6FCC-2F9C-4BED-87DC-D449F136C51C}" type="doc">
      <dgm:prSet loTypeId="urn:microsoft.com/office/officeart/2005/8/layout/chevron1" loCatId="process" qsTypeId="urn:microsoft.com/office/officeart/2005/8/quickstyle/simple1" qsCatId="simple" csTypeId="urn:microsoft.com/office/officeart/2005/8/colors/accent1_2" csCatId="accent1" phldr="1"/>
      <dgm:spPr/>
    </dgm:pt>
    <dgm:pt modelId="{09614630-134C-43BD-8DC4-6C2DA088E4FA}">
      <dgm:prSet phldrT="[Text]" phldr="0"/>
      <dgm:spPr/>
      <dgm:t>
        <a:bodyPr/>
        <a:lstStyle/>
        <a:p>
          <a:pPr rtl="0"/>
          <a:r>
            <a:rPr lang="en-US">
              <a:latin typeface="Calibri Light" panose="020F0302020204030204"/>
            </a:rPr>
            <a:t>Data Preprocessing</a:t>
          </a:r>
          <a:endParaRPr lang="en-US"/>
        </a:p>
      </dgm:t>
    </dgm:pt>
    <dgm:pt modelId="{0FD5CC2E-7AA0-476A-B369-4173D5CE5D68}" type="parTrans" cxnId="{9BA0DB0E-97B9-4713-AA25-EA12D5BD16DF}">
      <dgm:prSet/>
      <dgm:spPr/>
    </dgm:pt>
    <dgm:pt modelId="{E7FAA755-E49F-4606-A6C7-495A5FB7C717}" type="sibTrans" cxnId="{9BA0DB0E-97B9-4713-AA25-EA12D5BD16DF}">
      <dgm:prSet/>
      <dgm:spPr/>
    </dgm:pt>
    <dgm:pt modelId="{FF489C2F-8C63-4B1B-B30B-238DCAFB65ED}">
      <dgm:prSet phldrT="[Text]" phldr="0"/>
      <dgm:spPr/>
      <dgm:t>
        <a:bodyPr/>
        <a:lstStyle/>
        <a:p>
          <a:r>
            <a:rPr lang="en-US">
              <a:latin typeface="Calibri Light" panose="020F0302020204030204"/>
            </a:rPr>
            <a:t>Architecture</a:t>
          </a:r>
          <a:endParaRPr lang="en-US"/>
        </a:p>
      </dgm:t>
    </dgm:pt>
    <dgm:pt modelId="{DF046F85-0B79-4CC6-BCFD-01924DE5BE28}" type="parTrans" cxnId="{6EDFE280-42C7-4B5C-BC37-6944EE34B85B}">
      <dgm:prSet/>
      <dgm:spPr/>
    </dgm:pt>
    <dgm:pt modelId="{036EAE45-AFFF-43D4-B3D8-480EE4DFA442}" type="sibTrans" cxnId="{6EDFE280-42C7-4B5C-BC37-6944EE34B85B}">
      <dgm:prSet/>
      <dgm:spPr/>
    </dgm:pt>
    <dgm:pt modelId="{2F314049-F81C-44F7-B463-85D7056FED89}">
      <dgm:prSet phldrT="[Text]" phldr="0"/>
      <dgm:spPr/>
      <dgm:t>
        <a:bodyPr/>
        <a:lstStyle/>
        <a:p>
          <a:r>
            <a:rPr lang="en-US">
              <a:latin typeface="Calibri Light" panose="020F0302020204030204"/>
            </a:rPr>
            <a:t>Training</a:t>
          </a:r>
          <a:endParaRPr lang="en-US"/>
        </a:p>
      </dgm:t>
    </dgm:pt>
    <dgm:pt modelId="{4A7A75CD-D141-4481-9CEC-68AADFFD2B18}" type="parTrans" cxnId="{41B8534D-DDB0-44A5-8A7B-734AFAFC70EB}">
      <dgm:prSet/>
      <dgm:spPr/>
    </dgm:pt>
    <dgm:pt modelId="{D17FFD9B-C7B8-4622-ABE4-0642E155B956}" type="sibTrans" cxnId="{41B8534D-DDB0-44A5-8A7B-734AFAFC70EB}">
      <dgm:prSet/>
      <dgm:spPr/>
    </dgm:pt>
    <dgm:pt modelId="{C09F5FD7-0991-429F-8EEF-CEC0525C46BD}" type="pres">
      <dgm:prSet presAssocID="{3E0D6FCC-2F9C-4BED-87DC-D449F136C51C}" presName="Name0" presStyleCnt="0">
        <dgm:presLayoutVars>
          <dgm:dir/>
          <dgm:animLvl val="lvl"/>
          <dgm:resizeHandles val="exact"/>
        </dgm:presLayoutVars>
      </dgm:prSet>
      <dgm:spPr/>
    </dgm:pt>
    <dgm:pt modelId="{7EEFA968-8CB1-488A-B0E6-8A02AB642361}" type="pres">
      <dgm:prSet presAssocID="{09614630-134C-43BD-8DC4-6C2DA088E4FA}" presName="parTxOnly" presStyleLbl="node1" presStyleIdx="0" presStyleCnt="3">
        <dgm:presLayoutVars>
          <dgm:chMax val="0"/>
          <dgm:chPref val="0"/>
          <dgm:bulletEnabled val="1"/>
        </dgm:presLayoutVars>
      </dgm:prSet>
      <dgm:spPr/>
    </dgm:pt>
    <dgm:pt modelId="{C93118BE-8F70-495F-BBF2-5F1C0E4CC9E5}" type="pres">
      <dgm:prSet presAssocID="{E7FAA755-E49F-4606-A6C7-495A5FB7C717}" presName="parTxOnlySpace" presStyleCnt="0"/>
      <dgm:spPr/>
    </dgm:pt>
    <dgm:pt modelId="{2278E544-9336-4EBB-9EF6-25EF2FC75F34}" type="pres">
      <dgm:prSet presAssocID="{FF489C2F-8C63-4B1B-B30B-238DCAFB65ED}" presName="parTxOnly" presStyleLbl="node1" presStyleIdx="1" presStyleCnt="3">
        <dgm:presLayoutVars>
          <dgm:chMax val="0"/>
          <dgm:chPref val="0"/>
          <dgm:bulletEnabled val="1"/>
        </dgm:presLayoutVars>
      </dgm:prSet>
      <dgm:spPr/>
    </dgm:pt>
    <dgm:pt modelId="{1D9EB816-B064-4E0A-BA03-B3028F2B0905}" type="pres">
      <dgm:prSet presAssocID="{036EAE45-AFFF-43D4-B3D8-480EE4DFA442}" presName="parTxOnlySpace" presStyleCnt="0"/>
      <dgm:spPr/>
    </dgm:pt>
    <dgm:pt modelId="{A6B253E6-4B2B-4033-AF3F-223A2C0FEDEA}" type="pres">
      <dgm:prSet presAssocID="{2F314049-F81C-44F7-B463-85D7056FED89}" presName="parTxOnly" presStyleLbl="node1" presStyleIdx="2" presStyleCnt="3">
        <dgm:presLayoutVars>
          <dgm:chMax val="0"/>
          <dgm:chPref val="0"/>
          <dgm:bulletEnabled val="1"/>
        </dgm:presLayoutVars>
      </dgm:prSet>
      <dgm:spPr/>
    </dgm:pt>
  </dgm:ptLst>
  <dgm:cxnLst>
    <dgm:cxn modelId="{3D34AC04-6549-480B-8F74-FB4E81C19806}" type="presOf" srcId="{2F314049-F81C-44F7-B463-85D7056FED89}" destId="{A6B253E6-4B2B-4033-AF3F-223A2C0FEDEA}" srcOrd="0" destOrd="0" presId="urn:microsoft.com/office/officeart/2005/8/layout/chevron1"/>
    <dgm:cxn modelId="{9BA0DB0E-97B9-4713-AA25-EA12D5BD16DF}" srcId="{3E0D6FCC-2F9C-4BED-87DC-D449F136C51C}" destId="{09614630-134C-43BD-8DC4-6C2DA088E4FA}" srcOrd="0" destOrd="0" parTransId="{0FD5CC2E-7AA0-476A-B369-4173D5CE5D68}" sibTransId="{E7FAA755-E49F-4606-A6C7-495A5FB7C717}"/>
    <dgm:cxn modelId="{55F8ED29-411B-4B3B-9CC8-12C37314BA62}" type="presOf" srcId="{09614630-134C-43BD-8DC4-6C2DA088E4FA}" destId="{7EEFA968-8CB1-488A-B0E6-8A02AB642361}" srcOrd="0" destOrd="0" presId="urn:microsoft.com/office/officeart/2005/8/layout/chevron1"/>
    <dgm:cxn modelId="{41B8534D-DDB0-44A5-8A7B-734AFAFC70EB}" srcId="{3E0D6FCC-2F9C-4BED-87DC-D449F136C51C}" destId="{2F314049-F81C-44F7-B463-85D7056FED89}" srcOrd="2" destOrd="0" parTransId="{4A7A75CD-D141-4481-9CEC-68AADFFD2B18}" sibTransId="{D17FFD9B-C7B8-4622-ABE4-0642E155B956}"/>
    <dgm:cxn modelId="{6EDFE280-42C7-4B5C-BC37-6944EE34B85B}" srcId="{3E0D6FCC-2F9C-4BED-87DC-D449F136C51C}" destId="{FF489C2F-8C63-4B1B-B30B-238DCAFB65ED}" srcOrd="1" destOrd="0" parTransId="{DF046F85-0B79-4CC6-BCFD-01924DE5BE28}" sibTransId="{036EAE45-AFFF-43D4-B3D8-480EE4DFA442}"/>
    <dgm:cxn modelId="{80285C88-88E6-4174-A7F3-226E4FE477AB}" type="presOf" srcId="{FF489C2F-8C63-4B1B-B30B-238DCAFB65ED}" destId="{2278E544-9336-4EBB-9EF6-25EF2FC75F34}" srcOrd="0" destOrd="0" presId="urn:microsoft.com/office/officeart/2005/8/layout/chevron1"/>
    <dgm:cxn modelId="{D7CE80F9-DD6C-4073-AD4E-22A661C2ACA7}" type="presOf" srcId="{3E0D6FCC-2F9C-4BED-87DC-D449F136C51C}" destId="{C09F5FD7-0991-429F-8EEF-CEC0525C46BD}" srcOrd="0" destOrd="0" presId="urn:microsoft.com/office/officeart/2005/8/layout/chevron1"/>
    <dgm:cxn modelId="{A980224F-3725-46C6-93DA-2D79BB9B586F}" type="presParOf" srcId="{C09F5FD7-0991-429F-8EEF-CEC0525C46BD}" destId="{7EEFA968-8CB1-488A-B0E6-8A02AB642361}" srcOrd="0" destOrd="0" presId="urn:microsoft.com/office/officeart/2005/8/layout/chevron1"/>
    <dgm:cxn modelId="{11543E67-D5BF-4D03-998C-3F072E0F1323}" type="presParOf" srcId="{C09F5FD7-0991-429F-8EEF-CEC0525C46BD}" destId="{C93118BE-8F70-495F-BBF2-5F1C0E4CC9E5}" srcOrd="1" destOrd="0" presId="urn:microsoft.com/office/officeart/2005/8/layout/chevron1"/>
    <dgm:cxn modelId="{B3CC9C6E-5D76-4633-93FC-84C4AD1C52DF}" type="presParOf" srcId="{C09F5FD7-0991-429F-8EEF-CEC0525C46BD}" destId="{2278E544-9336-4EBB-9EF6-25EF2FC75F34}" srcOrd="2" destOrd="0" presId="urn:microsoft.com/office/officeart/2005/8/layout/chevron1"/>
    <dgm:cxn modelId="{B8FFF89B-F6D9-4B4E-AD2E-F225C645B111}" type="presParOf" srcId="{C09F5FD7-0991-429F-8EEF-CEC0525C46BD}" destId="{1D9EB816-B064-4E0A-BA03-B3028F2B0905}" srcOrd="3" destOrd="0" presId="urn:microsoft.com/office/officeart/2005/8/layout/chevron1"/>
    <dgm:cxn modelId="{21A1347D-4B0C-4539-8CC5-0536BA8EA582}" type="presParOf" srcId="{C09F5FD7-0991-429F-8EEF-CEC0525C46BD}" destId="{A6B253E6-4B2B-4033-AF3F-223A2C0FEDEA}"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t>Phase 3 </a:t>
          </a:r>
          <a:r>
            <a:rPr lang="en-US" b="1">
              <a:latin typeface="Calibri Light" panose="020F0302020204030204"/>
            </a:rPr>
            <a:t>- </a:t>
          </a:r>
          <a:r>
            <a:rPr lang="en-US" b="1"/>
            <a:t>Dashboards and Reports </a:t>
          </a:r>
          <a:r>
            <a:rPr lang="en-US" b="1">
              <a:latin typeface="Calibri Light" panose="020F0302020204030204"/>
            </a:rPr>
            <a:t>development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a:latin typeface="Calibri Light" panose="020F0302020204030204"/>
            </a:rPr>
            <a:t>Phase1 - Data</a:t>
          </a:r>
          <a:r>
            <a:rPr lang="en-US" b="1"/>
            <a:t> </a:t>
          </a:r>
          <a:r>
            <a:rPr lang="en-US" b="1">
              <a:latin typeface="Calibri Light" panose="020F0302020204030204"/>
            </a:rPr>
            <a:t>ETL</a:t>
          </a:r>
          <a:r>
            <a:rPr lang="en-US" b="1"/>
            <a:t> to Azure</a:t>
          </a:r>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a:latin typeface="Calibri Light" panose="020F0302020204030204"/>
            </a:rPr>
            <a:t>Phase 2 -</a:t>
          </a:r>
          <a:r>
            <a:rPr lang="en-US" b="1"/>
            <a:t> Azure Data Lake and Data Warehouse </a:t>
          </a:r>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3">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3">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3">
        <dgm:presLayoutVars>
          <dgm:chMax val="0"/>
          <dgm:chPref val="0"/>
          <dgm:bulletEnabled val="1"/>
        </dgm:presLayoutVars>
      </dgm:prSet>
      <dgm:spPr/>
    </dgm:pt>
  </dgm:ptLst>
  <dgm:cxnLst>
    <dgm:cxn modelId="{9E772A0F-C601-4AAE-B214-411E68C9EDC4}" srcId="{B7942C35-095C-49F3-A0F5-E5BFDCBC83EE}" destId="{59C1236F-ACE8-4C3A-88A1-32734D2C47D1}" srcOrd="0" destOrd="0" parTransId="{8E03A840-B789-4CE6-B0E9-19E7D9126F52}" sibTransId="{D5160E1C-E342-4C46-8914-085FCC8B1170}"/>
    <dgm:cxn modelId="{7E97A961-46CD-4D15-9B47-0A55773F8AF6}" type="presOf" srcId="{7D2109E0-7EF4-47A4-B30C-1E24B023CB22}" destId="{8E70F5FD-471F-4DB7-AFCD-170063E67BCF}" srcOrd="0" destOrd="0" presId="urn:microsoft.com/office/officeart/2005/8/layout/chevron1"/>
    <dgm:cxn modelId="{38985D62-22FB-4055-BCC8-1FAB47A02512}" type="presOf" srcId="{59C1236F-ACE8-4C3A-88A1-32734D2C47D1}" destId="{175D64D4-6E50-4748-BDE8-12AE767B867D}" srcOrd="0" destOrd="0" presId="urn:microsoft.com/office/officeart/2005/8/layout/chevron1"/>
    <dgm:cxn modelId="{C5692E67-C2E5-4B6E-A032-944FD8D41034}"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564E5399-C04B-4C74-894A-9009A887E2AA}" type="presOf" srcId="{B7942C35-095C-49F3-A0F5-E5BFDCBC83EE}" destId="{5BCA3DE8-ADF6-4E86-9E41-B8041EFE766D}"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09DDA97-C007-4094-BED6-A73AB34133F3}" type="presParOf" srcId="{5BCA3DE8-ADF6-4E86-9E41-B8041EFE766D}" destId="{175D64D4-6E50-4748-BDE8-12AE767B867D}" srcOrd="0" destOrd="0" presId="urn:microsoft.com/office/officeart/2005/8/layout/chevron1"/>
    <dgm:cxn modelId="{13C76039-D4CC-4D72-B253-1548DE2A7B1F}" type="presParOf" srcId="{5BCA3DE8-ADF6-4E86-9E41-B8041EFE766D}" destId="{856BB149-4BBF-4632-882D-62B251266DD6}" srcOrd="1" destOrd="0" presId="urn:microsoft.com/office/officeart/2005/8/layout/chevron1"/>
    <dgm:cxn modelId="{8104BDE4-2A4A-4D06-8118-3623BEA1EF3B}" type="presParOf" srcId="{5BCA3DE8-ADF6-4E86-9E41-B8041EFE766D}" destId="{7D3B7FE9-BA85-4FB8-9490-06B1253C8107}" srcOrd="2" destOrd="0" presId="urn:microsoft.com/office/officeart/2005/8/layout/chevron1"/>
    <dgm:cxn modelId="{6C7A51F5-1486-4AB0-94E2-BF609295FD1C}" type="presParOf" srcId="{5BCA3DE8-ADF6-4E86-9E41-B8041EFE766D}" destId="{4A47E7D5-DAAF-40E9-A6DC-AEEB4E638306}" srcOrd="3" destOrd="0" presId="urn:microsoft.com/office/officeart/2005/8/layout/chevron1"/>
    <dgm:cxn modelId="{BA28796B-5EA1-45E1-8CBE-0D02303E06E6}" type="presParOf" srcId="{5BCA3DE8-ADF6-4E86-9E41-B8041EFE766D}" destId="{8E70F5FD-471F-4DB7-AFCD-170063E67BC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t>Phase 3 </a:t>
          </a:r>
          <a:r>
            <a:rPr lang="en-US" b="1">
              <a:latin typeface="Calibri Light" panose="020F0302020204030204"/>
            </a:rPr>
            <a:t>- </a:t>
          </a:r>
          <a:r>
            <a:rPr lang="en-US" b="1"/>
            <a:t>Dashboards and Reports </a:t>
          </a:r>
          <a:r>
            <a:rPr lang="en-US" b="1">
              <a:latin typeface="Calibri Light" panose="020F0302020204030204"/>
            </a:rPr>
            <a:t>development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a:latin typeface="Calibri Light" panose="020F0302020204030204"/>
            </a:rPr>
            <a:t>Phase1 - Data</a:t>
          </a:r>
          <a:r>
            <a:rPr lang="en-US" b="1"/>
            <a:t> </a:t>
          </a:r>
          <a:r>
            <a:rPr lang="en-US" b="1">
              <a:latin typeface="Calibri Light" panose="020F0302020204030204"/>
            </a:rPr>
            <a:t>ETL</a:t>
          </a:r>
          <a:r>
            <a:rPr lang="en-US" b="1"/>
            <a:t> to Azure</a:t>
          </a:r>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a:latin typeface="Calibri Light" panose="020F0302020204030204"/>
            </a:rPr>
            <a:t>Phase 2 -</a:t>
          </a:r>
          <a:r>
            <a:rPr lang="en-US" b="1"/>
            <a:t> Azure Data Lake and Data Warehouse </a:t>
          </a:r>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3">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3">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3">
        <dgm:presLayoutVars>
          <dgm:chMax val="0"/>
          <dgm:chPref val="0"/>
          <dgm:bulletEnabled val="1"/>
        </dgm:presLayoutVars>
      </dgm:prSet>
      <dgm:spPr/>
    </dgm:pt>
  </dgm:ptLst>
  <dgm:cxnLst>
    <dgm:cxn modelId="{9E772A0F-C601-4AAE-B214-411E68C9EDC4}" srcId="{B7942C35-095C-49F3-A0F5-E5BFDCBC83EE}" destId="{59C1236F-ACE8-4C3A-88A1-32734D2C47D1}" srcOrd="0" destOrd="0" parTransId="{8E03A840-B789-4CE6-B0E9-19E7D9126F52}" sibTransId="{D5160E1C-E342-4C46-8914-085FCC8B1170}"/>
    <dgm:cxn modelId="{7E97A961-46CD-4D15-9B47-0A55773F8AF6}" type="presOf" srcId="{7D2109E0-7EF4-47A4-B30C-1E24B023CB22}" destId="{8E70F5FD-471F-4DB7-AFCD-170063E67BCF}" srcOrd="0" destOrd="0" presId="urn:microsoft.com/office/officeart/2005/8/layout/chevron1"/>
    <dgm:cxn modelId="{38985D62-22FB-4055-BCC8-1FAB47A02512}" type="presOf" srcId="{59C1236F-ACE8-4C3A-88A1-32734D2C47D1}" destId="{175D64D4-6E50-4748-BDE8-12AE767B867D}" srcOrd="0" destOrd="0" presId="urn:microsoft.com/office/officeart/2005/8/layout/chevron1"/>
    <dgm:cxn modelId="{C5692E67-C2E5-4B6E-A032-944FD8D41034}"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564E5399-C04B-4C74-894A-9009A887E2AA}" type="presOf" srcId="{B7942C35-095C-49F3-A0F5-E5BFDCBC83EE}" destId="{5BCA3DE8-ADF6-4E86-9E41-B8041EFE766D}"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09DDA97-C007-4094-BED6-A73AB34133F3}" type="presParOf" srcId="{5BCA3DE8-ADF6-4E86-9E41-B8041EFE766D}" destId="{175D64D4-6E50-4748-BDE8-12AE767B867D}" srcOrd="0" destOrd="0" presId="urn:microsoft.com/office/officeart/2005/8/layout/chevron1"/>
    <dgm:cxn modelId="{13C76039-D4CC-4D72-B253-1548DE2A7B1F}" type="presParOf" srcId="{5BCA3DE8-ADF6-4E86-9E41-B8041EFE766D}" destId="{856BB149-4BBF-4632-882D-62B251266DD6}" srcOrd="1" destOrd="0" presId="urn:microsoft.com/office/officeart/2005/8/layout/chevron1"/>
    <dgm:cxn modelId="{8104BDE4-2A4A-4D06-8118-3623BEA1EF3B}" type="presParOf" srcId="{5BCA3DE8-ADF6-4E86-9E41-B8041EFE766D}" destId="{7D3B7FE9-BA85-4FB8-9490-06B1253C8107}" srcOrd="2" destOrd="0" presId="urn:microsoft.com/office/officeart/2005/8/layout/chevron1"/>
    <dgm:cxn modelId="{6C7A51F5-1486-4AB0-94E2-BF609295FD1C}" type="presParOf" srcId="{5BCA3DE8-ADF6-4E86-9E41-B8041EFE766D}" destId="{4A47E7D5-DAAF-40E9-A6DC-AEEB4E638306}" srcOrd="3" destOrd="0" presId="urn:microsoft.com/office/officeart/2005/8/layout/chevron1"/>
    <dgm:cxn modelId="{BA28796B-5EA1-45E1-8CBE-0D02303E06E6}" type="presParOf" srcId="{5BCA3DE8-ADF6-4E86-9E41-B8041EFE766D}" destId="{8E70F5FD-471F-4DB7-AFCD-170063E67BC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latin typeface="Calibri Light" panose="020F0302020204030204"/>
            </a:rPr>
            <a:t>Calculate metrics and refresh DWH</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a:latin typeface="Calibri Light" panose="020F0302020204030204"/>
            </a:rPr>
            <a:t>Data replica to cloud</a:t>
          </a:r>
          <a:endParaRPr lang="en-US" b="1"/>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err="1">
              <a:latin typeface="Calibri Light" panose="020F0302020204030204"/>
            </a:rPr>
            <a:t>Incremetal</a:t>
          </a:r>
          <a:r>
            <a:rPr lang="en-US" b="1">
              <a:latin typeface="Calibri Light" panose="020F0302020204030204"/>
            </a:rPr>
            <a:t> data update</a:t>
          </a:r>
          <a:endParaRPr lang="en-US" b="1"/>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0C6AB82E-34FD-4FE3-8051-70591F6E9183}">
      <dgm:prSet phldr="0"/>
      <dgm:spPr/>
      <dgm:t>
        <a:bodyPr/>
        <a:lstStyle/>
        <a:p>
          <a:pPr rtl="0"/>
          <a:r>
            <a:rPr lang="en-US" b="1">
              <a:latin typeface="Calibri Light" panose="020F0302020204030204"/>
            </a:rPr>
            <a:t>Self-service dashboards and analytics</a:t>
          </a:r>
        </a:p>
      </dgm:t>
    </dgm:pt>
    <dgm:pt modelId="{9631C6D3-F0E6-49A9-B26D-596C6D788122}" type="parTrans" cxnId="{DC2C2923-0E15-4DFF-B09B-83D4D378F557}">
      <dgm:prSet/>
      <dgm:spPr/>
      <dgm:t>
        <a:bodyPr/>
        <a:lstStyle/>
        <a:p>
          <a:endParaRPr lang="en-IN"/>
        </a:p>
      </dgm:t>
    </dgm:pt>
    <dgm:pt modelId="{215970CD-108F-4E90-BFA8-3CEA707FCDD9}" type="sibTrans" cxnId="{DC2C2923-0E15-4DFF-B09B-83D4D378F557}">
      <dgm:prSet/>
      <dgm:spPr/>
      <dgm:t>
        <a:bodyPr/>
        <a:lstStyle/>
        <a:p>
          <a:endParaRPr lang="en-IN"/>
        </a:p>
      </dgm:t>
    </dgm:pt>
    <dgm:pt modelId="{729166AA-92FC-4B32-A84A-F6895075BFBD}">
      <dgm:prSet phldr="0"/>
      <dgm:spPr/>
      <dgm:t>
        <a:bodyPr/>
        <a:lstStyle/>
        <a:p>
          <a:pPr rtl="0"/>
          <a:r>
            <a:rPr lang="en-US" b="1">
              <a:latin typeface="Calibri Light" panose="020F0302020204030204"/>
            </a:rPr>
            <a:t>Custom built reports and support</a:t>
          </a:r>
        </a:p>
      </dgm:t>
    </dgm:pt>
    <dgm:pt modelId="{05574767-A147-479D-A48A-F1893302185C}" type="parTrans" cxnId="{B6890CE3-4B44-4623-A8A6-99AAE7A19661}">
      <dgm:prSet/>
      <dgm:spPr/>
      <dgm:t>
        <a:bodyPr/>
        <a:lstStyle/>
        <a:p>
          <a:endParaRPr lang="en-IN"/>
        </a:p>
      </dgm:t>
    </dgm:pt>
    <dgm:pt modelId="{75C2DC44-221F-48F9-8FC7-4AE662C3C071}" type="sibTrans" cxnId="{B6890CE3-4B44-4623-A8A6-99AAE7A19661}">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5">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5">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5">
        <dgm:presLayoutVars>
          <dgm:chMax val="0"/>
          <dgm:chPref val="0"/>
          <dgm:bulletEnabled val="1"/>
        </dgm:presLayoutVars>
      </dgm:prSet>
      <dgm:spPr/>
    </dgm:pt>
    <dgm:pt modelId="{5F5E3013-733B-4B37-AC69-1AFA9F58EE46}" type="pres">
      <dgm:prSet presAssocID="{4F3EE205-64FC-446E-90EF-3C02ACF4BF24}" presName="parTxOnlySpace" presStyleCnt="0"/>
      <dgm:spPr/>
    </dgm:pt>
    <dgm:pt modelId="{058DA682-43D3-4CC7-8F6F-928F2BF875A6}" type="pres">
      <dgm:prSet presAssocID="{0C6AB82E-34FD-4FE3-8051-70591F6E9183}" presName="parTxOnly" presStyleLbl="node1" presStyleIdx="3" presStyleCnt="5">
        <dgm:presLayoutVars>
          <dgm:chMax val="0"/>
          <dgm:chPref val="0"/>
          <dgm:bulletEnabled val="1"/>
        </dgm:presLayoutVars>
      </dgm:prSet>
      <dgm:spPr/>
    </dgm:pt>
    <dgm:pt modelId="{F04D5FB6-9862-4986-A5A8-5DB8E4DF0CA3}" type="pres">
      <dgm:prSet presAssocID="{215970CD-108F-4E90-BFA8-3CEA707FCDD9}" presName="parTxOnlySpace" presStyleCnt="0"/>
      <dgm:spPr/>
    </dgm:pt>
    <dgm:pt modelId="{335D0306-CBB3-4F7C-AFD8-485F30418517}" type="pres">
      <dgm:prSet presAssocID="{729166AA-92FC-4B32-A84A-F6895075BFBD}" presName="parTxOnly" presStyleLbl="node1" presStyleIdx="4" presStyleCnt="5">
        <dgm:presLayoutVars>
          <dgm:chMax val="0"/>
          <dgm:chPref val="0"/>
          <dgm:bulletEnabled val="1"/>
        </dgm:presLayoutVars>
      </dgm:prSet>
      <dgm:spPr/>
    </dgm:pt>
  </dgm:ptLst>
  <dgm:cxnLst>
    <dgm:cxn modelId="{9E772A0F-C601-4AAE-B214-411E68C9EDC4}" srcId="{B7942C35-095C-49F3-A0F5-E5BFDCBC83EE}" destId="{59C1236F-ACE8-4C3A-88A1-32734D2C47D1}" srcOrd="0" destOrd="0" parTransId="{8E03A840-B789-4CE6-B0E9-19E7D9126F52}" sibTransId="{D5160E1C-E342-4C46-8914-085FCC8B1170}"/>
    <dgm:cxn modelId="{3427D514-6D72-473F-8688-47A50021D4EC}" type="presOf" srcId="{59C1236F-ACE8-4C3A-88A1-32734D2C47D1}" destId="{175D64D4-6E50-4748-BDE8-12AE767B867D}" srcOrd="0" destOrd="0" presId="urn:microsoft.com/office/officeart/2005/8/layout/chevron1"/>
    <dgm:cxn modelId="{7D66621A-9A92-47AD-81DB-8EC66C09E16B}" type="presOf" srcId="{0C6AB82E-34FD-4FE3-8051-70591F6E9183}" destId="{058DA682-43D3-4CC7-8F6F-928F2BF875A6}" srcOrd="0" destOrd="0" presId="urn:microsoft.com/office/officeart/2005/8/layout/chevron1"/>
    <dgm:cxn modelId="{DC2C2923-0E15-4DFF-B09B-83D4D378F557}" srcId="{B7942C35-095C-49F3-A0F5-E5BFDCBC83EE}" destId="{0C6AB82E-34FD-4FE3-8051-70591F6E9183}" srcOrd="3" destOrd="0" parTransId="{9631C6D3-F0E6-49A9-B26D-596C6D788122}" sibTransId="{215970CD-108F-4E90-BFA8-3CEA707FCDD9}"/>
    <dgm:cxn modelId="{EA3A164F-31E7-49EB-A21E-6F281DB2A12B}" srcId="{B7942C35-095C-49F3-A0F5-E5BFDCBC83EE}" destId="{66824A5C-F80A-4A67-85F3-58AC291C6BDA}" srcOrd="1" destOrd="0" parTransId="{A65DBBE4-3F6E-49B9-9FA3-8CCDB8791654}" sibTransId="{43392064-60F4-471D-B1CA-F634F3FDB6F0}"/>
    <dgm:cxn modelId="{2A3D3572-DF9E-4D61-BE34-57581D7341EE}" type="presOf" srcId="{7D2109E0-7EF4-47A4-B30C-1E24B023CB22}" destId="{8E70F5FD-471F-4DB7-AFCD-170063E67BCF}"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34EC29D2-B3E2-4BB9-BA70-129E21D407CC}" type="presOf" srcId="{66824A5C-F80A-4A67-85F3-58AC291C6BDA}" destId="{7D3B7FE9-BA85-4FB8-9490-06B1253C8107}" srcOrd="0" destOrd="0" presId="urn:microsoft.com/office/officeart/2005/8/layout/chevron1"/>
    <dgm:cxn modelId="{B6890CE3-4B44-4623-A8A6-99AAE7A19661}" srcId="{B7942C35-095C-49F3-A0F5-E5BFDCBC83EE}" destId="{729166AA-92FC-4B32-A84A-F6895075BFBD}" srcOrd="4" destOrd="0" parTransId="{05574767-A147-479D-A48A-F1893302185C}" sibTransId="{75C2DC44-221F-48F9-8FC7-4AE662C3C071}"/>
    <dgm:cxn modelId="{91027DEE-60D7-40E9-A0B5-1B3C7D7C86D6}" srcId="{B7942C35-095C-49F3-A0F5-E5BFDCBC83EE}" destId="{7D2109E0-7EF4-47A4-B30C-1E24B023CB22}" srcOrd="2" destOrd="0" parTransId="{BBE8AFCD-C80E-48BA-A942-FB23B7C087EC}" sibTransId="{4F3EE205-64FC-446E-90EF-3C02ACF4BF24}"/>
    <dgm:cxn modelId="{ABE8FFF9-41EC-47FC-AA84-0D359813856C}" type="presOf" srcId="{729166AA-92FC-4B32-A84A-F6895075BFBD}" destId="{335D0306-CBB3-4F7C-AFD8-485F30418517}" srcOrd="0" destOrd="0" presId="urn:microsoft.com/office/officeart/2005/8/layout/chevron1"/>
    <dgm:cxn modelId="{063BC6E3-5514-43B4-B37B-F7DA8B58D006}" type="presParOf" srcId="{5BCA3DE8-ADF6-4E86-9E41-B8041EFE766D}" destId="{175D64D4-6E50-4748-BDE8-12AE767B867D}" srcOrd="0" destOrd="0" presId="urn:microsoft.com/office/officeart/2005/8/layout/chevron1"/>
    <dgm:cxn modelId="{80F4A1A2-0BF4-471F-AB7B-D5EE220522AF}" type="presParOf" srcId="{5BCA3DE8-ADF6-4E86-9E41-B8041EFE766D}" destId="{856BB149-4BBF-4632-882D-62B251266DD6}" srcOrd="1" destOrd="0" presId="urn:microsoft.com/office/officeart/2005/8/layout/chevron1"/>
    <dgm:cxn modelId="{57AF35E7-DE8F-4F7F-802D-85BD0FE51253}" type="presParOf" srcId="{5BCA3DE8-ADF6-4E86-9E41-B8041EFE766D}" destId="{7D3B7FE9-BA85-4FB8-9490-06B1253C8107}" srcOrd="2" destOrd="0" presId="urn:microsoft.com/office/officeart/2005/8/layout/chevron1"/>
    <dgm:cxn modelId="{F3431EFF-413F-41EF-BF05-465A961190B3}" type="presParOf" srcId="{5BCA3DE8-ADF6-4E86-9E41-B8041EFE766D}" destId="{4A47E7D5-DAAF-40E9-A6DC-AEEB4E638306}" srcOrd="3" destOrd="0" presId="urn:microsoft.com/office/officeart/2005/8/layout/chevron1"/>
    <dgm:cxn modelId="{615DEB0A-CEB4-4234-B52F-8E211CCD0CDF}" type="presParOf" srcId="{5BCA3DE8-ADF6-4E86-9E41-B8041EFE766D}" destId="{8E70F5FD-471F-4DB7-AFCD-170063E67BCF}" srcOrd="4" destOrd="0" presId="urn:microsoft.com/office/officeart/2005/8/layout/chevron1"/>
    <dgm:cxn modelId="{983AEFEE-3431-4DFB-B5F3-FBE560926F7A}" type="presParOf" srcId="{5BCA3DE8-ADF6-4E86-9E41-B8041EFE766D}" destId="{5F5E3013-733B-4B37-AC69-1AFA9F58EE46}" srcOrd="5" destOrd="0" presId="urn:microsoft.com/office/officeart/2005/8/layout/chevron1"/>
    <dgm:cxn modelId="{FCAE8A38-8E0C-4C6B-83DB-F87BF6F0B1E3}" type="presParOf" srcId="{5BCA3DE8-ADF6-4E86-9E41-B8041EFE766D}" destId="{058DA682-43D3-4CC7-8F6F-928F2BF875A6}" srcOrd="6" destOrd="0" presId="urn:microsoft.com/office/officeart/2005/8/layout/chevron1"/>
    <dgm:cxn modelId="{0AD63CCD-9323-4AC5-98FB-49FEFB9418C3}" type="presParOf" srcId="{5BCA3DE8-ADF6-4E86-9E41-B8041EFE766D}" destId="{F04D5FB6-9862-4986-A5A8-5DB8E4DF0CA3}" srcOrd="7" destOrd="0" presId="urn:microsoft.com/office/officeart/2005/8/layout/chevron1"/>
    <dgm:cxn modelId="{F028598F-9D5C-4A0A-A023-F3CE0EFF9AE9}" type="presParOf" srcId="{5BCA3DE8-ADF6-4E86-9E41-B8041EFE766D}" destId="{335D0306-CBB3-4F7C-AFD8-485F3041851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a:solidFill>
          <a:srgbClr val="47A5E7"/>
        </a:solidFill>
      </dgm:spPr>
      <dgm:t>
        <a:bodyPr/>
        <a:lstStyle/>
        <a:p>
          <a:pPr rtl="0"/>
          <a:r>
            <a:rPr lang="en-US" b="1">
              <a:latin typeface="Calibri Light" panose="020F0302020204030204"/>
            </a:rPr>
            <a:t>Calculate metrics and refresh DWH</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a:solidFill>
          <a:srgbClr val="47A5E7"/>
        </a:solidFill>
      </dgm:spPr>
      <dgm:t>
        <a:bodyPr/>
        <a:lstStyle/>
        <a:p>
          <a:pPr algn="l" rtl="0"/>
          <a:r>
            <a:rPr lang="en-US" b="1">
              <a:latin typeface="Calibri Light" panose="020F0302020204030204"/>
            </a:rPr>
            <a:t>Data replica to cloud</a:t>
          </a:r>
          <a:endParaRPr lang="en-US" b="1"/>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a:solidFill>
          <a:srgbClr val="47A5E7"/>
        </a:solidFill>
      </dgm:spPr>
      <dgm:t>
        <a:bodyPr/>
        <a:lstStyle/>
        <a:p>
          <a:pPr rtl="0"/>
          <a:r>
            <a:rPr lang="en-US" b="1" err="1">
              <a:latin typeface="Calibri Light" panose="020F0302020204030204"/>
            </a:rPr>
            <a:t>Incremetal</a:t>
          </a:r>
          <a:r>
            <a:rPr lang="en-US" b="1">
              <a:latin typeface="Calibri Light" panose="020F0302020204030204"/>
            </a:rPr>
            <a:t> data update</a:t>
          </a:r>
          <a:endParaRPr lang="en-US" b="1"/>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0C6AB82E-34FD-4FE3-8051-70591F6E9183}">
      <dgm:prSet phldr="0"/>
      <dgm:spPr>
        <a:solidFill>
          <a:srgbClr val="47A5E7"/>
        </a:solidFill>
      </dgm:spPr>
      <dgm:t>
        <a:bodyPr/>
        <a:lstStyle/>
        <a:p>
          <a:pPr rtl="0"/>
          <a:r>
            <a:rPr lang="en-US" b="1">
              <a:latin typeface="Calibri Light" panose="020F0302020204030204"/>
            </a:rPr>
            <a:t>Self-service dashboards and analytics</a:t>
          </a:r>
        </a:p>
      </dgm:t>
    </dgm:pt>
    <dgm:pt modelId="{9631C6D3-F0E6-49A9-B26D-596C6D788122}" type="parTrans" cxnId="{DC2C2923-0E15-4DFF-B09B-83D4D378F557}">
      <dgm:prSet/>
      <dgm:spPr/>
      <dgm:t>
        <a:bodyPr/>
        <a:lstStyle/>
        <a:p>
          <a:endParaRPr lang="en-IN"/>
        </a:p>
      </dgm:t>
    </dgm:pt>
    <dgm:pt modelId="{215970CD-108F-4E90-BFA8-3CEA707FCDD9}" type="sibTrans" cxnId="{DC2C2923-0E15-4DFF-B09B-83D4D378F557}">
      <dgm:prSet/>
      <dgm:spPr/>
      <dgm:t>
        <a:bodyPr/>
        <a:lstStyle/>
        <a:p>
          <a:endParaRPr lang="en-IN"/>
        </a:p>
      </dgm:t>
    </dgm:pt>
    <dgm:pt modelId="{729166AA-92FC-4B32-A84A-F6895075BFBD}">
      <dgm:prSet phldr="0"/>
      <dgm:spPr>
        <a:solidFill>
          <a:srgbClr val="47A5E7"/>
        </a:solidFill>
      </dgm:spPr>
      <dgm:t>
        <a:bodyPr/>
        <a:lstStyle/>
        <a:p>
          <a:pPr rtl="0"/>
          <a:r>
            <a:rPr lang="en-US" b="1">
              <a:latin typeface="Calibri Light" panose="020F0302020204030204"/>
            </a:rPr>
            <a:t>Custom built reports and support</a:t>
          </a:r>
        </a:p>
      </dgm:t>
    </dgm:pt>
    <dgm:pt modelId="{05574767-A147-479D-A48A-F1893302185C}" type="parTrans" cxnId="{B6890CE3-4B44-4623-A8A6-99AAE7A19661}">
      <dgm:prSet/>
      <dgm:spPr/>
      <dgm:t>
        <a:bodyPr/>
        <a:lstStyle/>
        <a:p>
          <a:endParaRPr lang="en-IN"/>
        </a:p>
      </dgm:t>
    </dgm:pt>
    <dgm:pt modelId="{75C2DC44-221F-48F9-8FC7-4AE662C3C071}" type="sibTrans" cxnId="{B6890CE3-4B44-4623-A8A6-99AAE7A19661}">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5">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5">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5">
        <dgm:presLayoutVars>
          <dgm:chMax val="0"/>
          <dgm:chPref val="0"/>
          <dgm:bulletEnabled val="1"/>
        </dgm:presLayoutVars>
      </dgm:prSet>
      <dgm:spPr/>
    </dgm:pt>
    <dgm:pt modelId="{5F5E3013-733B-4B37-AC69-1AFA9F58EE46}" type="pres">
      <dgm:prSet presAssocID="{4F3EE205-64FC-446E-90EF-3C02ACF4BF24}" presName="parTxOnlySpace" presStyleCnt="0"/>
      <dgm:spPr/>
    </dgm:pt>
    <dgm:pt modelId="{058DA682-43D3-4CC7-8F6F-928F2BF875A6}" type="pres">
      <dgm:prSet presAssocID="{0C6AB82E-34FD-4FE3-8051-70591F6E9183}" presName="parTxOnly" presStyleLbl="node1" presStyleIdx="3" presStyleCnt="5">
        <dgm:presLayoutVars>
          <dgm:chMax val="0"/>
          <dgm:chPref val="0"/>
          <dgm:bulletEnabled val="1"/>
        </dgm:presLayoutVars>
      </dgm:prSet>
      <dgm:spPr/>
    </dgm:pt>
    <dgm:pt modelId="{F04D5FB6-9862-4986-A5A8-5DB8E4DF0CA3}" type="pres">
      <dgm:prSet presAssocID="{215970CD-108F-4E90-BFA8-3CEA707FCDD9}" presName="parTxOnlySpace" presStyleCnt="0"/>
      <dgm:spPr/>
    </dgm:pt>
    <dgm:pt modelId="{335D0306-CBB3-4F7C-AFD8-485F30418517}" type="pres">
      <dgm:prSet presAssocID="{729166AA-92FC-4B32-A84A-F6895075BFBD}" presName="parTxOnly" presStyleLbl="node1" presStyleIdx="4" presStyleCnt="5">
        <dgm:presLayoutVars>
          <dgm:chMax val="0"/>
          <dgm:chPref val="0"/>
          <dgm:bulletEnabled val="1"/>
        </dgm:presLayoutVars>
      </dgm:prSet>
      <dgm:spPr/>
    </dgm:pt>
  </dgm:ptLst>
  <dgm:cxnLst>
    <dgm:cxn modelId="{9E772A0F-C601-4AAE-B214-411E68C9EDC4}" srcId="{B7942C35-095C-49F3-A0F5-E5BFDCBC83EE}" destId="{59C1236F-ACE8-4C3A-88A1-32734D2C47D1}" srcOrd="0" destOrd="0" parTransId="{8E03A840-B789-4CE6-B0E9-19E7D9126F52}" sibTransId="{D5160E1C-E342-4C46-8914-085FCC8B1170}"/>
    <dgm:cxn modelId="{3427D514-6D72-473F-8688-47A50021D4EC}" type="presOf" srcId="{59C1236F-ACE8-4C3A-88A1-32734D2C47D1}" destId="{175D64D4-6E50-4748-BDE8-12AE767B867D}" srcOrd="0" destOrd="0" presId="urn:microsoft.com/office/officeart/2005/8/layout/chevron1"/>
    <dgm:cxn modelId="{7D66621A-9A92-47AD-81DB-8EC66C09E16B}" type="presOf" srcId="{0C6AB82E-34FD-4FE3-8051-70591F6E9183}" destId="{058DA682-43D3-4CC7-8F6F-928F2BF875A6}" srcOrd="0" destOrd="0" presId="urn:microsoft.com/office/officeart/2005/8/layout/chevron1"/>
    <dgm:cxn modelId="{DC2C2923-0E15-4DFF-B09B-83D4D378F557}" srcId="{B7942C35-095C-49F3-A0F5-E5BFDCBC83EE}" destId="{0C6AB82E-34FD-4FE3-8051-70591F6E9183}" srcOrd="3" destOrd="0" parTransId="{9631C6D3-F0E6-49A9-B26D-596C6D788122}" sibTransId="{215970CD-108F-4E90-BFA8-3CEA707FCDD9}"/>
    <dgm:cxn modelId="{EA3A164F-31E7-49EB-A21E-6F281DB2A12B}" srcId="{B7942C35-095C-49F3-A0F5-E5BFDCBC83EE}" destId="{66824A5C-F80A-4A67-85F3-58AC291C6BDA}" srcOrd="1" destOrd="0" parTransId="{A65DBBE4-3F6E-49B9-9FA3-8CCDB8791654}" sibTransId="{43392064-60F4-471D-B1CA-F634F3FDB6F0}"/>
    <dgm:cxn modelId="{2A3D3572-DF9E-4D61-BE34-57581D7341EE}" type="presOf" srcId="{7D2109E0-7EF4-47A4-B30C-1E24B023CB22}" destId="{8E70F5FD-471F-4DB7-AFCD-170063E67BCF}"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34EC29D2-B3E2-4BB9-BA70-129E21D407CC}" type="presOf" srcId="{66824A5C-F80A-4A67-85F3-58AC291C6BDA}" destId="{7D3B7FE9-BA85-4FB8-9490-06B1253C8107}" srcOrd="0" destOrd="0" presId="urn:microsoft.com/office/officeart/2005/8/layout/chevron1"/>
    <dgm:cxn modelId="{B6890CE3-4B44-4623-A8A6-99AAE7A19661}" srcId="{B7942C35-095C-49F3-A0F5-E5BFDCBC83EE}" destId="{729166AA-92FC-4B32-A84A-F6895075BFBD}" srcOrd="4" destOrd="0" parTransId="{05574767-A147-479D-A48A-F1893302185C}" sibTransId="{75C2DC44-221F-48F9-8FC7-4AE662C3C071}"/>
    <dgm:cxn modelId="{91027DEE-60D7-40E9-A0B5-1B3C7D7C86D6}" srcId="{B7942C35-095C-49F3-A0F5-E5BFDCBC83EE}" destId="{7D2109E0-7EF4-47A4-B30C-1E24B023CB22}" srcOrd="2" destOrd="0" parTransId="{BBE8AFCD-C80E-48BA-A942-FB23B7C087EC}" sibTransId="{4F3EE205-64FC-446E-90EF-3C02ACF4BF24}"/>
    <dgm:cxn modelId="{ABE8FFF9-41EC-47FC-AA84-0D359813856C}" type="presOf" srcId="{729166AA-92FC-4B32-A84A-F6895075BFBD}" destId="{335D0306-CBB3-4F7C-AFD8-485F30418517}" srcOrd="0" destOrd="0" presId="urn:microsoft.com/office/officeart/2005/8/layout/chevron1"/>
    <dgm:cxn modelId="{063BC6E3-5514-43B4-B37B-F7DA8B58D006}" type="presParOf" srcId="{5BCA3DE8-ADF6-4E86-9E41-B8041EFE766D}" destId="{175D64D4-6E50-4748-BDE8-12AE767B867D}" srcOrd="0" destOrd="0" presId="urn:microsoft.com/office/officeart/2005/8/layout/chevron1"/>
    <dgm:cxn modelId="{80F4A1A2-0BF4-471F-AB7B-D5EE220522AF}" type="presParOf" srcId="{5BCA3DE8-ADF6-4E86-9E41-B8041EFE766D}" destId="{856BB149-4BBF-4632-882D-62B251266DD6}" srcOrd="1" destOrd="0" presId="urn:microsoft.com/office/officeart/2005/8/layout/chevron1"/>
    <dgm:cxn modelId="{57AF35E7-DE8F-4F7F-802D-85BD0FE51253}" type="presParOf" srcId="{5BCA3DE8-ADF6-4E86-9E41-B8041EFE766D}" destId="{7D3B7FE9-BA85-4FB8-9490-06B1253C8107}" srcOrd="2" destOrd="0" presId="urn:microsoft.com/office/officeart/2005/8/layout/chevron1"/>
    <dgm:cxn modelId="{F3431EFF-413F-41EF-BF05-465A961190B3}" type="presParOf" srcId="{5BCA3DE8-ADF6-4E86-9E41-B8041EFE766D}" destId="{4A47E7D5-DAAF-40E9-A6DC-AEEB4E638306}" srcOrd="3" destOrd="0" presId="urn:microsoft.com/office/officeart/2005/8/layout/chevron1"/>
    <dgm:cxn modelId="{615DEB0A-CEB4-4234-B52F-8E211CCD0CDF}" type="presParOf" srcId="{5BCA3DE8-ADF6-4E86-9E41-B8041EFE766D}" destId="{8E70F5FD-471F-4DB7-AFCD-170063E67BCF}" srcOrd="4" destOrd="0" presId="urn:microsoft.com/office/officeart/2005/8/layout/chevron1"/>
    <dgm:cxn modelId="{983AEFEE-3431-4DFB-B5F3-FBE560926F7A}" type="presParOf" srcId="{5BCA3DE8-ADF6-4E86-9E41-B8041EFE766D}" destId="{5F5E3013-733B-4B37-AC69-1AFA9F58EE46}" srcOrd="5" destOrd="0" presId="urn:microsoft.com/office/officeart/2005/8/layout/chevron1"/>
    <dgm:cxn modelId="{FCAE8A38-8E0C-4C6B-83DB-F87BF6F0B1E3}" type="presParOf" srcId="{5BCA3DE8-ADF6-4E86-9E41-B8041EFE766D}" destId="{058DA682-43D3-4CC7-8F6F-928F2BF875A6}" srcOrd="6" destOrd="0" presId="urn:microsoft.com/office/officeart/2005/8/layout/chevron1"/>
    <dgm:cxn modelId="{0AD63CCD-9323-4AC5-98FB-49FEFB9418C3}" type="presParOf" srcId="{5BCA3DE8-ADF6-4E86-9E41-B8041EFE766D}" destId="{F04D5FB6-9862-4986-A5A8-5DB8E4DF0CA3}" srcOrd="7" destOrd="0" presId="urn:microsoft.com/office/officeart/2005/8/layout/chevron1"/>
    <dgm:cxn modelId="{F028598F-9D5C-4A0A-A023-F3CE0EFF9AE9}" type="presParOf" srcId="{5BCA3DE8-ADF6-4E86-9E41-B8041EFE766D}" destId="{335D0306-CBB3-4F7C-AFD8-485F3041851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0"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l" defTabSz="400050" rtl="0">
            <a:lnSpc>
              <a:spcPct val="90000"/>
            </a:lnSpc>
            <a:spcBef>
              <a:spcPct val="0"/>
            </a:spcBef>
            <a:spcAft>
              <a:spcPct val="35000"/>
            </a:spcAft>
            <a:buNone/>
          </a:pPr>
          <a:r>
            <a:rPr lang="en-US" sz="900" b="1" kern="1200">
              <a:latin typeface="Calibri Light" panose="020F0302020204030204"/>
            </a:rPr>
            <a:t>Discovery</a:t>
          </a:r>
          <a:endParaRPr lang="en-US" sz="900" b="1" kern="1200"/>
        </a:p>
      </dsp:txBody>
      <dsp:txXfrm>
        <a:off x="219565" y="207777"/>
        <a:ext cx="658696" cy="439130"/>
      </dsp:txXfrm>
    </dsp:sp>
    <dsp:sp modelId="{7D3B7FE9-BA85-4FB8-9490-06B1253C8107}">
      <dsp:nvSpPr>
        <dsp:cNvPr id="0" name=""/>
        <dsp:cNvSpPr/>
      </dsp:nvSpPr>
      <dsp:spPr>
        <a:xfrm>
          <a:off x="988043"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Solution Design</a:t>
          </a:r>
          <a:endParaRPr lang="en-US" sz="900" b="1" kern="1200"/>
        </a:p>
      </dsp:txBody>
      <dsp:txXfrm>
        <a:off x="1207608" y="207777"/>
        <a:ext cx="658696" cy="439130"/>
      </dsp:txXfrm>
    </dsp:sp>
    <dsp:sp modelId="{8E70F5FD-471F-4DB7-AFCD-170063E67BCF}">
      <dsp:nvSpPr>
        <dsp:cNvPr id="0" name=""/>
        <dsp:cNvSpPr/>
      </dsp:nvSpPr>
      <dsp:spPr>
        <a:xfrm>
          <a:off x="1976087"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Proof of Concept</a:t>
          </a:r>
          <a:endParaRPr lang="en-US" sz="900" b="1" kern="1200"/>
        </a:p>
      </dsp:txBody>
      <dsp:txXfrm>
        <a:off x="2195652" y="207777"/>
        <a:ext cx="658696" cy="439130"/>
      </dsp:txXfrm>
    </dsp:sp>
    <dsp:sp modelId="{9DE781E3-310F-4919-8859-682B94315AC3}">
      <dsp:nvSpPr>
        <dsp:cNvPr id="0" name=""/>
        <dsp:cNvSpPr/>
      </dsp:nvSpPr>
      <dsp:spPr>
        <a:xfrm>
          <a:off x="2964131"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Data Replica on Cloud</a:t>
          </a:r>
        </a:p>
      </dsp:txBody>
      <dsp:txXfrm>
        <a:off x="3183696" y="207777"/>
        <a:ext cx="658696" cy="439130"/>
      </dsp:txXfrm>
    </dsp:sp>
    <dsp:sp modelId="{9EE218E3-848C-4B40-9D6F-B28DA7C82088}">
      <dsp:nvSpPr>
        <dsp:cNvPr id="0" name=""/>
        <dsp:cNvSpPr/>
      </dsp:nvSpPr>
      <dsp:spPr>
        <a:xfrm>
          <a:off x="3952175"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Incremental Data Updates</a:t>
          </a:r>
        </a:p>
      </dsp:txBody>
      <dsp:txXfrm>
        <a:off x="4171740" y="207777"/>
        <a:ext cx="658696" cy="439130"/>
      </dsp:txXfrm>
    </dsp:sp>
    <dsp:sp modelId="{F8AAE739-AF62-4F48-8AA4-1FE4E29A0E48}">
      <dsp:nvSpPr>
        <dsp:cNvPr id="0" name=""/>
        <dsp:cNvSpPr/>
      </dsp:nvSpPr>
      <dsp:spPr>
        <a:xfrm>
          <a:off x="4940218"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Metrics &amp; DWH Refresh</a:t>
          </a:r>
        </a:p>
      </dsp:txBody>
      <dsp:txXfrm>
        <a:off x="5159783" y="207777"/>
        <a:ext cx="658696" cy="439130"/>
      </dsp:txXfrm>
    </dsp:sp>
    <dsp:sp modelId="{786B49BC-ABCD-4148-8421-8E5615AF3526}">
      <dsp:nvSpPr>
        <dsp:cNvPr id="0" name=""/>
        <dsp:cNvSpPr/>
      </dsp:nvSpPr>
      <dsp:spPr>
        <a:xfrm>
          <a:off x="5928262"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Plug &amp; Play Dashboards</a:t>
          </a:r>
        </a:p>
      </dsp:txBody>
      <dsp:txXfrm>
        <a:off x="6147827" y="207777"/>
        <a:ext cx="658696" cy="439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0"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l" defTabSz="311150" rtl="0">
            <a:lnSpc>
              <a:spcPct val="90000"/>
            </a:lnSpc>
            <a:spcBef>
              <a:spcPct val="0"/>
            </a:spcBef>
            <a:spcAft>
              <a:spcPct val="35000"/>
            </a:spcAft>
            <a:buNone/>
          </a:pPr>
          <a:r>
            <a:rPr lang="en-US" sz="700" b="1" kern="1200" dirty="0">
              <a:latin typeface="Calibri Light" panose="020F0302020204030204"/>
            </a:rPr>
            <a:t>Discovery</a:t>
          </a:r>
          <a:endParaRPr lang="en-US" sz="700" b="1" kern="1200" dirty="0"/>
        </a:p>
      </dsp:txBody>
      <dsp:txXfrm>
        <a:off x="161035" y="77080"/>
        <a:ext cx="483107" cy="322070"/>
      </dsp:txXfrm>
    </dsp:sp>
    <dsp:sp modelId="{7D3B7FE9-BA85-4FB8-9490-06B1253C8107}">
      <dsp:nvSpPr>
        <dsp:cNvPr id="0" name=""/>
        <dsp:cNvSpPr/>
      </dsp:nvSpPr>
      <dsp:spPr>
        <a:xfrm>
          <a:off x="724659"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Solution Design</a:t>
          </a:r>
          <a:endParaRPr lang="en-US" sz="700" b="1" kern="1200"/>
        </a:p>
      </dsp:txBody>
      <dsp:txXfrm>
        <a:off x="885694" y="77080"/>
        <a:ext cx="483107" cy="322070"/>
      </dsp:txXfrm>
    </dsp:sp>
    <dsp:sp modelId="{8E70F5FD-471F-4DB7-AFCD-170063E67BCF}">
      <dsp:nvSpPr>
        <dsp:cNvPr id="0" name=""/>
        <dsp:cNvSpPr/>
      </dsp:nvSpPr>
      <dsp:spPr>
        <a:xfrm>
          <a:off x="1449318"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Proof of Concept</a:t>
          </a:r>
          <a:endParaRPr lang="en-US" sz="700" b="1" kern="1200"/>
        </a:p>
      </dsp:txBody>
      <dsp:txXfrm>
        <a:off x="1610353" y="77080"/>
        <a:ext cx="483107" cy="322070"/>
      </dsp:txXfrm>
    </dsp:sp>
    <dsp:sp modelId="{9DE781E3-310F-4919-8859-682B94315AC3}">
      <dsp:nvSpPr>
        <dsp:cNvPr id="0" name=""/>
        <dsp:cNvSpPr/>
      </dsp:nvSpPr>
      <dsp:spPr>
        <a:xfrm>
          <a:off x="2173977"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Data Replica on Cloud</a:t>
          </a:r>
        </a:p>
      </dsp:txBody>
      <dsp:txXfrm>
        <a:off x="2335012" y="77080"/>
        <a:ext cx="483107" cy="322070"/>
      </dsp:txXfrm>
    </dsp:sp>
    <dsp:sp modelId="{9EE218E3-848C-4B40-9D6F-B28DA7C82088}">
      <dsp:nvSpPr>
        <dsp:cNvPr id="0" name=""/>
        <dsp:cNvSpPr/>
      </dsp:nvSpPr>
      <dsp:spPr>
        <a:xfrm>
          <a:off x="2898637"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Incremental Data Updates</a:t>
          </a:r>
        </a:p>
      </dsp:txBody>
      <dsp:txXfrm>
        <a:off x="3059672" y="77080"/>
        <a:ext cx="483107" cy="322070"/>
      </dsp:txXfrm>
    </dsp:sp>
    <dsp:sp modelId="{F8AAE739-AF62-4F48-8AA4-1FE4E29A0E48}">
      <dsp:nvSpPr>
        <dsp:cNvPr id="0" name=""/>
        <dsp:cNvSpPr/>
      </dsp:nvSpPr>
      <dsp:spPr>
        <a:xfrm>
          <a:off x="3623296" y="77080"/>
          <a:ext cx="805177" cy="322070"/>
        </a:xfrm>
        <a:prstGeom prst="chevron">
          <a:avLst/>
        </a:prstGeom>
        <a:solidFill>
          <a:srgbClr val="135D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dirty="0">
              <a:latin typeface="Calibri Light" panose="020F0302020204030204"/>
            </a:rPr>
            <a:t>Metrics &amp; DWH Refresh</a:t>
          </a:r>
        </a:p>
      </dsp:txBody>
      <dsp:txXfrm>
        <a:off x="3784331" y="77080"/>
        <a:ext cx="483107" cy="322070"/>
      </dsp:txXfrm>
    </dsp:sp>
    <dsp:sp modelId="{786B49BC-ABCD-4148-8421-8E5615AF3526}">
      <dsp:nvSpPr>
        <dsp:cNvPr id="0" name=""/>
        <dsp:cNvSpPr/>
      </dsp:nvSpPr>
      <dsp:spPr>
        <a:xfrm>
          <a:off x="4347955"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Plug &amp; Play Dashboards</a:t>
          </a:r>
        </a:p>
      </dsp:txBody>
      <dsp:txXfrm>
        <a:off x="4508990" y="77080"/>
        <a:ext cx="483107" cy="322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0"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l" defTabSz="311150" rtl="0">
            <a:lnSpc>
              <a:spcPct val="90000"/>
            </a:lnSpc>
            <a:spcBef>
              <a:spcPct val="0"/>
            </a:spcBef>
            <a:spcAft>
              <a:spcPct val="35000"/>
            </a:spcAft>
            <a:buNone/>
          </a:pPr>
          <a:r>
            <a:rPr lang="en-US" sz="700" b="1" kern="1200" dirty="0">
              <a:latin typeface="Calibri Light" panose="020F0302020204030204"/>
            </a:rPr>
            <a:t>Discovery</a:t>
          </a:r>
          <a:endParaRPr lang="en-US" sz="700" b="1" kern="1200" dirty="0"/>
        </a:p>
      </dsp:txBody>
      <dsp:txXfrm>
        <a:off x="177852" y="18057"/>
        <a:ext cx="533556" cy="355703"/>
      </dsp:txXfrm>
    </dsp:sp>
    <dsp:sp modelId="{7D3B7FE9-BA85-4FB8-9490-06B1253C8107}">
      <dsp:nvSpPr>
        <dsp:cNvPr id="0" name=""/>
        <dsp:cNvSpPr/>
      </dsp:nvSpPr>
      <dsp:spPr>
        <a:xfrm>
          <a:off x="800333"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Solution Design</a:t>
          </a:r>
          <a:endParaRPr lang="en-US" sz="700" b="1" kern="1200"/>
        </a:p>
      </dsp:txBody>
      <dsp:txXfrm>
        <a:off x="978185" y="18057"/>
        <a:ext cx="533556" cy="355703"/>
      </dsp:txXfrm>
    </dsp:sp>
    <dsp:sp modelId="{8E70F5FD-471F-4DB7-AFCD-170063E67BCF}">
      <dsp:nvSpPr>
        <dsp:cNvPr id="0" name=""/>
        <dsp:cNvSpPr/>
      </dsp:nvSpPr>
      <dsp:spPr>
        <a:xfrm>
          <a:off x="1600667"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Proof of Concept</a:t>
          </a:r>
          <a:endParaRPr lang="en-US" sz="700" b="1" kern="1200"/>
        </a:p>
      </dsp:txBody>
      <dsp:txXfrm>
        <a:off x="1778519" y="18057"/>
        <a:ext cx="533556" cy="355703"/>
      </dsp:txXfrm>
    </dsp:sp>
    <dsp:sp modelId="{9DE781E3-310F-4919-8859-682B94315AC3}">
      <dsp:nvSpPr>
        <dsp:cNvPr id="0" name=""/>
        <dsp:cNvSpPr/>
      </dsp:nvSpPr>
      <dsp:spPr>
        <a:xfrm>
          <a:off x="2401001"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Data Replica on Cloud</a:t>
          </a:r>
        </a:p>
      </dsp:txBody>
      <dsp:txXfrm>
        <a:off x="2578853" y="18057"/>
        <a:ext cx="533556" cy="355703"/>
      </dsp:txXfrm>
    </dsp:sp>
    <dsp:sp modelId="{9EE218E3-848C-4B40-9D6F-B28DA7C82088}">
      <dsp:nvSpPr>
        <dsp:cNvPr id="0" name=""/>
        <dsp:cNvSpPr/>
      </dsp:nvSpPr>
      <dsp:spPr>
        <a:xfrm>
          <a:off x="3201335"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Incremental Data Updates</a:t>
          </a:r>
        </a:p>
      </dsp:txBody>
      <dsp:txXfrm>
        <a:off x="3379187" y="18057"/>
        <a:ext cx="533556" cy="355703"/>
      </dsp:txXfrm>
    </dsp:sp>
    <dsp:sp modelId="{F8AAE739-AF62-4F48-8AA4-1FE4E29A0E48}">
      <dsp:nvSpPr>
        <dsp:cNvPr id="0" name=""/>
        <dsp:cNvSpPr/>
      </dsp:nvSpPr>
      <dsp:spPr>
        <a:xfrm>
          <a:off x="4001669"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dirty="0">
              <a:latin typeface="Calibri Light" panose="020F0302020204030204"/>
            </a:rPr>
            <a:t>Metrics &amp; DWH Refresh</a:t>
          </a:r>
        </a:p>
      </dsp:txBody>
      <dsp:txXfrm>
        <a:off x="4179521" y="18057"/>
        <a:ext cx="533556" cy="355703"/>
      </dsp:txXfrm>
    </dsp:sp>
    <dsp:sp modelId="{786B49BC-ABCD-4148-8421-8E5615AF3526}">
      <dsp:nvSpPr>
        <dsp:cNvPr id="0" name=""/>
        <dsp:cNvSpPr/>
      </dsp:nvSpPr>
      <dsp:spPr>
        <a:xfrm>
          <a:off x="4802003"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Plug &amp; Play Dashboards</a:t>
          </a:r>
        </a:p>
      </dsp:txBody>
      <dsp:txXfrm>
        <a:off x="4979855" y="18057"/>
        <a:ext cx="533556" cy="355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0"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l" defTabSz="355600" rtl="0">
            <a:lnSpc>
              <a:spcPct val="90000"/>
            </a:lnSpc>
            <a:spcBef>
              <a:spcPct val="0"/>
            </a:spcBef>
            <a:spcAft>
              <a:spcPct val="35000"/>
            </a:spcAft>
            <a:buNone/>
          </a:pPr>
          <a:r>
            <a:rPr lang="en-US" sz="800" b="1" kern="1200" dirty="0">
              <a:latin typeface="Calibri Light" panose="020F0302020204030204"/>
            </a:rPr>
            <a:t>Discovery</a:t>
          </a:r>
          <a:endParaRPr lang="en-US" sz="800" b="1" kern="1200" dirty="0"/>
        </a:p>
      </dsp:txBody>
      <dsp:txXfrm>
        <a:off x="196610" y="22018"/>
        <a:ext cx="589830" cy="393219"/>
      </dsp:txXfrm>
    </dsp:sp>
    <dsp:sp modelId="{7D3B7FE9-BA85-4FB8-9490-06B1253C8107}">
      <dsp:nvSpPr>
        <dsp:cNvPr id="0" name=""/>
        <dsp:cNvSpPr/>
      </dsp:nvSpPr>
      <dsp:spPr>
        <a:xfrm>
          <a:off x="884744"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dirty="0">
              <a:latin typeface="Calibri Light" panose="020F0302020204030204"/>
            </a:rPr>
            <a:t>Solution Design</a:t>
          </a:r>
          <a:endParaRPr lang="en-US" sz="800" b="1" kern="1200" dirty="0"/>
        </a:p>
      </dsp:txBody>
      <dsp:txXfrm>
        <a:off x="1081354" y="22018"/>
        <a:ext cx="589830" cy="393219"/>
      </dsp:txXfrm>
    </dsp:sp>
    <dsp:sp modelId="{8E70F5FD-471F-4DB7-AFCD-170063E67BCF}">
      <dsp:nvSpPr>
        <dsp:cNvPr id="0" name=""/>
        <dsp:cNvSpPr/>
      </dsp:nvSpPr>
      <dsp:spPr>
        <a:xfrm>
          <a:off x="1769489"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alibri Light" panose="020F0302020204030204"/>
            </a:rPr>
            <a:t>Proof of Concept</a:t>
          </a:r>
          <a:endParaRPr lang="en-US" sz="800" b="1" kern="1200"/>
        </a:p>
      </dsp:txBody>
      <dsp:txXfrm>
        <a:off x="1966099" y="22018"/>
        <a:ext cx="589830" cy="393219"/>
      </dsp:txXfrm>
    </dsp:sp>
    <dsp:sp modelId="{9DE781E3-310F-4919-8859-682B94315AC3}">
      <dsp:nvSpPr>
        <dsp:cNvPr id="0" name=""/>
        <dsp:cNvSpPr/>
      </dsp:nvSpPr>
      <dsp:spPr>
        <a:xfrm>
          <a:off x="2654233"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alibri Light" panose="020F0302020204030204"/>
            </a:rPr>
            <a:t>Data Replica on Cloud</a:t>
          </a:r>
        </a:p>
      </dsp:txBody>
      <dsp:txXfrm>
        <a:off x="2850843" y="22018"/>
        <a:ext cx="589830" cy="393219"/>
      </dsp:txXfrm>
    </dsp:sp>
    <dsp:sp modelId="{9EE218E3-848C-4B40-9D6F-B28DA7C82088}">
      <dsp:nvSpPr>
        <dsp:cNvPr id="0" name=""/>
        <dsp:cNvSpPr/>
      </dsp:nvSpPr>
      <dsp:spPr>
        <a:xfrm>
          <a:off x="3538978"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alibri Light" panose="020F0302020204030204"/>
            </a:rPr>
            <a:t>Incremental Data Updates</a:t>
          </a:r>
        </a:p>
      </dsp:txBody>
      <dsp:txXfrm>
        <a:off x="3735588" y="22018"/>
        <a:ext cx="589830" cy="393219"/>
      </dsp:txXfrm>
    </dsp:sp>
    <dsp:sp modelId="{F8AAE739-AF62-4F48-8AA4-1FE4E29A0E48}">
      <dsp:nvSpPr>
        <dsp:cNvPr id="0" name=""/>
        <dsp:cNvSpPr/>
      </dsp:nvSpPr>
      <dsp:spPr>
        <a:xfrm>
          <a:off x="4423722"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dirty="0">
              <a:latin typeface="Calibri Light" panose="020F0302020204030204"/>
            </a:rPr>
            <a:t>Metrics &amp; DWH Refresh</a:t>
          </a:r>
        </a:p>
      </dsp:txBody>
      <dsp:txXfrm>
        <a:off x="4620332" y="22018"/>
        <a:ext cx="589830" cy="393219"/>
      </dsp:txXfrm>
    </dsp:sp>
    <dsp:sp modelId="{786B49BC-ABCD-4148-8421-8E5615AF3526}">
      <dsp:nvSpPr>
        <dsp:cNvPr id="0" name=""/>
        <dsp:cNvSpPr/>
      </dsp:nvSpPr>
      <dsp:spPr>
        <a:xfrm>
          <a:off x="5308467"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alibri Light" panose="020F0302020204030204"/>
            </a:rPr>
            <a:t>Plug &amp; Play Dashboards</a:t>
          </a:r>
        </a:p>
      </dsp:txBody>
      <dsp:txXfrm>
        <a:off x="5505077" y="22018"/>
        <a:ext cx="589830" cy="3932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A968-8CB1-488A-B0E6-8A02AB642361}">
      <dsp:nvSpPr>
        <dsp:cNvPr id="0" name=""/>
        <dsp:cNvSpPr/>
      </dsp:nvSpPr>
      <dsp:spPr>
        <a:xfrm>
          <a:off x="1592" y="0"/>
          <a:ext cx="1939786" cy="31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rtl="0">
            <a:lnSpc>
              <a:spcPct val="90000"/>
            </a:lnSpc>
            <a:spcBef>
              <a:spcPct val="0"/>
            </a:spcBef>
            <a:spcAft>
              <a:spcPct val="35000"/>
            </a:spcAft>
            <a:buNone/>
          </a:pPr>
          <a:r>
            <a:rPr lang="en-US" sz="1500" kern="1200">
              <a:latin typeface="Calibri Light" panose="020F0302020204030204"/>
            </a:rPr>
            <a:t>Data Preprocessing</a:t>
          </a:r>
          <a:endParaRPr lang="en-US" sz="1500" kern="1200"/>
        </a:p>
      </dsp:txBody>
      <dsp:txXfrm>
        <a:off x="157130" y="0"/>
        <a:ext cx="1628710" cy="311076"/>
      </dsp:txXfrm>
    </dsp:sp>
    <dsp:sp modelId="{2278E544-9336-4EBB-9EF6-25EF2FC75F34}">
      <dsp:nvSpPr>
        <dsp:cNvPr id="0" name=""/>
        <dsp:cNvSpPr/>
      </dsp:nvSpPr>
      <dsp:spPr>
        <a:xfrm>
          <a:off x="1747400" y="0"/>
          <a:ext cx="1939786" cy="31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Light" panose="020F0302020204030204"/>
            </a:rPr>
            <a:t>Architecture</a:t>
          </a:r>
          <a:endParaRPr lang="en-US" sz="1500" kern="1200"/>
        </a:p>
      </dsp:txBody>
      <dsp:txXfrm>
        <a:off x="1902938" y="0"/>
        <a:ext cx="1628710" cy="311076"/>
      </dsp:txXfrm>
    </dsp:sp>
    <dsp:sp modelId="{A6B253E6-4B2B-4033-AF3F-223A2C0FEDEA}">
      <dsp:nvSpPr>
        <dsp:cNvPr id="0" name=""/>
        <dsp:cNvSpPr/>
      </dsp:nvSpPr>
      <dsp:spPr>
        <a:xfrm>
          <a:off x="3493208" y="0"/>
          <a:ext cx="1939786" cy="31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Light" panose="020F0302020204030204"/>
            </a:rPr>
            <a:t>Training</a:t>
          </a:r>
          <a:endParaRPr lang="en-US" sz="1500" kern="1200"/>
        </a:p>
      </dsp:txBody>
      <dsp:txXfrm>
        <a:off x="3648746" y="0"/>
        <a:ext cx="1628710" cy="3110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2058" y="0"/>
          <a:ext cx="2507847" cy="8546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rtl="0">
            <a:lnSpc>
              <a:spcPct val="90000"/>
            </a:lnSpc>
            <a:spcBef>
              <a:spcPct val="0"/>
            </a:spcBef>
            <a:spcAft>
              <a:spcPct val="35000"/>
            </a:spcAft>
            <a:buNone/>
          </a:pPr>
          <a:r>
            <a:rPr lang="en-US" sz="1400" b="1" kern="1200">
              <a:latin typeface="Calibri Light" panose="020F0302020204030204"/>
            </a:rPr>
            <a:t>Phase1 - Data</a:t>
          </a:r>
          <a:r>
            <a:rPr lang="en-US" sz="1400" b="1" kern="1200"/>
            <a:t> </a:t>
          </a:r>
          <a:r>
            <a:rPr lang="en-US" sz="1400" b="1" kern="1200">
              <a:latin typeface="Calibri Light" panose="020F0302020204030204"/>
            </a:rPr>
            <a:t>ETL</a:t>
          </a:r>
          <a:r>
            <a:rPr lang="en-US" sz="1400" b="1" kern="1200"/>
            <a:t> to Azure</a:t>
          </a:r>
        </a:p>
      </dsp:txBody>
      <dsp:txXfrm>
        <a:off x="429401" y="0"/>
        <a:ext cx="1653161" cy="854686"/>
      </dsp:txXfrm>
    </dsp:sp>
    <dsp:sp modelId="{7D3B7FE9-BA85-4FB8-9490-06B1253C8107}">
      <dsp:nvSpPr>
        <dsp:cNvPr id="0" name=""/>
        <dsp:cNvSpPr/>
      </dsp:nvSpPr>
      <dsp:spPr>
        <a:xfrm>
          <a:off x="2259120" y="0"/>
          <a:ext cx="2507847" cy="8546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Calibri Light" panose="020F0302020204030204"/>
            </a:rPr>
            <a:t>Phase 2 -</a:t>
          </a:r>
          <a:r>
            <a:rPr lang="en-US" sz="1400" b="1" kern="1200"/>
            <a:t> Azure Data Lake and Data Warehouse </a:t>
          </a:r>
        </a:p>
      </dsp:txBody>
      <dsp:txXfrm>
        <a:off x="2686463" y="0"/>
        <a:ext cx="1653161" cy="854686"/>
      </dsp:txXfrm>
    </dsp:sp>
    <dsp:sp modelId="{8E70F5FD-471F-4DB7-AFCD-170063E67BCF}">
      <dsp:nvSpPr>
        <dsp:cNvPr id="0" name=""/>
        <dsp:cNvSpPr/>
      </dsp:nvSpPr>
      <dsp:spPr>
        <a:xfrm>
          <a:off x="4516183" y="0"/>
          <a:ext cx="2507847" cy="8546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b="1" kern="1200"/>
            <a:t>Phase 3 </a:t>
          </a:r>
          <a:r>
            <a:rPr lang="en-US" sz="1400" b="1" kern="1200">
              <a:latin typeface="Calibri Light" panose="020F0302020204030204"/>
            </a:rPr>
            <a:t>- </a:t>
          </a:r>
          <a:r>
            <a:rPr lang="en-US" sz="1400" b="1" kern="1200"/>
            <a:t>Dashboards and Reports </a:t>
          </a:r>
          <a:r>
            <a:rPr lang="en-US" sz="1400" b="1" kern="1200">
              <a:latin typeface="Calibri Light" panose="020F0302020204030204"/>
            </a:rPr>
            <a:t>development</a:t>
          </a:r>
          <a:endParaRPr lang="en-US" sz="1400" b="1" kern="1200"/>
        </a:p>
      </dsp:txBody>
      <dsp:txXfrm>
        <a:off x="4943526" y="0"/>
        <a:ext cx="1653161" cy="8546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1597" y="0"/>
          <a:ext cx="1946684" cy="5647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Calibri Light" panose="020F0302020204030204"/>
            </a:rPr>
            <a:t>Phase1 - Data</a:t>
          </a:r>
          <a:r>
            <a:rPr lang="en-US" sz="1100" b="1" kern="1200"/>
            <a:t> </a:t>
          </a:r>
          <a:r>
            <a:rPr lang="en-US" sz="1100" b="1" kern="1200">
              <a:latin typeface="Calibri Light" panose="020F0302020204030204"/>
            </a:rPr>
            <a:t>ETL</a:t>
          </a:r>
          <a:r>
            <a:rPr lang="en-US" sz="1100" b="1" kern="1200"/>
            <a:t> to Azure</a:t>
          </a:r>
        </a:p>
      </dsp:txBody>
      <dsp:txXfrm>
        <a:off x="283972" y="0"/>
        <a:ext cx="1381935" cy="564749"/>
      </dsp:txXfrm>
    </dsp:sp>
    <dsp:sp modelId="{7D3B7FE9-BA85-4FB8-9490-06B1253C8107}">
      <dsp:nvSpPr>
        <dsp:cNvPr id="0" name=""/>
        <dsp:cNvSpPr/>
      </dsp:nvSpPr>
      <dsp:spPr>
        <a:xfrm>
          <a:off x="1753613" y="0"/>
          <a:ext cx="1946684" cy="5647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Calibri Light" panose="020F0302020204030204"/>
            </a:rPr>
            <a:t>Phase 2 -</a:t>
          </a:r>
          <a:r>
            <a:rPr lang="en-US" sz="1100" b="1" kern="1200"/>
            <a:t> Azure Data Lake and Data Warehouse </a:t>
          </a:r>
        </a:p>
      </dsp:txBody>
      <dsp:txXfrm>
        <a:off x="2035988" y="0"/>
        <a:ext cx="1381935" cy="564749"/>
      </dsp:txXfrm>
    </dsp:sp>
    <dsp:sp modelId="{8E70F5FD-471F-4DB7-AFCD-170063E67BCF}">
      <dsp:nvSpPr>
        <dsp:cNvPr id="0" name=""/>
        <dsp:cNvSpPr/>
      </dsp:nvSpPr>
      <dsp:spPr>
        <a:xfrm>
          <a:off x="3505629" y="0"/>
          <a:ext cx="1946684" cy="5647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b="1" kern="1200"/>
            <a:t>Phase 3 </a:t>
          </a:r>
          <a:r>
            <a:rPr lang="en-US" sz="1100" b="1" kern="1200">
              <a:latin typeface="Calibri Light" panose="020F0302020204030204"/>
            </a:rPr>
            <a:t>- </a:t>
          </a:r>
          <a:r>
            <a:rPr lang="en-US" sz="1100" b="1" kern="1200"/>
            <a:t>Dashboards and Reports </a:t>
          </a:r>
          <a:r>
            <a:rPr lang="en-US" sz="1100" b="1" kern="1200">
              <a:latin typeface="Calibri Light" panose="020F0302020204030204"/>
            </a:rPr>
            <a:t>development</a:t>
          </a:r>
          <a:endParaRPr lang="en-US" sz="1100" b="1" kern="1200"/>
        </a:p>
      </dsp:txBody>
      <dsp:txXfrm>
        <a:off x="3788004" y="0"/>
        <a:ext cx="1381935" cy="5647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1715" y="122010"/>
          <a:ext cx="1526664" cy="6106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l" defTabSz="533400" rtl="0">
            <a:lnSpc>
              <a:spcPct val="90000"/>
            </a:lnSpc>
            <a:spcBef>
              <a:spcPct val="0"/>
            </a:spcBef>
            <a:spcAft>
              <a:spcPct val="35000"/>
            </a:spcAft>
            <a:buNone/>
          </a:pPr>
          <a:r>
            <a:rPr lang="en-US" sz="1200" b="1" kern="1200">
              <a:latin typeface="Calibri Light" panose="020F0302020204030204"/>
            </a:rPr>
            <a:t>Data replica to cloud</a:t>
          </a:r>
          <a:endParaRPr lang="en-US" sz="1200" b="1" kern="1200"/>
        </a:p>
      </dsp:txBody>
      <dsp:txXfrm>
        <a:off x="307048" y="122010"/>
        <a:ext cx="915999" cy="610665"/>
      </dsp:txXfrm>
    </dsp:sp>
    <dsp:sp modelId="{7D3B7FE9-BA85-4FB8-9490-06B1253C8107}">
      <dsp:nvSpPr>
        <dsp:cNvPr id="0" name=""/>
        <dsp:cNvSpPr/>
      </dsp:nvSpPr>
      <dsp:spPr>
        <a:xfrm>
          <a:off x="1375713" y="122010"/>
          <a:ext cx="1526664" cy="6106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err="1">
              <a:latin typeface="Calibri Light" panose="020F0302020204030204"/>
            </a:rPr>
            <a:t>Incremetal</a:t>
          </a:r>
          <a:r>
            <a:rPr lang="en-US" sz="1200" b="1" kern="1200">
              <a:latin typeface="Calibri Light" panose="020F0302020204030204"/>
            </a:rPr>
            <a:t> data update</a:t>
          </a:r>
          <a:endParaRPr lang="en-US" sz="1200" b="1" kern="1200"/>
        </a:p>
      </dsp:txBody>
      <dsp:txXfrm>
        <a:off x="1681046" y="122010"/>
        <a:ext cx="915999" cy="610665"/>
      </dsp:txXfrm>
    </dsp:sp>
    <dsp:sp modelId="{8E70F5FD-471F-4DB7-AFCD-170063E67BCF}">
      <dsp:nvSpPr>
        <dsp:cNvPr id="0" name=""/>
        <dsp:cNvSpPr/>
      </dsp:nvSpPr>
      <dsp:spPr>
        <a:xfrm>
          <a:off x="2749712" y="122010"/>
          <a:ext cx="1526664" cy="6106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Calibri Light" panose="020F0302020204030204"/>
            </a:rPr>
            <a:t>Calculate metrics and refresh DWH</a:t>
          </a:r>
          <a:endParaRPr lang="en-US" sz="1200" b="1" kern="1200"/>
        </a:p>
      </dsp:txBody>
      <dsp:txXfrm>
        <a:off x="3055045" y="122010"/>
        <a:ext cx="915999" cy="610665"/>
      </dsp:txXfrm>
    </dsp:sp>
    <dsp:sp modelId="{058DA682-43D3-4CC7-8F6F-928F2BF875A6}">
      <dsp:nvSpPr>
        <dsp:cNvPr id="0" name=""/>
        <dsp:cNvSpPr/>
      </dsp:nvSpPr>
      <dsp:spPr>
        <a:xfrm>
          <a:off x="4123710" y="122010"/>
          <a:ext cx="1526664" cy="6106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Calibri Light" panose="020F0302020204030204"/>
            </a:rPr>
            <a:t>Self-service dashboards and analytics</a:t>
          </a:r>
        </a:p>
      </dsp:txBody>
      <dsp:txXfrm>
        <a:off x="4429043" y="122010"/>
        <a:ext cx="915999" cy="610665"/>
      </dsp:txXfrm>
    </dsp:sp>
    <dsp:sp modelId="{335D0306-CBB3-4F7C-AFD8-485F30418517}">
      <dsp:nvSpPr>
        <dsp:cNvPr id="0" name=""/>
        <dsp:cNvSpPr/>
      </dsp:nvSpPr>
      <dsp:spPr>
        <a:xfrm>
          <a:off x="5497708" y="122010"/>
          <a:ext cx="1526664" cy="6106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Calibri Light" panose="020F0302020204030204"/>
            </a:rPr>
            <a:t>Custom built reports and support</a:t>
          </a:r>
        </a:p>
      </dsp:txBody>
      <dsp:txXfrm>
        <a:off x="5803041" y="122010"/>
        <a:ext cx="915999" cy="6106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1306" y="77506"/>
          <a:ext cx="1163197" cy="465279"/>
        </a:xfrm>
        <a:prstGeom prst="chevron">
          <a:avLst/>
        </a:prstGeom>
        <a:solidFill>
          <a:srgbClr val="47A5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l" defTabSz="400050" rtl="0">
            <a:lnSpc>
              <a:spcPct val="90000"/>
            </a:lnSpc>
            <a:spcBef>
              <a:spcPct val="0"/>
            </a:spcBef>
            <a:spcAft>
              <a:spcPct val="35000"/>
            </a:spcAft>
            <a:buNone/>
          </a:pPr>
          <a:r>
            <a:rPr lang="en-US" sz="900" b="1" kern="1200">
              <a:latin typeface="Calibri Light" panose="020F0302020204030204"/>
            </a:rPr>
            <a:t>Data replica to cloud</a:t>
          </a:r>
          <a:endParaRPr lang="en-US" sz="900" b="1" kern="1200"/>
        </a:p>
      </dsp:txBody>
      <dsp:txXfrm>
        <a:off x="233946" y="77506"/>
        <a:ext cx="697918" cy="465279"/>
      </dsp:txXfrm>
    </dsp:sp>
    <dsp:sp modelId="{7D3B7FE9-BA85-4FB8-9490-06B1253C8107}">
      <dsp:nvSpPr>
        <dsp:cNvPr id="0" name=""/>
        <dsp:cNvSpPr/>
      </dsp:nvSpPr>
      <dsp:spPr>
        <a:xfrm>
          <a:off x="1048185" y="77506"/>
          <a:ext cx="1163197" cy="465279"/>
        </a:xfrm>
        <a:prstGeom prst="chevron">
          <a:avLst/>
        </a:prstGeom>
        <a:solidFill>
          <a:srgbClr val="47A5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err="1">
              <a:latin typeface="Calibri Light" panose="020F0302020204030204"/>
            </a:rPr>
            <a:t>Incremetal</a:t>
          </a:r>
          <a:r>
            <a:rPr lang="en-US" sz="900" b="1" kern="1200">
              <a:latin typeface="Calibri Light" panose="020F0302020204030204"/>
            </a:rPr>
            <a:t> data update</a:t>
          </a:r>
          <a:endParaRPr lang="en-US" sz="900" b="1" kern="1200"/>
        </a:p>
      </dsp:txBody>
      <dsp:txXfrm>
        <a:off x="1280825" y="77506"/>
        <a:ext cx="697918" cy="465279"/>
      </dsp:txXfrm>
    </dsp:sp>
    <dsp:sp modelId="{8E70F5FD-471F-4DB7-AFCD-170063E67BCF}">
      <dsp:nvSpPr>
        <dsp:cNvPr id="0" name=""/>
        <dsp:cNvSpPr/>
      </dsp:nvSpPr>
      <dsp:spPr>
        <a:xfrm>
          <a:off x="2095063" y="77506"/>
          <a:ext cx="1163197" cy="465279"/>
        </a:xfrm>
        <a:prstGeom prst="chevron">
          <a:avLst/>
        </a:prstGeom>
        <a:solidFill>
          <a:srgbClr val="47A5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Calculate metrics and refresh DWH</a:t>
          </a:r>
          <a:endParaRPr lang="en-US" sz="900" b="1" kern="1200"/>
        </a:p>
      </dsp:txBody>
      <dsp:txXfrm>
        <a:off x="2327703" y="77506"/>
        <a:ext cx="697918" cy="465279"/>
      </dsp:txXfrm>
    </dsp:sp>
    <dsp:sp modelId="{058DA682-43D3-4CC7-8F6F-928F2BF875A6}">
      <dsp:nvSpPr>
        <dsp:cNvPr id="0" name=""/>
        <dsp:cNvSpPr/>
      </dsp:nvSpPr>
      <dsp:spPr>
        <a:xfrm>
          <a:off x="3141941" y="77506"/>
          <a:ext cx="1163197" cy="465279"/>
        </a:xfrm>
        <a:prstGeom prst="chevron">
          <a:avLst/>
        </a:prstGeom>
        <a:solidFill>
          <a:srgbClr val="47A5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Self-service dashboards and analytics</a:t>
          </a:r>
        </a:p>
      </dsp:txBody>
      <dsp:txXfrm>
        <a:off x="3374581" y="77506"/>
        <a:ext cx="697918" cy="465279"/>
      </dsp:txXfrm>
    </dsp:sp>
    <dsp:sp modelId="{335D0306-CBB3-4F7C-AFD8-485F30418517}">
      <dsp:nvSpPr>
        <dsp:cNvPr id="0" name=""/>
        <dsp:cNvSpPr/>
      </dsp:nvSpPr>
      <dsp:spPr>
        <a:xfrm>
          <a:off x="4188819" y="77506"/>
          <a:ext cx="1163197" cy="465279"/>
        </a:xfrm>
        <a:prstGeom prst="chevron">
          <a:avLst/>
        </a:prstGeom>
        <a:solidFill>
          <a:srgbClr val="47A5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Custom built reports and support</a:t>
          </a:r>
        </a:p>
      </dsp:txBody>
      <dsp:txXfrm>
        <a:off x="4421459" y="77506"/>
        <a:ext cx="697918" cy="4652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B246AB-FAA0-4F5D-9AA0-579EC2EF9B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4F6E203-2C6B-484C-A7FF-3F4596E7A2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FBA06-991A-4286-BA57-0177407D9AAD}" type="datetimeFigureOut">
              <a:rPr lang="en-IN" smtClean="0"/>
              <a:t>16-05-2023</a:t>
            </a:fld>
            <a:endParaRPr lang="en-IN"/>
          </a:p>
        </p:txBody>
      </p:sp>
      <p:sp>
        <p:nvSpPr>
          <p:cNvPr id="4" name="Footer Placeholder 3">
            <a:extLst>
              <a:ext uri="{FF2B5EF4-FFF2-40B4-BE49-F238E27FC236}">
                <a16:creationId xmlns:a16="http://schemas.microsoft.com/office/drawing/2014/main" id="{61B5D514-CDE2-4CFA-A36C-442628C08F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8E79F68-0708-4F55-B440-415A767B52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F30F3-4A28-493C-80F6-A9D7FA52F277}" type="slidenum">
              <a:rPr lang="en-IN" smtClean="0"/>
              <a:t>‹#›</a:t>
            </a:fld>
            <a:endParaRPr lang="en-IN"/>
          </a:p>
        </p:txBody>
      </p:sp>
    </p:spTree>
    <p:extLst>
      <p:ext uri="{BB962C8B-B14F-4D97-AF65-F5344CB8AC3E}">
        <p14:creationId xmlns:p14="http://schemas.microsoft.com/office/powerpoint/2010/main" val="96863898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31:45.354"/>
    </inkml:context>
    <inkml:brush xml:id="br0">
      <inkml:brushProperty name="width" value="0.05" units="cm"/>
      <inkml:brushProperty name="height" value="0.05" units="cm"/>
      <inkml:brushProperty name="color" value="#E71224"/>
    </inkml:brush>
  </inkml:definitions>
  <inkml:trace contextRef="#ctx0" brushRef="#br0">5310 1919 19589,'-42'0'0,"7"0"337,10 0 1,8-2-29,6-4 0,12 4-1500,17-4 827,7 4 1,19 0 0,6-3-138,6-7 501,9-3 0,4-10 0,10-2 0</inkml:trace>
  <inkml:trace contextRef="#ctx0" brushRef="#br0" timeOffset="1399">6815 587 19607,'-44'-31'0,"1"0"0,1 1 0,0 1-171,-39-23 0,-6 8-1529,1 3 0,-10 15 1749,42 16 1,-2 2 0,-3 2 0,-1 3-2,-3 2 0,-1 2 1,0 2-1,0 1-412,0 1 1,1 2-1,-2 3 1,-1 3 378,-3 1 0,0 1 1,-3 1-1,0 0 3,0 1 1,0 1 0,-1 2 0,2 2 5,1 1 1,1 0 0,-1 2 0,0 0 4,-2 1 1,0 0 0,-1 3-1,0 0 21,-2-1 1,0 2-1,4 2 1,2 1-312,2-2 0,1 1 1,0 2-1,0 1 311,-3 2 0,-1 1 0,-1 1 1,0 1-15,2 3 0,0 1 1,-3 1-1,1 2 1,5-2 0,0 2 0,-2 5 0,-1 2-12,0-3 0,0 2 0,-2 4 0,0 1-4,2-1 0,0 1 1,-3 2-1,1 1-660,4 2 1,2 1 0,-1 1 0,1 1 658,-1 2 0,0 2 0,0 2 1,1 0-44,-2 0 0,1 0 0,4 1 0,1 0 26,3-1 1,1 0 0,0 2 0,1 0-30,-2 4 0,0 0 1,3-1-1,1 2 46,4-2 1,2 1-1,0 0 1,2 0 1,2-1 0,1 1 0,0 1 0,0 0-14,-1 1 0,1 1 0,3 1 1,2 0 1,0 1 0,1 1 1,1 1-1,2 1-5,3-3 0,-1 1 0,-1 1 0,1 1 5,2 0 1,2 1-1,0 1 1,0 1-26,5-3 1,0 1 0,-1 1 0,0 0 25,4-4 0,0 0 1,-1 4-1,2 0-33,1 1 1,1 1 0,0 5 0,1 0 15,1-2 1,1-1 0,2 1 0,1 0-5,5-3 1,1-1-1,0 1 1,2 0 3,3 2 1,0 1-1,1 2 1,0 0-1,2-5 1,0-1 0,1 3 0,1-2 5,3-6 0,2 0 0,2 1 1,3 1-200,1 0 0,2 1 1,2 1-1,1 0 206,1-1 0,2-1 0,3-1 0,1-1-8,-2-6 0,0 0 0,5 3 0,2-1 1,-2 1 1,1 0 0,4 2 0,1 1-1,0-3 1,1-1 0,3-1-1,1-2-160,-3-1 0,2-2 1,5-3-1,1 0 160,1 1 1,2 0-1,3 1 1,1-2-1,0-1 0,2-1 1,3 2-1,1 0-1,0-4 1,1-2 13,-1 0 1,1-1 0,9 4 0,2-1 0,-3-4 0,1 0 34,-1 0 0,2-1 0,2-1 0,2-1-40,-1-2 1,2 0-1,0 2 1,1-1 0,4-4 0,0-1 0,0 2-1,1 0-2,0-4 1,1-1-1,1-1 1,1-2-8,-25-15 1,0 0 0,-1-1 4,-1 3 1,0-1-1,1-1 1,5-3 0,1-1-1,0-1 1,-2 1 0,1 0-1,-1-1 0,1-1 0,0-2 0,0 0 0,1-1 0,0 0 1,-1-1 4,2 1 0,-1-1 1,0-1-15,2 0 1,-1-2 0,1 0 0,4 0 0,0 0 0,1-1 0,-1-1 0,0-2 0,0 0-1,-1 0 0,1 0 1,-1-2-1,2 1 1,1-1-1,-1 0 8,1-2 0,0 0 0,0-2-4,1 0 1,1-1 0,-1-1 0,1 1 0,-1-1 0,0-2 0,0-1 0,0-1-1,-1-1 0,0-1 0,0 0 0,0 0 0,0-1 0,0-1 0,0 1-1,2-1 0,0 0 0,0 0 2,2-2 0,1-1 0,-1 0 0,0-1 0,0-1 0,0-2 0,1 0 0,-1-2 0,1 0-2,-3 1 0,0-1 0,-1 0 1,0-2-1,0-1 0,-1 0 2,2-1 0,0 0 0,0-1-1,0-2 0,0 0 1,0 0-1,1-1 1,0 1-1,1-1 1,-2-2-1,1-2 1,-1 1 6,0 0 0,-1-1 0,0 1 1,-2-1-1,0 0 0,-1-1-6,2 0 0,1-1 1,-2-1-1,2-1 1,-2-2-1,2 0-171,1-1 0,0-1 1,-1 0-1,-3 0 0,-1 1 1,-1-2 162,-1 0 0,-1-1 0,0 0 0,-2 0 0,-1-2 0,1 1-19,-2 0 0,1-1 0,-1 0 1,0-1-1,1 0 0,-1 0-17,1 0 0,0-1 0,-2 0 0,-3 1 0,0-1 1,-2-1-38,28-18 0,-3-2 0,-4 0 1,-2-1 59,0-3 1,-2-1 0,-3-3 0,0-1-6,2-1 1,-2-1-1,-4 0 1,-3-2 47,-3 0 1,-1 0 0,-2-1 0,-3-1-48,-2 0 0,-2-2 0,-2-1 0,-2-2 74,0-3 1,-2-3 0,-3 0 0,-3-1 6,-1-3 1,-1-1-1,-2 0 1,-1-1-11,-1-1 0,-2-1 1,-1-4-1,-1-2-19,-11 29 1,-1 0 0,0-1-1,0 2 1,0 0 0,-1 0 55,0 1 0,-1 0 1,0-1-1,0 0 0,-1-1 1,-1 1-37,-1-1 0,0-1 0,-1 1 0,0-2 0,0-1 0,0-1-26,-1-1 1,-1-2 0,0 1 0,0 5 0,0 1 0,-2-1-24,0-1 0,-2-1 0,1 1 0,-1 1 0,0-1 0,0 1 26,-1-1 1,0-1 0,0 1 0,0 0 0,1-1 0,-1 0-42,-1-3 1,-2 0 0,1 0-1,0 2 1,-1 1 0,0-1 9,-2 0 1,-1 0 0,-1 0-1,0 1 1,-1 0 0,-1 1-10,-1-1 1,-2 1-1,-1 0 1,0 0-1,0 0 1,-2 0 15,-1-1 0,-2 1 1,0 0-1,0 1 1,-1 1-1,0 0-5,-2 0 1,0 0-1,-1-1 1,-1 1-1,-1 0 1,-1 0-10,1-2 0,-1 0 0,-1-1 0,-1-1 0,0-1 1,0 0 0,-2-1 1,0 0-1,0 0 1,-1 3-1,0 0 1,-1 1-9,-1-1 1,-1 1-1,0 0 1,0 3 0,-1 0-1,0 0 17,0-1 0,-1 0 1,0-1-1,0 1 0,-1 0 1,-1 0 15,-1-3 1,0 0-1,-2 2 1,2 5 0,-2 1-1,1 1-3,-1 0 0,0 2 0,-2 0 0,-1 1 1,-2 2-1,0-1 46,-2-1 1,-2 0 0,0 1 0,0 0 0,0 1 0,-1 0-8,0 2 1,0 0 0,0 1-1,-2-1 1,-1 0 0,0 2 6,-1 3 0,1 1 0,-2 1 0,-2-2 1,-1 0-1,-1 1-21,0-1 0,0 1 0,-2 1 0,-1 1 0,0 0 1,-1 1-9,2 1 1,-1-1 0,0 2 0,0 1 0,-1 2 0,0 1 24,-25-14 1,0 2 0,26 17 0,-2 0 0,0 0-17,-1 1 1,-1 0 0,0 1 0,0 1 0,0 0 0,0 1-6,1 2 1,-1 2-1,0-1 1,0 1-1,-1 0 1,0 1-6,-29-10 0,0 1 1,-3 3-1,-1 1-34,31 10 1,0 1 0,-1 0-1,1 2 1,-1 0 0,0 1 15,-1 2 1,-1 1-1,1 0 1,0-1-1,1 1 1,-1 1-34,-31 0 0,0 1 0,32 5 1,-1 0-1,0 1 34,-2 0 0,0 2 0,0 0 0,-2 1 0,1 1 0,-1 0-23,2-2 0,0 1 0,0 1 0,-2 2 0,1 1 0,-1 1-26,4 0 1,0 0 0,0 2 0,-3 2 0,-1 1-1,0 0 18,0 1 0,0 1 0,0 0 1,-3 1-1,-1 0 0,1 2-21,3 0 0,0 0 0,0 1 0,-2 0 0,0 1 0,2 0 6,3 2 1,1 0 0,0 1 0,0 1 0,1 1 0,-1 1-22,0-1 1,-1 1 0,1 1 0,1 0 0,0 1 0,0-1-6,1 1 0,-1 0 0,1 0 1,2 2-1,0 0 0,1 0-99,-25 12 1,1 1 0,0 3 0,1 1 92,1-2 0,1 1 0,2 0 0,3 0-158,5-1 1,2 1 0,-1 1 0,1 1 17,7-3 0,2 0 1,-1 1-1,1 1-65,3-2 1,2 1 274,1 2 0,1-2 0,6-9 0,2 0 0,0 1 0,0 1 0</inkml:trace>
  <inkml:trace contextRef="#ctx0" brushRef="#br0" timeOffset="1682">3235 2610 19649,'17'27'0,"10"4"287,8-8 1,7 10 337,10 1 0,15 10-782,8 14 0,-28-25 0,2 1-736,2 3 1,2 1 0,5 3 0,1-1 879,1-2 0,1-1 0,1 1 0,1-1-43,6-1 0,0-3 0,-4-5 0,-1-2 135,5-2 1,1-2 0,-6-2-1,0-2-95,3 0 1,-1-1-1,-3 1 1,1 0-53,2 3 0,0-1 0,-6-5 0,-1 0-35,2 3 0,-1-1 0,-7-2 0,-2-1-143,2 0 0,-2 1 1,37 15-15,5-6 0,-24-1 260,0-6 0,-4-8 0,-11 7 0,6-7 0</inkml:trace>
  <inkml:trace contextRef="#ctx0" brushRef="#br0" timeOffset="1891">6071 2818 19643,'-21'-48'0,"0"0"0,-16-43 0,-3 16 0,3 10 0,3 19 0,-10 19 0,-8 16 0,-8 16 0,-9 13 0,-8 16-606,-4 18 0,38-20 0,0 3 606,-3 5 0,0 1 0,-1 2 0,2 0-25,-2 3 1,1 1 0,-1 0 0,2 2 8,4 2 0,1 2 1,2 1-1,0 1-6,-1 0 0,3 0 0,6-4 1,2-1-551,1-3 0,2-1 0,-10 34 205,1-5 1,17-11-55,-1-7 0,13-12 421,-1-11 0,4-1 295,2-10 0,0 0 0,0-6 0</inkml:trace>
  <inkml:trace contextRef="#ctx0" brushRef="#br0" timeOffset="2083">6140 2714 19618,'87'-35'0,"7"9"166,-46 13 0,2 2 1,3 2-1,1 1-436,1 2 1,0 1-1,0 0 1,-1 2 317,-2 2 1,0 2 0,1 1 0,0 2-195,1-2 1,1 1 0,4 3 0,2 0-187,2-3 0,0 0 0,1-1 0,-1 0 189,-2-4 1,-1-2-1,4-3 1,-1-2 14,0-1 0,1-3 1,1-4-1,1-2 51,-5 2 1,-1-1-1,-1-1 1,-1-2-1605,-6 1 0,0 0 1681,-4 2 0,0-1 0,3-9 0,-1-2 0,-1 4 0,-1-1 0</inkml:trace>
  <inkml:trace contextRef="#ctx0" brushRef="#br0" timeOffset="2249">8890 1711 19618,'-33'-23'0,"4"0"0,-5 8 262,-1 9 0,-7 15 387,-10 14 0,-8 22-486,-3 24 0,26-31 0,-1 3-690,-2 4 1,-1 2 0,-4 6 0,0 1 411,-1 3 1,0 2-1,-3 2 1,0 1-411,3-5 0,0 1 0,-3 1 0,0 1 264,2 1 1,1-1-1,1-1 1,0-1 128,4-3 1,1 0 0,4-1-1,1-1-388,3-6 1,1-1 0,3-1-1,0 0 174,-29 36 1,5-1 345,6-10 0,3-5 0,9-13 0</inkml:trace>
  <inkml:trace contextRef="#ctx0" brushRef="#br0" timeOffset="2408">7541 3371 19618,'60'-17'0,"11"0"0,15-1 0,-37 10 0,2 1-830,3 1 1,2 0 0,3 2 0,1 1 829,0 2 0,1 2 0,6-1 0,2 0-245,5 0 0,2 0 1,3 0-1,1 0 669,1 0 1,0 0 0,1 0 0,-1 0-883,0 0 1,0 0-1,-2 0 1,1 0 234,4 0 1,-1 0 0,-1-3 0,0 0-158,-1 0 1,-1 0-1,-3 0 1,-2 0 379,-8 3 0,-2 0 0,-3 0 0,-3 0 0,-3 0 0,0 0 0</inkml:trace>
  <inkml:trace contextRef="#ctx0" brushRef="#br0" timeOffset="2785">7991 4997 19592,'-33'52'1220,"4"-1"0,6 3-671,12 4 0,-3 5-545,8 12 0,6 4-1213,18 7 0,20-7 769,-6-40 1,5-3 0,5-1 0,3-3 200,5-1 1,3-4 0,6-4 0,2-6-407,4-6 0,2-4 0,5-2 0,0-3 539,3-3 1,0-3 0,5-4-1,2-2-43,1-3 0,1-2 0,-2-1 0,-1-1-349,0 0 0,-1-1 0,-3-1 0,-2-2 415,1 1 0,-2 0 0,-5-4 0,-2 0 83,3 1 0,-1-1 0,-10 1 0,-3-2-233,-3 3 1,-2-2 0,35-24 232,-22 8 0,-9 0 1059,-14 5-910,-16 16 1,-35 7 1182,-19 24 0,-21 17-846,-19 22 0,28-20 1,-2 2-184,-6 6 0,0 3 0,-3 2 0,0 2-47,-3 8 1,0 1 0,-2 2 0,-1 2-247,-5 4 0,-1 0 0,6-1 0,1 1-529,-1 3 0,1 1 1,0 0-1,0 0 455,2 5 0,1 1 0,1 1 0,2 1-92,1 6 1,2 0 0,6-9 0,1 0-206,1 0 0,0 0 0,4-7 0,3-1 165,3 0 1,2-1 195,2-9 0,2-1 0,3 6 0,0-1 0,-1-5 0,0 0 0</inkml:trace>
  <inkml:trace contextRef="#ctx0" brushRef="#br0" timeOffset="2958">9582 8957 19574,'13'17'327,"4"0"0,16 8 340,-4 4 0,7 4-1335,-7 1 0,4 3 668,1 3 0,16 4 0,4 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48:27.908"/>
    </inkml:context>
    <inkml:brush xml:id="br0">
      <inkml:brushProperty name="width" value="0.05" units="cm"/>
      <inkml:brushProperty name="height" value="0.05" units="cm"/>
      <inkml:brushProperty name="color" value="#E71224"/>
    </inkml:brush>
  </inkml:definitions>
  <inkml:trace contextRef="#ctx0" brushRef="#br0">380 237 19895,'-17'-8'0,"0"-1"4,0-8 0,-1 5 138,1 0 1,0 3 22,-1-3 0,1-3-21,0 3 1,0 5 23,-1 1 0,1-2 75,0 3-229,-1-1 1,1 8-33,0 3 0,5 7 65,1 11 0,1-2-65,-1 8 0,-3 2 34,8 9 0,-5-1 34,5 7 1,-5-2 17,5 2 0,0 4 22,6-4 1,0 2-60,0-2 1,10-4 1,7-7 1,6-2-73,6-4 0,9-5 56,-3-6 1,11-3-67,0-3 1,4 1 45,2-7 1,2 7-10,3-1 0,-3 3 9,4 3 0,-3 7-3,3 3 0,-6 11 18,0 1 0,-8 8 6,-9-2 1,-14 6 169,-4 6 0,-11-2-102,0 7 0,-6-7 80,-6 1 0,-10-3-26,-7-2 0,-7 0-39,1 0 1,-4-6-62,-1 0 1,-1-6 2,0 6 1,1-7-4,-1 1 1,3-3-113,3-3 1,-2 1-285,8-1 0,0-7 148,6-4 0,5-11 2,1-6-291,7-4 1,-2-12-497,12-7 0,1-10 993,5-14 0,11-10 0,-4-11 0</inkml:trace>
  <inkml:trace contextRef="#ctx0" brushRef="#br0" timeOffset="217">1055 185 19905,'-27'-9'0,"4"3"0,4 4 427,1 2 1,9 17-39,3 12 0,4 19-177,2 15 0,8 12-98,3 6 0,10 11-633,-9-43 1,0 0 0,3 1 0,0 0 488,-1 0 1,1-2 0,4 0 0,1-2-250,20 41 0,0-6-167,-5-1 0,-1-12 337,1 1 1,-2-12-418,-5 1 0,-1-4 106,-4-2 0,-5-6-191,-1 0 611,-7-15 0,-10 9 0,0-13 0</inkml:trace>
  <inkml:trace contextRef="#ctx0" brushRef="#br0" timeOffset="367">1245 1448 19905,'-27'-52'-30,"-4"-2"64,8-4 0,6 3 192,6-9 1,7 7 30,-2-7 0,6 6-75,6-5 0,3 5 11,9-5 1,1 0-163,4-7 0,4 7 56,7 0 0,1 9-540,0 2 1,1 2 137,4 10 1,-3 7-339,3 10 653,-3 4 0,-3 9 0,1 2 0</inkml:trace>
  <inkml:trace contextRef="#ctx0" brushRef="#br0" timeOffset="577">1332 1050 19931,'-27'0'471,"-6"0"45,21 0 0,-1 0-244,19 0 0,11 0-134,12 0 1,11-2-79,6-4 0,4-3-297,2-9 134,0 1-457,0 0 0,0-1 293,0 1 0,-6 0-818,0 0 1085,0-1 0,-2-7 0,-1-2 0</inkml:trace>
  <inkml:trace contextRef="#ctx0" brushRef="#br0" timeOffset="803">1971 64 19919,'-17'0'0,"0"0"642,0 8-275,-1 9-151,9 18 1,1 19 104,8 15 1,15 9-277,8 15 0,-7-45 0,1 0-446,3 4 0,0 0 0,1-4 0,1 0 377,0-2 1,2 0-1,1-2 1,0 0-76,21 43 1,-21-42 0,0 0-515,1-2 1,0 0 0,18 40 361,-4-14 1,-9-7-625,-2-5 875,-8 5 0,4-16 0,-8 4 0</inkml:trace>
  <inkml:trace contextRef="#ctx0" brushRef="#br0" timeOffset="1094">2023 237 19930,'-17'-34'174,"7"-1"1,3 8 165,7 4 1,15 11-13,8 7 0,8 5-39,3 5 1,9 7-194,3 11 1,4 14-169,2 14 1,0 11-434,-1 13 0,1 4 400,-25-37 1,-2 2 0,-2 2 0,-2 0-54,1 0 1,-3 1 0,10 47 60,-6-2 1,-12-2 12,-5 8 1,-14-15 33,-9-2 0,-2-10-8,-10-8 1,-6-3-85,-5-9 1,0-6 70,5-5 1,6-3-73,0-3 1,8-7-405,-2-4 139,4-4 0,9-11-89,5-8 732,3-8 1,9-24 0,3-5-1</inkml:trace>
  <inkml:trace contextRef="#ctx0" brushRef="#br0" timeOffset="1361">3044 47 19874,'-18'-17'0,"-1"1"235,-4 5 0,4 9 375,-4 19 1,2 14-212,-2 26 0,3 20-168,-3 16 0,13-40 1,1 1-664,0 3 1,1 1 0,2 1 0,2 0 515,1-2 0,0 1 0,2-2 0,0-1-87,1-2 0,0-2 0,8 38 82,4-9 0,5-20-46,6-8 1,4-14-7,8-3 0,-1-16-248,1-13 1,-1-4 98,1-2 0,5-8-121,1-4 0,1-13-1,-2-9 0,-3-8 84,3-10 1,2-6-117,-1 0 0,-1-1-121,-5 1 1,-1 6-120,1 0 0,-3 2 957,-3 10 0,-4 2-963,-7 9 633,-9 4 0,-1 15 1,-8 3-1</inkml:trace>
  <inkml:trace contextRef="#ctx0" brushRef="#br0" timeOffset="1653">1712 2745 19838,'-79'44'417,"2"-10"0,27-3 143,16-8-67,15 0 1,34-13-402,8-4 1,21-20 77,8-9 0,19-15-239,4-8 0,-34 18 0,1-2-529,1-1 1,0-1 0,1-2 0,1 0 474,0 0 0,2-1 0,3-6 1,2-2 52,2-3 1,1-1-1,4-6 1,-1-3-609,0-4 0,0-1 0,0 1 0,1 1 624,-1-2 0,-1 1 0,0 0 1,0 2-63,-8 5 1,0 3 0,-3 6-1,-2 3-253,25-22 0,-15 11 205,-8 11 0,-10 5-485,-7 19 390,-11 3 0,-13 22 903,-10 3 0,-13 14-644,-11 10 0,-11 7 0,-4 10 0</inkml:trace>
  <inkml:trace contextRef="#ctx0" brushRef="#br0" timeOffset="1878">1971 3142 19838,'-61'68'185,"3"-5"1,14-7 310,10-16 1,14-2-219,15-14 1,10-9-94,7-9 0,19-16 2,9-13 1,16-13-101,7-22 0,-25 26 0,1-1-754,4-7 1,0-1-1,4 0 1,1-1 682,3-6 1,1-2 0,4-3 0,0-1-657,1-6 1,1-1 0,6-7 0,1-3 608,-19 20 0,0-1 0,0 0 0,1 0 1,-1 0-1,1 0-531,3-2 0,0 0 0,0 1 0,-3 2 0,0 2 0,0 1 345,22-22 1,0 1 0,-3 4 0,-1 2 78,-4 4 1,-1 2-1,-7 5 1,-1 2-337,-2 7 1,-2 0 0,-6 1 0,-1 1 268,-3 6 1,-1 1 0,32-37 316,-6 13 1,-11 8-113,-11 10 0,-13 4 0,-3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01.953"/>
    </inkml:context>
    <inkml:brush xml:id="br0">
      <inkml:brushProperty name="width" value="0.05" units="cm"/>
      <inkml:brushProperty name="height" value="0.05" units="cm"/>
      <inkml:brushProperty name="color" value="#E71224"/>
    </inkml:brush>
  </inkml:definitions>
  <inkml:trace contextRef="#ctx0" brushRef="#br0">312 1142 19921,'-17'-12'-405,"-1"1"0,7 7 488,-1-2 0,7 4 336,-7 2 0,6 0 65,-5 0-199,7 0-305,-4 0 78,8 0 0,2 0 158,4 0-88,-4 0 0,13 0-21,-3 0 1,3 0-26,2 0 0,1 2 16,-1 4 1,0-2-101,1 7 0,5-1 59,0 1 0,6 5-74,-6-5 0,5 5 52,-5 1 0,6 0-76,-6 0 1,2 1 38,-2-1 1,-2 2 18,8 4 0,-8-2 4,3 8 0,-5-2 14,-2 2 1,0 9-30,1-3 0,-7 3 22,1-3 0,-7 0-55,7-1 1,-6-1 10,5-4 1,-7-4-6,2-8 0,-4 0-18,-2 1-150,0-1 146,0-8 14,0-1 0,0-10-14,0-4 0,0-5 1,0-12 0,-6-4-43,0-8 0,-5-7 51,5-4 0,-7-10-64,1-1 1,-3-9 92,-3 3 0,1-4 7,0-3 1,-1 1-2,1 0 1,6 6 83,-1-1 0,2 18 50,-1 6 0,1 13-67,5 15 0,3 7 90,-4 10 1,6 13-78,6 11 1,-3 20 216,9 15 0,5 11-75,6 11 1,0 7-771,-5-1 0,5 0 608,0-6 1,2 3-131,-2 3 1,-4-11 127,4-1 1,0-14 13,-6-9 0,5-3-214,-11-2 0,-1-10-152,1-7-51,-7-8 217,4-18 55,-8-1 0,-6-10 604,0-4 1,-7-11-759,1-12 0,-3-5 76,-2-7 1,-6-10 61,0-13 0,-8-5 22,2-6 0,-4-4-706,-1-7 0,-1-3 767,1-3 0,13 44 1,-1-2 0,-1-4 1,0-1-1,2 2 1,0 0 54,1-2 0,0 0 0,-17-35 36,2 9 1,9 26 501,2 14-328,13 20 1,3 23-73,8 15 0,2 5-76,4 12 0,4-1 68,7 13 0,0 8 104,0 9 0,1 6-165,-1 6 0,6-9-152,0 3 0,0-12 112,-6 1 0,3-4 554,3-2 1,-4-8-642,4-4 0,-6-11-130,-5-6 0,3-6-100,-3-5 0,-3-4 83,3-8 1,-6-2-27,5-4 1,-7-4 25,2-7 1,-4-8-92,-2-4 0,0-11 107,0-6 1,0-6-99,0-6 1,-2-3 170,-4-8 1,-4-6-419,-7 0 1,-2-10 563,-4-1 1,4 9-46,-4 2 0,3 15 294,3 20-88,0 7 0,7 41 176,4 15 1,4 25-114,2 21 0,8 16 86,4 13 0,9-4-907,2-2 0,0-3 715,-6-3 0,6-1-276,0-5 1,0-10-64,-5-13 1,-1-5-46,0-6 0,-1-5 370,-5-13 1,-1-10-496,-4-13 58,-4-3 0,5-4-132,-7-3 0,-2-7 560,-3-11 1,1-12-513,-8-11 0,3-11-10,-3-7 0,-9-3 126,4-2 1,-5-10-489,5-7 1,-6-9 604,12 44 0,-1-1 0,-4-4 1,-1 0-515,0-1 1,0-1 0,-1-5-1,-1-1 617,-3-2 0,-2 0 0,1-1 0,0 1 0,-3 2 0,0 1 0,4 4 0,0 1-196,2 8 0,0 2 0,-17-29 196,3 19 0,7 24 0,4 22 0,1 28-22,-1 24 1,10 14 447,-4 4 1,3 5-403,-3-5 1,2-1 109,3-5 0,-1 0 945,7 0 0,-6 0-1033,6 0 0,1 0 300,5-1 1,0 1-323,0 0 1,0-2-129,0-4 1,7-4 15,5-7 1,3 0 87,3-1 0,7 1 0,1-1 0</inkml:trace>
  <inkml:trace contextRef="#ctx0" brushRef="#br0" timeOffset="376">710 2214 19859,'-35'9'72,"8"7"1,2-7 126,8 9 88,7-1 1,7 0-128,14 1 0,2-1-57,16 0 0,0-7-105,6-4 1,-1-4-23,1-2 0,-1 0-105,1 0 1,0 0 41,-1 0 1,-5-2-128,0-4 1,-6-4 121,6-7 0,-8 0-100,2-1 0,-10-5 117,-1 0 1,-1-8-6,7 3 0,-9-5-52,-3-2 0,2-1 40,-2-4 1,1-5 2,-1-7 0,-4 6 46,4 0 1,-4 2-4,-2-2 1,-6 2 9,0 3 0,-7 7 75,1-1 1,-1 8 16,1 10 0,-3 6-144,3-1-232,-3 8 185,-2-4 1,-1 8 134,1 0 0,0 0 0,-1 0 0</inkml:trace>
  <inkml:trace contextRef="#ctx0" brushRef="#br0" timeOffset="617">364 294 19903,'-44'16'-205,"3"-5"1,9 12 15,9 0 1,7 16 305,16 7 0,10 6-52,7 5 0,8 11-186,10 7 1,7 0-728,4-6 1,4-6 847,2 1 0,0-1 0,0 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32:06.997"/>
    </inkml:context>
    <inkml:brush xml:id="br0">
      <inkml:brushProperty name="width" value="0.05" units="cm"/>
      <inkml:brushProperty name="height" value="0.05" units="cm"/>
      <inkml:brushProperty name="color" value="#E71224"/>
    </inkml:brush>
  </inkml:definitions>
  <inkml:trace contextRef="#ctx0" brushRef="#br0">17172 1505 19379,'0'-17'-965,"0"0"856,0-1 1,0 7 153,0-1 0,-6 7-27,1-7 0,-9 6 0,3-5 1,1 1 2,-2-1 0,-1-5-4,-10 5 0,2-5 43,-8-1 0,6 0-12,-6-1 1,-2 1 64,-9 0 1,2 0-48,-9-1 1,1 1 4,-6 0 0,-7-1 14,-5 1 1,-3 0-27,-2 0 1,-6-1-423,0 1 1,-7 2 428,1 3 0,-9-3-38,-3 3 0,-5-1 3,6 1 1,42 5 0,0 1 1,-48 0 1,45 0-1,-1-2-20,-1 2 0,0 1 0,-3 0 0,-1 0-429,1-1 1,1 1-1,-3 2 1,0 0 410,0-3 0,-1 1 0,-5 2 0,0 0 22,0-3 1,-1 0 0,-4 4 0,0 0-25,2 0 1,0-1 0,-1-1 0,-1 0-512,-3 1 1,-1 0-1,-6-1 1,0 0 530,-2 1 0,-1 1 1,-3 1-1,-1 0-634,4-2 0,1 0 0,-2 2 0,-1 0 631,0 1 1,-1 0-1,-5 0 1,0-2 4,-1-1 1,1 0 0,0 2 0,0 1 1,5-3 0,1 0 0,-4 1 1,-1 0-22,-1-1 1,0 0 0,-3 2 0,-1 0 15,4-2 1,0 0 0,-4 2 0,0 1-30,6-1 1,1 2-1,-3-1 1,0 0 25,0 0 0,-1 0 0,-6 0 0,0 0-32,4 0 0,0 0 1,-1 0-1,0 0 3,6 0 0,1 0 0,-2 0 1,-2 0-4,-5 0 0,0 0 0,0 0 0,0 0 7,0 0 1,0 0 0,-1 0 0,2 0-525,5-1 1,-1 2 0,-4-1 0,-2 1 528,32 1 1,0 0-1,0 0 1,-1-1-1,0 0 1,0 1 0,1 2 1,-1 0-1,1 0 1,-33-2-1,0 1 8,2 3 0,0 0 0,32-2 1,-1-1-1,1 1-7,-3 2 0,0 0 0,-1 0 1,0-2-1,-1 0 0,1-1 5,0 1 0,1 0 0,0 0 0,1-1 0,0 1 0,0 0 5,-27 5 1,0 0 0,-3-1 0,0 1 0,0 0 1,0-1 0,-1 1 0,0-1-246,7 1 0,0 0 0,-1-3 0,1-1 258,8 1 1,1 0 0,-1-1 0,-1 1 1,2 3 1,-1 0-1,-3-3 1,-1-1-88,4 1 1,1 0 0,2-1 0,1 1 117,4 2 0,2 2 0,-1-2 0,0 1-18,-3-1 0,0 1 0,-1 0 0,1 1-27,3 2 1,0-1-1,-3-1 1,0 0-6,9 1 1,0 1 0,-3 1-1,0 1-30,0 0 1,0 0 0,0 2 0,-1 1 97,1 0 1,0 1 0,0-1 0,0 0-66,6 0 1,0 1 0,-2-1 0,-1 0-25,0 1 1,0-1 0,3 0 0,1 1 10,2-1 1,-1 0-1,3 1 1,1 1 394,3 1 1,-1 0-1,-1-2 1,-1 0-398,2 3 0,1-1 0,2-2 1,0 0 39,3 0 0,0-1 0,1 0 0,1 1-15,-43 16 1,44-17 0,0 1 910,-43 16 0,2-1-896,9-4 0,4 2 6,8-8 0,6 7 1046,-1-1 0,9 2-1062,-3-2 0,6 1 14,6-6 0,-4 6 1081,4-1 0,5 4-1106,7 1 0,-1 1 705,7-1 1,3 1-701,1 0 0,5-1 447,2 1 1,5 1-465,1 5 1,5-3 152,-5 8 0,7-5-141,-2 5 0,4-6 18,2 6 1,6-5-19,0 5 0,7-2 27,-1 2 0,3 4-5,2-4 1,2 0 5,5 6 0,1-10-11,3 10 1,7-6 4,-1 0 1,3 4-34,9-4 0,-6 2 25,7-1 0,-1-3-42,6-4 0,1-3 34,5 3 1,4-3-354,7-3 0,0-1 339,0-4 0,4 1-8,8-7 1,-1 0 2,13-5 1,3-1-419,2 0 0,-47-10 1,1-2 398,3 1 1,0-1 0,-1-2 0,0-2 23,3 2 1,1 0 0,-1-1-1,1 0-33,2 1 0,1 0 0,1-2 0,-1 0 34,2 1 0,1 1 1,0-1-1,1-2-501,1 0 1,0 0 0,3 0 0,-1 0 496,-2 0 1,0 0 0,3 0 0,1-2-1,2 0 1,0-1 0,-2 1 0,0 0 9,2-4 0,0 0 0,1 3 0,0 0 32,-1-2 1,0-1-1,5 1 1,0 0 9,1 0 1,0-1-1,-1-2 1,1 0-609,3 2 1,0 1 0,-2 0 0,-1 0 578,0-1 1,0 1 0,4 0-1,1 0-1,4 0 0,-1-1 0,-3-2 0,-1 2-29,2 3 0,-1 0 0,1-3 0,0-1 7,-1 1 0,1 0 0,4 0 0,1-1-6,0 1 0,0 0 1,1-1-1,-1-1 12,-2 2 0,-1 0 0,0 0 0,1-1-4,-1 1 1,1 0 0,2-1-1,0-1-6,1 2 0,-1 1 0,1-2 0,-1 0 6,-2 2 0,-1-1 1,0-2-1,1 0 3,-1 2 0,1 1 0,2 0 0,0 0-2,1-1 1,-1 1 0,-2 0-1,-1 0 6,-2 0 0,-1-2 0,3 0 0,1-1 2,2 2 0,1 1 0,2-2 0,0 0 1,-2 1 0,-1 1 1,-2-3-1,-1 0-462,-2 2 0,-1 1 0,0 0 1,1 0 464,2-1 1,1 1-1,2 0 1,1 0 1,-1 0 0,0-2 0,-2 0 1,-1-1-8,-2 2 1,0 0 0,-2 2 0,1-1 8,0-1 1,1 0 0,3 2-1,-1-1-7,-5-1 1,-1 0 0,6-1 0,-1 1-14,-7 3 0,0 0 1,3-3-1,-1-1 13,1 1 0,0 0 0,0 1 0,1 0-2,2 0 1,-1-1 0,-1 1 0,0-2-13,-4-1 0,-1-1 0,2 3 0,0 1-3,1-1 1,1 0 0,0 1 0,0-2-249,-1-1 0,1-1 1,0 3-1,-1 1 258,-4-1 1,-2 0 0,4 1 0,0-1 3,2-3 0,1 0 1,0 1-1,0-1 10,0 0 0,-1 1 0,-2 2 0,0 0 2,-6 0 0,0 1 1,1-1-1,2 0-11,2-3 1,1 1-1,-1 2 1,0 0-50,-2 1 1,0-1 0,-2 0 0,0 0 46,-4-2 1,0-1-1,1 0 1,-1 1 0,0-1 0,0 0 1,3 1-1,0-1 0,0 0 1,0 1-1,-2-1 1,-1 1 1,-3-1 0,0 0 0,-3 1 1,-1-1 198,1 0 1,1 1 0,0-1-1,1 0-206,-2 1 1,1-1 0,-4 0-1,1-1 0,-3-2 0,-1 1 0,-3 1 0,-1-1 1,2-4 1,0 1 0,0 3-1,-1 1 0,-1-2 1,-2 1-1,1-2 1,-2 1 3,42-11 1,-5-8 874,-1 2 1,-1-2-755,-10 2 1,0-3-70,-6 3 1,-6-4-22,1-1 1,-9-1 1054,3 1 1,-10-1-1041,-2 0 1,-7-1-8,1-4 0,-5 1 1111,-7-7 1,3 6-1149,-8-6 1,0-3 769,-5-8 0,-1 3-816,0-4 1,-5-1 60,-1 1 0,-7-7-85,2 1 1,-4 5 54,-2 1 1,-8-1-10,-4 1 0,-11-7-12,-5 1 0,-5-3-95,-2-2 0,-9 0 114,-8 0 0,-3-3-3,21 35 1,-2-1-1,-31-35-446,27 33 1,-1 0-1,1 2 1,-2 1 449,-3-4 1,-2 1-1,-5 2 1,-2 1-8,-6-4 1,-1 1 0,-1 3 0,-1 1-12,-5-2 1,-2 2-1,-1 3 1,-3 2-670,-5 1 0,-3 2 1,-4 1-1,-3 1 664,-5-1 1,-2 2 0,0 4 0,-2 3-535,29 6 1,0 0 0,-1 2 0,0 2-1,0 1 1,-1 1 515,-3-1 0,-1 1 0,-1 1 0,-1 1 0,-2 1 0,1 1-59,-3 1 0,0 1 0,1 1 0,1-1 0,0 0 1,0 0-200,-1-1 0,-1 1 0,0 1-41,0 0 1,-1 2 0,-1 0 0,-2 2-1,-2 1 1,0 1 0,-3 2 0,1 0 0,-1 0-1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32:11.571"/>
    </inkml:context>
    <inkml:brush xml:id="br0">
      <inkml:brushProperty name="width" value="0.05" units="cm"/>
      <inkml:brushProperty name="height" value="0.05" units="cm"/>
      <inkml:brushProperty name="color" value="#E71224"/>
    </inkml:brush>
  </inkml:definitions>
  <inkml:trace contextRef="#ctx0" brushRef="#br0">392 969 20068,'-17'-9'-563,"0"-7"0,-1 14 882,1-3 0,5 3 289,1 2-626,7 0 171,-4 0-82,8 0 0,0 2 34,0 3 1,2-1-1,4 8 1,-2-8 32,7 1 0,-5 3 9,6-2 1,-1 0-71,7-6 1,1 5 30,4 1 0,-4 0 24,4-6 1,4 6-43,2-1 1,-2 1-16,2-6 0,1 0 17,11 0 0,-1 6-1,12 0 1,-2-1-61,13-5 0,3 0-7,8 0 1,7 0-527,11 0 1,-3-5 579,3-1 0,4-6-89,2 7 0,-46 1 1,0 0 41,3 1 0,-1 0 0,-1 2 0,0 0-47,2-1 1,0-2-1,-2 1 1,-1-1 25,0 1 0,0 0 1,1-1-1,2 0-1,2 1 0,1 1 0,-4-2 0,-1 0-353,5-2 1,0 0-1,-1-1 1,-1 1 368,-1 3 0,0 0 1,4-3-1,1 1 9,0 2 1,1 0-1,-1-3 1,1 0-16,2 4 0,1-1 0,-2-4 0,1 0 20,0 1 1,0 1 0,0 0-1,1 0-14,5-1 1,1 0 0,-7 4-1,0-1-438,4-3 1,-1 0 0,-2 1 0,-1 1 441,0-2 0,1 0 1,-1 1-1,0 0 4,7 2 1,-1 1-1,-6 0 1,1 0-17,2-4 0,0 0 0,-2 3 0,-1 0 1,0-2 0,1-1 0,1 3 0,0 0 19,4-2 0,1-1 1,-2 1-1,0 0-12,-1 0 0,-1-1 0,2-2 1,0 2 18,-1 3 0,-1 0 1,2-3-1,0-1-17,1 1 1,1 0-1,-2 2 1,0-1 4,-2-1 0,1 0 1,1 3-1,0 0-1,-2-2 1,1-1 0,4 1 0,2 0 1,2 0 0,0-1 0,-5-1 0,0 0-6,-1 4 1,0 1-1,-1-5 1,1 0 4,2 1 0,2 1 0,0 0 0,0 0-48,2-1 0,0 0 0,-2 4 0,0-1-445,-4-3 1,0 0 0,3 4-1,0 0 443,0 0 1,0-1 0,6-1-1,0 0 35,-3 1 1,0 0-1,1-3 1,-1 1-16,-2 1 0,-1 2 0,-1-2 1,0 0-7,4 1 1,0 0 0,-1 2-1,0 0-3,0-1 1,1-1 0,2-1 0,-2 0 16,-3 1 0,0 0 0,3-1 0,0 1 2,-3-1 1,0 2 0,6 0-1,0 0 23,-3-4 0,0 0-1,4 4 1,-1-1-25,-3-3 0,0 0 1,2 1-1,0 0 30,1 0 1,0-1 0,2-1 0,1 1-26,0 3 1,-1 0-1,1-4 1,0 0 2,-3 1 1,0 1-1,2 0 1,1 0-14,-1-1 1,1 1 0,3 2-1,-1 0-6,-2-3 0,0 0 0,1 2 0,-1-1-348,0-1 1,0 0 0,-2-1-1,1 1 349,3 3 1,1 0-1,-1-3 1,-1-1 16,2 1 0,0 0 0,-2 1 1,-1 0-10,-3-1 0,0 1 0,0 2 0,1 0 29,2-3 0,0 1 0,0 2 0,1 0-25,1-3 1,1 0-1,-1 3 1,-1 1 16,-1-4 0,0 0 0,1 3 0,1 0-6,3-3 1,1 1 0,-1 2 0,-1 0-2,-1-3 0,-1 0 1,-1 4-1,-1 1-8,-3-2 1,0 0 0,2-1 0,0 0 2,-3 1 0,1 0 0,4 0 0,-1-1 55,-5 0 0,-2 2 0,5 1 1,0 0-51,-4-2 1,0 0 0,1-1 0,1 1 60,1 0 0,0 0 0,0-1 0,0 0-229,0 1 0,-1 0 0,-2 2 1,-2 0 161,-1-1 1,0-1-1,1 1 1,0 2 3,-1 0 1,1 0 0,1-1 0,0 0-45,-5-2 0,0 0 0,2 2 0,0 0 35,-4-2 0,-1 0 0,-1 2 0,0 0 76,2 1 0,-1 0 0,-2 0 0,1 0-117,-2 0 0,0 0 0,0 0 0,-1 0 33,-7 0 1,0 0 0,3 0 0,-1 0 11,-2 0 0,0 0 0,2 0 0,1 0 207,-3 0 1,-1 0 0,-2 0-1,-2 0-149,43 0 1,3 0-48,2 0 1,-4 0-2,-2 0 1,-4 0-27,-1 0 1,-6 0 0,-1 0 0,-1-1 981,2-5 0,-10 4-963,-8-4 0,-1 4-85,1 2 1,1 0 1174,-13 0 1,3 0-1126,-13 0 0,-1 0 759,-5 0 1,-3 0-728,-3 0 1,2 0 614,-8 0 0,2-6-570,-2 1 0,-4-1 232,4 6 1,-4 0-247,-1 0 27,-1 0-13,0 0-34,0 0 99,-7 0-1,-2 0 9,-8 0-59,0 0-37,7 0 1,-5 8-8,4 3 1,-4 4-22,-2 3 1,6 1-37,0 4 1,-1 4-51,-5 7 0,6 9-27,0 3 0,5 4-7,-5 2 1,6 7 279,-7 5 0,9 11 77,-3 5 0,-1 5-821,2 1 0,-1 8 605,6 4 0,-8-46 0,0 0 11,-1 3 1,1 0 0,-1-2 0,-1-1-4,-1 3 0,0 0 0,1-1 1,-1 0-34,-3 0 0,0 1 0,3 5 0,0 1-1,-3 5 1,-1 1 0,2 0 0,0 0-506,-1-1 1,0 1 0,-2 1 0,2 0 519,2-2 0,1 1 0,0 2 0,0 0 19,2 3 0,1 0 0,-1-2 0,-1-1-2,-1 0 0,0 0 0,2-2 0,-1-1 43,-1-3 1,0 0 0,1 0 0,-1 1-27,0 6 0,0-2 0,1-7 0,-1 0 8,-2 2 0,-2 0 0,2-3 1,0-1-350,-1 2 0,-1 0 0,-1 3 0,0 0 340,2 3 1,0-1 0,1-4-1,0-1-39,-1 0 0,0-1 1,0-4-1,-1-1 37,-1 3 0,-2 0 0,2-1 0,0 1-2,2 2 1,0 1 0,-2-3-1,0-1-9,2 1 0,0 0 0,-2-4 0,0 1-4,-1 2 1,0 1 0,0 0 0,0 0-37,0 2 0,0 1 1,0-4-1,0-1 21,0-1 1,0 0 0,0-2-1,0-1-13,0 0 1,0 0 0,0 1 0,0 0-60,0 1 1,0 1-1,0-2 1,0 0 46,0 1 1,0 1 0,0 1 0,0 0 18,0-1 1,0-1 0,0 1 0,0 0-225,0-3 1,0 0-1,0 44 235,0-4 0,0-11 8,0-6 0,0 0 330,0-6 1,0-2-474,0-9 1,5 3 96,1 8 1,0 4-91,-6-4 0,0 1-82,0-19 0,0-2 971,0-15 1,6-1-1008,0-4 1,5-4 678,-5-8 0,1 0-1249,-1 0 856,-4 1-1611,6-9 1055,-8-1 1,-2-10-267,-4-4 1,-3-3 22,-9-9 1,1-1 269,0-4 0,-6-4-995,0-7 1459,-8-1 0,-4-7 0,-9-2 0</inkml:trace>
  <inkml:trace contextRef="#ctx0" brushRef="#br0" timeOffset="1601">191 796 19923,'-25'0'-215,"6"-5"-310,-4-1 483,3 0 1,3 0 196,0 0 0,7 3 159,4 8-163,4-3 1,2 8-70,0-4-67,0-4 357,0 5-80,0-7 74,0 0-97,0 8 1,-1-6 133,-5 4 1,2 3 107,-8 3-399,9 3 0,-7 4 1,6 6 142,-2 10 0,1 9 30,5 14-234,0 11 1,0 14-1,0 15-527,0-44 1,0 1 0,0 5 0,0 1 487,-1 5 1,2 1 0,1 4 0,1 2 50,0 4 1,0 2 0,3 1 0,2 1-6,-3-3 1,1 0 0,1 3-1,1 1-693,1 4 1,0 1 0,-1 4 0,1 0 665,-1-1 1,1-1 0,2 3 0,1 0-691,-1-5 1,1-1 0,4 2 0,-1-1 730,0 5 0,-1 1 0,2 1 0,1 0-3,0 1 1,0 0 0,1 2 0,-1-2-42,0-5 1,0-1-1,1 1 1,1-1-37,1-3 0,0 1 0,1 4 0,1 0 28,0-1 0,2-1 1,-2 0-1,0-1 18,-2-7 1,0-1 0,1 2-1,1 1-4,0 4 1,2-1 0,1 2 0,0-1-495,-2-3 0,0-1 0,1 1 0,2-2 441,-1-10 0,2 0 0,-2 0 1,1 0 19,0-3 0,0 0 0,0 2 0,-2 0-58,-1-1 0,0-1 1,2-2-1,0-2 42,-2-6 0,0-2 1,-1-1-1,1-1 199,0-3 1,0 0-1,-1 2 1,0-1-227,1 0 0,0-2 0,-1-3 0,-2-2 19,15 35 1,5-10 1026,1-2 0,5-3-1045,-6-15 0,6 5-11,-5-10 1,5-2 17,-6 3 1,6-9 12,-6 2 0,3-3 35,-3-3 0,-3-5 1281,3 0 0,-4 0-1210,-1 5 1,0-5 980,-1 0 0,7-6-961,-1 6 1,2-6 516,-1 6 0,-3-8-628,8 2 0,0-6 187,6-5 1,6 3-182,-1-3 0,9 1 15,-3-1 1,6 1-258,6-7 0,4 0 301,7-6 1,3 6-745,3-1 0,4 1 742,-44-6 1,0 0-1,2 0 1,1 0-29,0 0 1,0 0 0,3 0-1,1 0 23,-1 0 0,-1 0 0,6-2 0,-1-2-417,1 1 0,1 1 0,6-2 0,0 2 412,-1 2 0,1 0 1,2-1-1,0 0-496,0-2 0,0 0 0,2 1 0,2 0 476,4-4 1,1 1 0,-1 2 0,0 2-606,3-2 1,1 0-1,3-1 1,1 0 604,3 2 1,2-1 0,5-4 0,2 0-49,-31 3 1,1 1 0,-1-1-1,-2-1 1,0 0 0,0-1 16,2 0 1,1 0-1,-1 1 1,1 1-1,-1 0 1,1 0-298,1 1 1,0-1 0,1 0 0,3 1 0,2 0 0,-1-1 291,1 1 0,0-1 1,0 0-1,-2-1 1,0-1-1,0 1-276,0 1 0,-1 0 0,1 1 1,1 0-1,-1 0 0,1-1 284,1 0 1,-1 0 0,2 1 0,1 1 0,2 0 0,-1 0 1,1-1 1,0-2-1,-1 1 1,-2 1 0,0 0-1,0 0 14,1-1 1,0 0 0,0 0 0,0 0-1,-1-1 1,1 1-17,0 2 0,-1 0 1,1 0-1,2-2 1,1 0-1,0 1 39,2 0 1,1 2-1,-1-1 1,-3-2-1,-2 0 1,1 0-35,3 2 1,0 1 0,-1-1 0,-1-2 0,-1 0 0,1 0 38,2 2 1,-1 1-1,1-2 1,1-1-1,0-1 1,0 1-9,2 0 1,1 0 0,-1 0 0,-1 1 0,-2 0-1,1 0-10,-1-1 0,-1 0 1,1 0-1,1 2 0,0 0 1,0 0 1,0-1 1,0-2 0,1 2 0,1 1 0,1 0 0,0 0-2,1-1 1,1-2 0,-1 2 0,-5-1 0,0 1 0,1 0-256,0-1 0,1 0 1,-1 0-1,-2 1 1,-1 0-1,0 0 252,3 0 0,1 2 0,0-1 0,-2 1 0,0 1 0,1-1-31,2 0 0,1-1 1,-1-1-1,-5 1 0,-1-1 1,1 1 25,2 0 0,0 0 0,-1 0 0,-2-1 0,-1 1 1,0-1-10,0 1 0,0 0 0,0 0 0,1 2 0,0-1 0,0 1-93,-1-2 0,0 0 0,-1 0 0,-2 1 0,-2 0 0,1 1 78,-2 0 0,0 0 1,0 0-1,-1 0 1,1 0-1,-1 0 6,-1 0 1,0 0-1,0 0 1,1 0 0,0 0-1,0 0 1,-1 0 0,0 0 0,0 0 0,27 0 0,0 0 27,0 0 1,0 0 0,-7 0 0,0 0-20,2 0 1,-1 0 0,-3 0 0,0 0 185,4 0 1,-1 0 0,-8 0 0,-1 0-189,-2 0 1,0 0 0,-2 0 0,-1 0 55,-3 0 0,0 0 0,-2 0 0,0 0 351,-1 0 0,0 0 1,-5-1-1,-1 0-390,-2-2 1,-2 0 0,-3 2 0,0 0 501,-1-2 0,-1 0 0,-3 2 0,0 1-507,1-1 0,-1 2 0,38-1 97,-5 0 0,-12 0-68,0 0 0,-2-6 1300,2 0 1,-12-2-1299,0 3 0,-7 1 50,-4-8 0,-6 6 1268,0-5 0,-7 5-1307,1-5 1,-5 5 970,-7-6 1,5 7-1025,-4-7 1,-4 8 406,-2-2 1,2 4-499,-2 2 0,-6-1 133,-5-5 0,-1 2-173,7-8-716,-9 1 139,7-6 292,-14-1 1,3 3-129,-10 3 0,-5-1-226,-7 7 1,-8-1-56,-4 1 0,2 4 325,-2-4 1,-5 4-21,-7 2 0,7-6 165,5 1 1,0-3 69,-6 2 0,7 4-87,-1-4 0,13-3 56,-1-3 1,6 3 307,-1-3 0,-3 1 0,5-7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35.947"/>
    </inkml:context>
    <inkml:brush xml:id="br0">
      <inkml:brushProperty name="width" value="0.05" units="cm"/>
      <inkml:brushProperty name="height" value="0.05" units="cm"/>
      <inkml:brushProperty name="color" value="#E71224"/>
    </inkml:brush>
  </inkml:definitions>
  <inkml:trace contextRef="#ctx0" brushRef="#br0">604 1 19798,'-12'5'-133,"1"1"1,1 2 34,-1-2 0,1-4-3,4 3 162,5 5 1,-7-6 41,8 7-27,0-7-29,0 11 0,0-11 38,0 8-201,0-8 110,0 11 0,6-11-60,-1 7 0,1-5 53,-6 6 1,0-7-78,0 7 1,0-6-36,0 5-33,0 1 1,0 5 51,0 0 1,0 1-178,0-1 283,0 0 0,8 1 0,1-1 0</inkml:trace>
  <inkml:trace contextRef="#ctx0" brushRef="#br0" timeOffset="682">518 174 19744,'-18'25'-42,"-1"-1"1,-2 7 74,-2-2 0,6 8 157,5 9 1,6 6-50,-5 5 0,7 5-62,-2 7 1,4 2-341,2 4 0,0 9 304,0 9 0,0 7-535,0-2 0,0-47 0,0 1 517,0 3 1,0 0-1,1 3 1,0 1-45,2 1 1,0 1-1,-2 4 1,0 1-21,2-6 1,0 1 0,-1 2-1,-1 1 13,2-1 1,0 0-1,-2 4 1,0 1 29,2 1 1,0 0 0,-2 0 0,0-1-475,-1-5 0,0 1 0,2 0 1,2 0 437,-2 2 0,1 1 1,1 3-1,-2 0 35,-2-3 0,0-1 1,0 0-1,0 0-40,0-5 0,0-1 0,3 4 1,0-1 35,0 0 0,0 1 0,0 5 1,-1 0-44,-1-2 1,-2-1 0,1 3 0,0 0 25,0-5 1,0-1 0,0 3 0,0 1-4,0-4 1,0 0 0,0 4 0,0-1 15,0-2 0,0-1 1,0 0-1,0-1 0,1-4 1,-2-1 0,-1 3 0,-1-1-282,0-1 1,0-1-1,-3-1 1,0-2 274,3-2 0,1 0 0,-4-1 0,0 0 6,0 41 1,-5 2-153,5-2 0,-6-11 163,7 0 0,-7-6-55,6-1 1,-1-4 523,1-1 1,4-8-555,-4-9 0,4-10 800,2-7 0,0-2-1064,0-10 1458,0 0-1417,0-14 550,-7-1 1,-3-16 0,-7-1 0</inkml:trace>
  <inkml:trace contextRef="#ctx0" brushRef="#br0" timeOffset="1082">103 5482 19744,'-18'25'280,"1"2"1,0 8-358,-1 0 1,7 7 36,-1 4 1,8 6 155,-1 5 0,10-1 39,7 8 1,5-7 147,6 7 1,-2-9-227,8 3 0,-8-6-113,2-6 0,2-4-65,-1-7 1,-1-4 51,-6-8 1,0-2-154,0-15 1,1-1 70,-1-5 0,0 0-1,1 0 0,-1-2-33,0-3 0,-5-3-78,-1-4 138,1-3 178,5 5 217,0 1-198,1 1 0,-7 16 149,1 3 0,-6 7-56,5 5 0,-7 6-80,2 11 0,1-2 2,-1 8 0,2-1 63,-2 1 1,-5-4-106,5-7 0,-4-1-52,-2 1 0,0-8-42,0-4-296,0-4-183,0-9 0,2-5 246,4-10 1,-4-7-251,4-11 1,1-4 511,-1-8 0,7-14 0,-3-5 0</inkml:trace>
  <inkml:trace contextRef="#ctx0" brushRef="#br0" timeOffset="1649">587 762 19692,'-18'-8'-624,"1"6"312,0-4 810,0 4 1,-1 4-101,1 4 1,5 11-183,1 12 1,5 4-84,-5 1 1,1 10 20,-2 8 0,-1 8-79,7 9 0,-5 2 65,5 4 0,-2-4-203,3 4 1,3-11 40,-4-7 0,-2-5-86,2-6 0,-1-9-104,1-8-35,4-16 181,-6 2 1,8-17-71,0-3 1,0-7 81,0-11 0,0-6-77,0-11 0,2-6 40,4-12 0,4-5 39,7-12 0,-6-4-438,1-7 1,0-3 470,5-3 1,-2-4-354,-9 44 1,0 0 0,1 1-1,1 0 401,4-47 0,-3 2 143,3 4 1,-8 21 621,1 7-348,-3 24-214,-2 23 0,-2 17-82,-3 11 1,3 10 298,-4 3 0,4 1-484,2-2 0,0-4 567,0 4 1,2-4-785,4-2 1,-2 1-241,7-1 1,-5-2-180,5-3 0,1 1 39,5-7 632,0 0 0,8 1 0,2 3 0</inkml:trace>
  <inkml:trace contextRef="#ctx0" brushRef="#br0" timeOffset="1857">794 1 19707,'-69'51'0,"8"1"581,3 0 1,12 10-768,5 7 1,5 2 318,1 10 1,3-3 4,3 3 0,-2-4-194,8-8 1,0-5-52,6-1 0,7-7 125,4 1 0,4-10-317,2-7 0,2 0-862,4-5 1161,-4 3 0,13-11 0,-5 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2.558"/>
    </inkml:context>
    <inkml:brush xml:id="br0">
      <inkml:brushProperty name="width" value="0.05" units="cm"/>
      <inkml:brushProperty name="height" value="0.05" units="cm"/>
      <inkml:brushProperty name="color" value="#E71224"/>
    </inkml:brush>
  </inkml:definitions>
  <inkml:trace contextRef="#ctx0" brushRef="#br0">174 519 20047,'-35'-8'-890,"6"-1"667,0-9 1,8 9 1124,-2 3-161,4 4-711,9 2-96,3 0 115,7 0 0,1 0 59,5 0 0,-2 0-8,8 0 0,5 0-34,6 0 1,8 0 8,-2 0 1,11 6-151,6-1 1,4 1 88,2-6 1,2 6-97,3 0 1,5 1 22,7-1 0,2-2 32,4 8 1,4-7-339,7 7 0,-36-9 0,0 0 342,2 3 0,0-1 1,2-3-1,1 0-397,0 1 0,0 0 0,7-2 0,3-2 437,3-1 1,2-2 0,11-1 0,1-2-653,2-3 1,0-3-1,4 1 1,0-1 709,2-1 0,-1 0 0,2 0 0,1 3-16,2 1 0,2 2 1,1 0-1,0 1-41,-2 1 1,0 0-1,2-1 1,0 1-49,-5 3 0,1 0 0,3 0 1,2 0 47,-1 3 0,2 0 0,-30 0 1,0 0-1,0 0-33,-1 0 0,-1 0 0,0 0 0,1 0 1,0 0-1,0 0-675,30 1 0,0-2 0,-2 1 0,2-1 641,-31-1 1,0 0 0,0 0 0,2 1 0,-1 1 0,1-1 25,0-1 1,0 0 0,1 0-1,-2 0 1,0-1 0,-1 0 7,29 1 0,-2-1 1,2-4-1,-1 0 40,0 2 0,0-1 0,2-2 0,0 0-9,-2 0 1,0-1 0,0 0-1,-2 1 55,-3-1 0,-1 0 0,-1 1 0,-1-1-318,2 0 1,1 1 0,-1-1-1,0 1 281,-2-1 0,-1 0 1,-1 1-1,-1-1-4,-5 0 0,-2 1 1,1 0-1,0 0 2,0 3 1,-1-1-1,-3-2 1,-2 0-17,-2 2 0,-1 1 0,-4 0 0,-2 0 63,-5-1 1,0 1 0,1 2 0,-1 0-52,-3-3 0,-1 0 0,1 4 0,-2-1 799,45-9 0,-4 6-785,-7-5 1,-9 5-17,-3-5 1,-5 7 1395,-7-2 0,-3 4-1418,-9 2 0,-1 0 1279,-3 0 1,-5 0-1297,-8 0 1,-5 0 818,0 0 0,-8 8-751,2 3 1,-4 3 469,-1-3 1,-9 10-489,-3-3 1,-4 5 96,-2 0 0,0 6 57,0 11 1,0 4-6,0 8 1,-2 8-63,-4 3 1,2 18-694,-7 5 0,7 6 593,-2 1 1,2-42 0,1 1-47,0 5 0,0 2 0,0 3 0,0 1 28,3 0 0,0 0 0,-2 4 0,-2 1-522,2-2 1,-1 0-1,-1 3 1,0 1 505,1 2 1,0 0 0,2-5 0,-2 0-66,-2 3 0,-1-1 1,4-5-1,0 0 35,-1 3 1,0-1 0,2 0 0,0 1 21,1 2 0,0 0 0,3-6 0,0-1 44,-1-1 1,2-1 0,2-1 0,1-1-44,-1 2 1,0 1 0,1 1-1,1-1 81,1 3 1,-1-1 0,-1-2 0,-2 1-43,1 1 0,-1 1 0,-2-3 0,-2 1-17,2-2 1,0 1 0,1-3-1,0 1-324,-2 2 1,2-1-1,1-8 1,1 0 320,-3 3 1,0-1 0,5 42 10,-3 2 1,-3-5 0,4 5 1,-6-10-13,-6-2 1,2-1-152,-7-10 1,-1 0 64,-5-6 1,4-2 40,-5-3 1,5 1-102,-10-7 0,-2 1 36,2-1 1,-6-12 321,6 0 1,-6-7-670,6-5 1,-6-5 1034,6 0 1,-8-8-1187,3 2 1,-5-4 951,-2-2 1,-5-7-347,0-4 0,-8-12 0,3-4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3.615"/>
    </inkml:context>
    <inkml:brush xml:id="br0">
      <inkml:brushProperty name="width" value="0.05" units="cm"/>
      <inkml:brushProperty name="height" value="0.05" units="cm"/>
      <inkml:brushProperty name="color" value="#E71224"/>
    </inkml:brush>
  </inkml:definitions>
  <inkml:trace contextRef="#ctx0" brushRef="#br0">433 105 19953,'-8'-18'-647,"-3"1"0,1 0 646,-2-1 0,1 7 224,-6-1 1,-1 8 38,1-1 0,-2 3 75,-4 2 1,-2 9-118,-4 9 1,-4 9 78,5 13 0,1 14-115,-2 15 1,2 10-634,-2 13 1,16-43 0,3 2 515,4 6 0,1 1 1,-3 4-1,2 1-494,3 8 0,0 2 1,0 4-1,1 2 433,1 4 0,2 1 0,-1 1 0,0 1-732,0 0 0,0 1 1,0 3-1,0 0 710,0 2 0,0 1 0,0 3 0,0 0 21,0-1 0,0 0 0,0-1 0,0-1-56,0-6 0,0-1 0,0 0 1,0 1 17,0-1 0,0 0 0,0 2 0,0-1-473,0-3 0,0-1 0,0 2 1,0-2 489,0-8 0,0 0 0,0 0 1,0 1 21,0-1 1,0 0 0,0 1-1,0 0-84,0-3 0,0-2 0,0-2 0,0-1 87,0-4 1,0-2 0,0-3-1,0 0 211,0-1 1,0-1 0,0-4-1,0 0-199,0-1 1,0-1-1,0 40 9,0-11 0,0-5 75,0 6 0,0-2 997,0 1 0,0-5-1073,0-11 0,5 3 6,1-4 1,0-3 1229,-6-2 1,6-7-1222,-1-4 0,9 1 1056,-3-8 0,5 0-1109,1-5 0,6-6 358,0 0 1,6-6-475,-6 5 0,8-4 360,-2 4 0,3-1-230,3 2 1,-1 4 18,1-4 1,0-3 3,-1 3 1,8-8 27,5 2 1,4-7 114,7 1 1,-2-5-56,7 5 0,8 6-472,10-6 1,11 10 385,-43-15 1,0-1-1,2 1 1,0-1-368,1-1 1,0-2 0,3-3 0,1-1 358,1 0 0,2-2 1,4-1-1,2 0-17,4-1 0,1 0 0,-1 0 0,0 0-586,3 0 0,0 0 1,2 0-1,0 0 585,1 0 1,0 0-1,5-1 1,1 0-4,3-2 1,-1 0-1,-1 2 1,0-2-10,-2-2 0,1-1 0,2 3 0,-1 0-5,2-2 1,0-1-1,2 0 1,2 0 25,5-2 0,-1-1 1,-4-1-1,1 0-722,3-1 0,0-1 0,0 2 0,1-1 718,-2-3 1,2-1 0,4 4 0,2-1 11,-32 3 0,1-1 1,-1 1-1,32-5 0,0 1 42,-1-1 1,0-1 0,-1-1 0,0 1-60,0 3 1,2 1 0,-32 2 0,0-1 0,0 0 0,4 2 0,1 1 0,-1-1 0,27-4 1,0 1 35,0 2 1,0 1 0,-4-1-1,0 1 2,1-1 1,0 0 0,0-2 0,0-1-103,1 1 0,-1-1 0,-6 1 1,-2 1 47,0 4 0,-1 0 0,-5-1 0,0-1-274,0 3 1,-1-1-1,-3-2 1,0-2 288,1-1 0,0-1 1,-10 3-1,0-1-3,2-2 1,-2 1 0,-7 2-1,-3 1 19,-3 2 1,0 0 0,1-1 0,-1 1 82,1 3 0,-2 0 1,-3-3-1,-2-2-124,37-3 0,-1-4 822,-10-3 1,-8 1-785,-9 0 0,-12 7 1524,-6 4 1,-3-1-1535,-3 1 1,-5-2 1143,0 2 0,-8-1-1145,2-5 0,-6-3 522,-5 3 0,3-3-533,-3-2 1,3 1-34,2 5 0,-1-5-315,-5 5 1,5-5-18,-5-1 1,5 0 149,1 0 0,0 5-449,1 1 0,5-3 98,0-9 0,5 2-24,-4-8 0,4-2 595,-5-9 0,16-12 0,-3-9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4.782"/>
    </inkml:context>
    <inkml:brush xml:id="br0">
      <inkml:brushProperty name="width" value="0.05" units="cm"/>
      <inkml:brushProperty name="height" value="0.05" units="cm"/>
      <inkml:brushProperty name="color" value="#E71224"/>
    </inkml:brush>
  </inkml:definitions>
  <inkml:trace contextRef="#ctx0" brushRef="#br0">399 294 19895,'0'-33'223,"2"-3"56,3-16 0,-3 10-1316,4 7 621,4 1 0,-7 14 644,9-3 0,-6 12-76,5 5 0,-5 4 115,6 2-230,-9 8 1,11-4 134,-8 7 1,1-1-126,-1 1 0,-4 7 97,4-1 1,-4 2 145,-2 10 0,0 2-75,0 9 1,-8 6 41,-4 12 1,3 3-81,-3 8 1,3 8-535,-3 4 1,-3 9 418,9-38 0,0 0 0,1 2 0,1 2-605,-2 9 1,0 2 0,4 0-1,0 1 588,0 3 1,-1 2 0,-1 5 0,0 1-38,1 8 1,0-1 0,0-3-1,0 0-706,3 0 0,0 1 0,0-1 1,0 1 693,0-1 0,0 1 1,0 3-1,0 1 7,0 4 1,0 0 0,0-5-1,0-1 13,0 6 0,0 1 0,0-6 0,0 1 2,0 3 1,0 2 0,1 3 0,0 0-11,1-29 0,0 1 0,0-1 0,0 32 0,0 0-712,3-1 0,1 0 0,0-1 0,2 0 695,3 1 0,1 0 1,-5-31-1,0 0 1,0 1-3,2 3 1,1 0 0,0 0 0,-2-3 0,-1-1 0,1 0-2,1 0 1,1 0 0,0 0 0,-2 1 0,-1-1 0,1 0 10,1 0 1,1 0 0,0 1 0,-1 3 0,0 0-1,1 0-20,2 2 0,0 1 1,-1-2-1,-1-3 1,-1-2-1,1 1 7,0-1 0,-1 1 1,1-1-1,3 28 0,1 0-5,0 3 0,0 0 0,2-1 0,-1 0 12,-3 1 1,-1 0 0,1-5 0,-1-2 1,-2 2 0,0-1 0,-1 0 0,-1 0-2,-1 0 0,-1 1 1,0 4-1,-2 2 1,-2-32 1,-2 0 0,1 1 0,0 31 0,0-1 11,1 0 1,-2 0-1,-2 2 1,-2 0-11,2-33 1,-1 1 0,0-1 0,-1 2 0,-1 0 0,0 1 19,-2 1 1,0 0 0,1 0 0,0-3 0,0-1 0,-1 0-2,-1 0 1,-1 0 0,1 0 0,0 0 0,0 0 0,0-1 47,-5 32 0,-1 0 0,4-31 0,0 0 0,0-1-383,-3 30 0,-1-2 1,0 0-1,0-1 448,0-7 0,1 1 0,-2-1 0,1 0-48,3 1 0,1-1 1,-3 5-1,-1 1-34,4-3 1,-1 1 0,-2 2 0,-1 0 38,4-5 1,-1-1-1,0-2 1,-1-1-25,1 4 0,1-1 1,2-3-1,-1-1-1,-1-1 0,-1 0 0,2 0 0,1-1 37,0-5 0,0 0 0,1 4 0,-1 1-88,0 1 1,1 0 0,0-1 0,1-1 22,0-3 0,2-2 1,0-4-1,0-1 90,2-6 0,1 0 0,1 3 0,0-1-69,-2 1 1,0 1 0,-1 3 0,0 0 10,1-1 0,0 0 0,0-1 0,1-1-64,1-6 1,2-1-1,-1 2 1,0 1 26,0-3 0,0 1 1,0 1-1,0-1 383,0-6 0,0-1 1,0 0-1,0 0-378,0 44 1,0-4 6,0-8 1,2 5 957,3-5 1,-3-9-995,4-14 0,2-7 1089,-2 2 1,1-6-1101,-1-6 1,-4-4 916,4-7 1,-2-3-938,1-3 0,-3-4 567,4-8 1,2 1-628,-3-1 0,1-5 657,-6-1-736,8-7 16,-6 11 1,7-13-54,-3 4 5,-4-4-212,6-2 117,-8 0 25,0 0 7,-8 0 1,0-2 121,-3-4 1,-5 2-81,5-7 1,-4 5-227,-3-5 1,-5 1 128,0-2 0,-6-1-293,6 7 1,-7-1-11,1 1 620,-4-4 0,-2-7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6.416"/>
    </inkml:context>
    <inkml:brush xml:id="br0">
      <inkml:brushProperty name="width" value="0.05" units="cm"/>
      <inkml:brushProperty name="height" value="0.05" units="cm"/>
      <inkml:brushProperty name="color" value="#E71224"/>
    </inkml:brush>
  </inkml:definitions>
  <inkml:trace contextRef="#ctx0" brushRef="#br0">1 53 19925,'0'-17'-368,"0"-1"444,0 9 13,7 1 0,-3 16 1,8 3 1,-9 10-19,3 2 1,2 8-29,-2-2 1,7 9 23,-1 3 1,1 5-45,-1-6 1,3 10 52,-4 2 1,11 6-10,1 5 0,0 10 22,-6-4 1,0 14-500,1 3 1,-1 8 459,-8-42 0,-1 0 0,1 4 1,-1 0-495,1 1 0,0 1 0,0 5 0,-1 1 498,1 1 0,-1 2 0,0 7 0,0 0-14,-2 1 0,-1 0 0,3 4 0,0 0-722,-3-5 0,1 2 0,2 6 0,0 3 699,0 1 1,1 1 0,0 6-1,-1 2-10,1-3 0,-1 0 0,1 5 0,0-1-5,-1-4 0,1 0 0,0 5 0,-1 2-446,-2-32 0,0 0 0,0 1 0,-1 2 0,0 0 1,0 1 435,-1 0 0,0 0 1,-1 0-1,2 1 0,1 0 1,-1 0 11,-1-1 1,-1 0-1,1 0 1,1 2 0,0 1-1,1 0-25,0 4 0,0 2 1,-1-2-1,-1-3 0,0 0 1,0 0-385,0 3 0,0 1 1,-1 0-1,-1-1 1,-1 0-1,0 1 380,1 3 1,0 1 0,0 0 0,0 1 0,1 0 0,-1 1 4,0 4 0,0-1 1,0 0-1,1-4 1,-1-2-1,1 0-2,-1 1 0,0 0 0,0-1 1,-1-4-1,0 0 0,0-1 8,3 0 0,0 0 0,0-1 1,-1-2-1,0 0 0,1-1-187,-1 1 1,1-1 0,0-1 0,1-3 0,1-1 0,-2 1 204,1 0 0,-2 1 0,1-2 0,1 31 0,0 0-14,-2-32 0,1 1 0,0-1 1,-1 1-1,1-1 0,-1 2 19,1 2 0,0 0 0,-1 0 0,2 27 1,0 0-21,-2 0 1,0 0 0,-2-4 0,2 0 27,2 1 0,1 0 0,-3-1 0,0-1-68,3 2 1,-1 0 0,-2-5 0,0 1 77,3 4 0,0 0 0,-4-3 1,1 0-22,3 1 1,0-1-1,-4-1 1,0 0 42,0-1 0,2-1 0,-1-4 1,1-1-56,-1 3 0,0-1 0,0-4 0,0-1 14,-3 3 0,0 0 0,0-3 0,0 1 14,0 5 0,0-1 0,0-7 0,0-1-14,0 6 0,0 0 0,0-4 0,0 1 58,0 2 0,0 1 0,-1 2 1,0-1 268,-2-1 0,0-1 0,2-5 0,0-2-291,-2-3 1,0-2 0,2-1-1,0-2 339,1-4 0,0-1 0,0 2 0,0-1-363,0 0 0,0-1 1,0-4-1,0-1-18,0 2 0,0 1 0,0 0 0,0 1 9,0 2 1,0-1 0,3-2-1,0-1-15,0-2 1,0-1-1,0-6 1,0-2 20,-3 49 1,6-6 866,-1 1 0,3-1-858,-5-40 1,0 0 0,-1 40 9,3 6 1,-1-6-38,2 0 0,-2-3 3,7 3 0,-7-6-12,2-5 1,2-10 1277,-3-7 0,3-7-1210,-2 7 1,-2-14 1145,7 1 1,-5-8-1220,6 3 0,-7-8 798,7 3 1,-3-7-781,3-5 0,3 2 537,-3-8 1,-3 6-543,3-6 1,0-2-7,5-10 1,0 5 11,0-5 0,1-3 1,-1-2 0,2-2-7,4 1 1,-3-3 105,3 4 0,3-4-70,3-2 1,-2 0 5,2 0 1,6-6 3,5 0 1,8-5 2,-2 5 1,6-7-74,6 1 0,3-3 62,8-3 1,8 7-100,4-1 0,3 1-522,3-6 1,1 5 506,4 1 0,5 1 51,-46 4 1,1 0 0,0-1 0,0-1 13,0 2 0,0 0 1,3 2-1,1-1 5,2-1 1,0 0-1,1 2 1,1-1-1,0-1 0,1 0 1,-1-1-1,1-1 32,-1 2 1,1 0 0,0 1 0,1 1-468,1-2 1,1 0 0,3 1-1,2-1 501,3-3 0,0 0 0,0 1 0,0-1-592,-3 0 1,1 1 0,2-1 0,2 0 563,0 1 1,1-1-1,5-1 1,0-1-21,1 3 0,-1-1 0,2-4 1,0 1-3,-2 6 1,1 0 0,1-3 0,-1-1 0,2 4 1,2 0 0,5-1 0,0-1-4,-3-1 0,-1 1 1,2 0-1,-1 0-637,-6 3 1,-1-1-1,3-2 1,0 1 636,3 0 0,1 2 1,-2 0-1,1 0-35,-3-1 0,1 1 0,-2 2 0,-1 0 25,-3-3 1,0 1 0,-3 2 0,0 2-142,0-2 0,-1 0 1,0-1-1,0 0 158,2 1 0,-2 1 0,-3-2 0,-1 2 31,-4 2 1,0 0 0,-3-3 0,-1 0-24,1 0 0,1 0 0,-1 0 1,1 0 71,-4 3 1,1 0 0,-2 0-1,-1-1-76,-6-2 0,0 0 0,0 2 0,-1 0 10,1-2 1,0 0-1,-1 2 1,0 0 484,47 1 1,-4 0-512,-7 0 1,-1 0-283,1 0 0,-3 0-43,-3 0 1,-6 0-166,-12 0 1,4 0 1279,-3 0 1,-1 0-1403,-5 0 1,-2 0 1090,-16 0 1,6-7-482,-6-5 0,1-3 0,-7-3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7.083"/>
    </inkml:context>
    <inkml:brush xml:id="br0">
      <inkml:brushProperty name="width" value="0.05" units="cm"/>
      <inkml:brushProperty name="height" value="0.05" units="cm"/>
      <inkml:brushProperty name="color" value="#E71224"/>
    </inkml:brush>
  </inkml:definitions>
  <inkml:trace contextRef="#ctx0" brushRef="#br0">52 52 19809,'-9'-10'-1131,"-5"-5"765,8 4 366,-7 3 0,11 0 0,-6 8 0,8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31:51.490"/>
    </inkml:context>
    <inkml:brush xml:id="br0">
      <inkml:brushProperty name="width" value="0.05" units="cm"/>
      <inkml:brushProperty name="height" value="0.05" units="cm"/>
      <inkml:brushProperty name="color" value="#E71224"/>
    </inkml:brush>
  </inkml:definitions>
  <inkml:trace contextRef="#ctx0" brushRef="#br0">15218 744 19812,'-1'-25'-278,"-5"-4"1,2 4 110,-8 2 1,7 4 654,-7 2 1,1 0-215,-7-1 1,1 3-259,0 3 1,-2-3 72,-5 4 1,5 1-96,-4-2 1,-2 7 54,2-7 0,-2 8-7,2-1 1,-4-5 0,-7-2 1,3 5 21,-4 1 1,5-2-116,-11 2 1,-3-5 57,-2 5 0,-6-2 25,-6 3 0,-3 1 30,-8-8 1,-8 9-3,-4-3 0,-3-2-625,-3 2 0,-7 1 628,-4 5 1,47-3-1,0 0-49,0 0 0,-2 0 0,-2 0 0,-1 0 15,-1 3 1,-1 0-1,-2 0 1,1 0-13,-2 1 1,0-2-1,-4-1 1,-2-2-4,1 2 1,-1-1 0,-3-1-1,0 2-570,4 2 1,-1 0 0,-1-1 0,-2 0 573,-1-2 1,-2 0 0,-3 2-1,0-2-6,-1-2 1,-1-1 0,-2 3 0,0 0 27,5-3 1,0 1-1,-2 2 1,-1 0 4,-3-3 0,0 0 0,-3 3 0,-1 1-16,-1-4 1,-1 0 0,2 3 0,1 0-645,6-2 0,0-1 0,-3 1 0,-1 0 659,-1 0 0,-1-1 0,-1-2 0,1 2-23,0 3 1,1 0-1,1-2 1,0-1-1,5 3 0,-1 0 0,-3-3 0,0 1 7,1 2 1,-1 0 0,-5-3 0,-1 0-5,3 3 0,1 0 0,-1 0 0,1-1-5,5 1 0,0 0 0,-1 2 1,1 0-1,-3-1 0,0-2 0,0 1 0,1-1-52,-1 1 1,0 0 0,1 0 0,1 0 51,7 3 0,0 0 0,-4-2 0,0-2-426,1 2 1,0-1 0,-1-3-1,0 0 416,1 3 0,0 0 1,2-2-1,0-1-2,4 3 1,0 0 0,-3-1 0,0 0-4,0 1 0,0 1 1,-2 0-1,0 0 1,4-4 1,1 0 0,-2 4 0,0 0 13,5-1 1,0 1 0,-2 0 0,-1 2 37,0 0 0,0 0 0,-2 0 1,0 0-32,1 0 1,1 0 0,1 0 0,0 0-9,4 0 1,1 0 0,-1 0 0,-1 0-9,-1 0 1,0 0-1,-3 0 1,0 0-8,5 0 1,1 0-1,-4 0 1,1 2-3,5 0 0,1 1 0,0 1 1,-1 0 6,-2 1 1,-1 2-1,3 0 1,1-1-40,2-3 0,1 0 0,1 3 0,0-1-25,4-2 1,1 0 0,-3 3 0,0 2 35,2-2 0,0-1 0,-4 0 0,1 0 467,-43 6 1,0-7-462,11 2 1,1 1 53,-1-1 0,1 6-19,0-6 0,5 1 9,0-1 1,8 2-24,-2 3 1,-2 3 1032,2-9 1,2 7-1009,10-6 1,-4 5-2,3-5 1,-1 6-25,2-7 0,3 9 11,8-3 1,6-1 903,0 1 0,7-5-925,-1 6 0,4-7 696,1 7 1,2-6-695,5 5 0,-3-5 497,8 6 0,0-9-495,5 3 0,1 2 488,0-2-491,0 7 1,-1-3 2,1 7 0,0-5-2,-1-1 0,1 1-7,0 5 1,-1 0-3,1 0 0,0 3 7,0 3 1,-1 2-1,1 4 0,-6 1-21,0-7 1,-2 8-3,2-2 0,2 4 12,-8 1 0,6 1 2,-6-1 1,0 1-53,-5 0 0,-1-3 54,0-3 0,1 4 13,-1-5 1,-7-1-5,-4 2 1,2-6 3,-2 6 0,5-8 9,-5 2 0,0-2 5,-6 2 0,2-7-11,4 7 0,-4-14-3,4 9 0,2-5 112,-2 5 0,7-3-63,-1-4 1,11 3 91,6-8 0,4 5-105,2-5-14,-1 7 1,3-9-94,3 8 108,5-1 1,7 7-103,0-1 1,0-6 85,0 1 0,0-1-45,0 7 0,2-1 6,3 0 0,5 1-7,7-1 0,1 0 35,-1 1 1,0-1 6,0 0 0,6 0-10,0 1 0,8-1 2,-2 0 0,4 1-12,1-1 0,1 0 8,-1 0 1,3 1-18,3-1 0,-1 0 8,7 1 0,0-1-1,6 0 0,7-3-21,5 3 0,-3-9-7,3 9 1,-3-4 12,3 5 1,9-7 7,-4 1 0,4-7-246,-4 7 1,0-6 243,0 5 0,6-7 5,0 2 0,2-2 21,-2 2 1,-2-5 3,8 5 0,-2-2 3,1 2 1,5-4 4,-5 4 0,5 1-23,1-1 1,7 0-2,-1-6 0,0 5-684,-5 1 0,7 0 686,4-6 0,-45 3 0,1 0-39,1 0 1,0 0 0,0 0 0,-1-1 11,-2-1 0,0-2 0,1 1 0,0 0-4,1 0 0,1 0 1,2 0-1,0 0 18,3 0 1,1 0 0,-3 0 0,-1 0-1,1 0 0,-1 0 0,-2 0 1,0 0 13,2 0 0,1 0 0,2 3 0,-1 0-17,2 0 0,-1 0 0,3 0 0,-1 0 19,-4-3 0,0 0 1,1 0-1,1 0-16,0 0 0,1 0 1,2 0-1,1 0 14,-1 0 0,0 0 1,1 0-1,-1 0-431,-2-1 0,-1 2 0,1-1 1,-1 2 421,1 0 0,-1 1 1,3-2-1,-1 0-8,-1 2 1,-1 0 0,3-2 0,-1 0-5,-4-1 1,-1 0 0,3 2-1,0 2 18,0-1 1,1-1-1,-1 2 1,1-2-10,-1-2 0,1 0 0,-3 1 0,-1 0 19,1 2 0,-1 0 0,1-2 0,0 0-18,2 2 1,1 0 0,1-2 0,1-1 8,-3 0 1,1 0 0,1 3-1,0 0-4,-4 0 0,0 0 1,1 0-1,1 0 0,0-3 1,1 0 0,-1 0 0,1 2-1,0 1 1,-1-1-1,-2-1 1,-1 0-1,1 2 0,0 0 1,-4 1-1,1 0-13,3-1 0,-1 0 1,0 0-1,0 1-1,0 0 1,1-2 0,1-1 0,-1 0 16,-3 1 0,0 2 1,1 0-1,-1-1-8,0 0 1,0 0 0,0 0 0,1 0-295,2-3 0,0 0 0,-2 2 1,-1 2 297,-3-1 0,0-1 0,0 2 1,1-2-1,2-2 1,0 0 0,-2 3-1,0 0 0,1 0 1,1 0 0,-2 0-1,0 0 1,-1-3 1,0 0 0,-1 0-1,-1 0 0,48 0 0,-45 0 1,0 1-2,45 5 1,-46-5 0,0 0-2,40 5 0,6-4-185,-6-2 1,6 0 167,-5 0 0,-1 0 6,-6 0 0,3 0-2,3 0 0,-6 0 13,1 0 0,-1 0-2,-5 0 1,0 0-5,5 0 0,-11 0-1,6 0 0,-6 0-2,0 0 0,-2-6 1,7 0 1,-5 1 10,6 5 1,-6 0 12,6 0 0,-5-6 94,11 0 1,-12 0-87,6 6 1,-7-6-34,1 1 1,-2-1-11,8 6 0,-8-2-10,2-4 1,-4 4 432,-2-3 0,2-3-411,4 2 1,-4-2 4,4 3 1,-7 1 10,1-8 0,-4 7 2,10-7 0,-10 8 24,-1-2 1,-3-3 7,3-3 0,3 3 26,-4-3 1,-3 6-53,-2-5 1,-5 1 843,-1-1 0,6-5-832,0 5 0,-1-5 19,-5-1 0,0 2 680,0 3 0,-6-5-684,0 0 1,-2-1 500,2-5 0,-1 2-474,-5-2 0,-4 2 156,5-8 0,-5 6-155,-1-6 0,-6 0 48,0-5 0,-6-1-58,5 1 0,-6-1 6,1 1 1,-10-7 13,-1 1 1,-7-2-1,7 1 0,-8 5-13,1-5 0,-6 5 5,-11 1 0,-3-5-153,-20 0 0,0 1 83,-16 10 0,-5-1-642,-13 6 0,-16 0-154,-7 0 1,39 17-1,-2 1 280,-2-3 1,-1 1-1,-5 4 1,-1 2 60,-1-1 1,-2 0-1,-9 2 1,-2 0-293,-5 1 0,-1 0 1,-1 0-1,-1 0 1,-5 0-1,1 0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7.933"/>
    </inkml:context>
    <inkml:brush xml:id="br0">
      <inkml:brushProperty name="width" value="0.05" units="cm"/>
      <inkml:brushProperty name="height" value="0.05" units="cm"/>
      <inkml:brushProperty name="color" value="#E71224"/>
    </inkml:brush>
  </inkml:definitions>
  <inkml:trace contextRef="#ctx0" brushRef="#br0">261 68 19860,'-25'-8'0,"7"-8"125,1-7 1,5 8-124,7 9 1,1 6-17,-8 6 0,1 21 100,-7 19 0,1 14 139,0 15 0,0 3-166,-1 9 0,10-37 0,-1 2-383,0 2 1,1 1 0,2 5 0,2 1 351,1 5 1,0 1 0,-1-1-1,1 0-543,0 6 0,0 0 0,0-1 0,0-1 538,2-1 1,2 0 0,2 1-1,0 0 2,-1 2 1,2 0-1,2-1 1,1-1-7,-1 2 1,0 0 0,0 1 0,1 0-12,-1-1 1,0 0-1,1 2 1,1 0-5,-2 1 1,0 0 0,0-7 0,1 0 12,-1 4 0,-1 0 0,3-4 0,0-1-1,-2-1 1,-1 0 0,2 3-1,0 1 17,-2-1 0,1 0 0,2-3 0,0-1-15,-2 1 0,-1 0 0,0 1 0,0-1 15,1 0 0,-1 1 0,-2 1 1,-2 2-32,2 2 1,0 0 0,-2-5 0,0-1-2,-1 0 0,0 0 0,0-2 0,0-1 6,0 0 1,0 1 0,2-3 0,2 1-366,-1 1 0,-1 1 0,2-6 0,-2 1 382,-1-1 0,-2-1 0,1-4 0,0 0-169,0-1 1,0-1-1,0 2 1,0-2 202,0 47 1,3-48-1,0 0-30,3 48 0,0-4 35,-6-7 1,0 1-49,0 4 0,0-9-1,0 3 0,0-9-16,0 4 0,0-6-11,0 6 0,-6-8 4,0 2 1,-2-10 569,3-2 1,3-7-581,-4 2 1,4-4 1054,2-3 1,2-6-977,4-5 0,-3 0 790,9-5 1,0 3-847,5-9 0,0-2 476,0 2 1,6-2-449,1 2 0,6-4-7,-1-8 1,4 0 4,1 0 0,7 1 8,-1-1 1,8-2-21,-2-3 1,10 1 4,2-7 0,13 6-24,-2-7 1,4 1-432,-4-6 1,10 0 427,7 0 1,6 0-5,6 0 0,-47 0 1,0 0 9,47 0 1,-44 0 0,0-2-329,0-1 1,1 0 0,7 2 0,-1-1 343,0-4 1,-1 0 0,4 3 0,-1 0-507,1-2 0,-1-1 1,2 3-1,1 0 505,2-2 1,2-1 0,5 1 0,0 0-11,0-1 0,0 0 13,5-2 0,-3 1 1,-20 6-1,-2 0 1,-1-3-1,1 0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9.033"/>
    </inkml:context>
    <inkml:brush xml:id="br0">
      <inkml:brushProperty name="width" value="0.05" units="cm"/>
      <inkml:brushProperty name="height" value="0.05" units="cm"/>
      <inkml:brushProperty name="color" value="#E71224"/>
    </inkml:brush>
  </inkml:definitions>
  <inkml:trace contextRef="#ctx0" brushRef="#br0">1 7921 16657,'97'-4'13,"1"1"1,-1 0 0,-3-2-1,-1 0 1,-6 0 24,-17 1 1,-4 0 0,0 0 0,1 1 0,0 0 0,-1 0-558,32-3 1,0 0-1,-32 2 1,1 1-1,0-2 580,2 0 1,0-1 0,0 0 0,2 0 0,-1 1 0,1-1-19,-2 0 1,0 0 0,0 1 0,2-1 0,-1 0 0,1 0-10,-4 1 1,0-1 0,0 0-1,3 0 1,1 0 0,0 1 7,0-1 1,-1 0 0,2 0 0,3 1 0,0-1 0,0 0-4,-2 0 0,0 0 0,0 1 1,1 1-1,-1 0 0,1 0-18,-3 0 0,0 0 0,0 1 1,1 0-1,1-1 0,-1 1-1,3 0 0,0-1 0,0 0 0,3-1 0,0 0 0,0 1-38,-1 2 0,0 1 0,0-2 0,1 0 0,1-1 0,-2 0 26,-3 2 0,-1 0 1,-1 0-1,3-1 1,0-2-1,0 2-37,2 0 1,0 2 0,0-1 0,-3-2-1,-1 0 1,1 0 6,1 2 0,0 0 0,0 1 1,-3-2-1,-1 0 0,1 1-207,1 0 1,0 0 0,0 0 0,0 1 0,0 1 0,0-1 224,2 0 0,0-1 0,0-1 0,-3 1 0,0-1 0,-1 1-3,-2 0 1,0 0 0,0 0 0,1-2-1,-1 0 1,0 0 28,-2 2 1,1 1-1,-1-1 1,33-2-1,0 0-24,-33 2 1,1 0 0,-2 0 0,29 1 0,-1-2 43,1-2 1,0-1 0,-5 3-1,0 0-27,3-3 1,-1 1 0,-4 2 0,1 2 49,0-2 1,0 0 0,-4 2 0,-2 0-14,-2 1 1,-1 0 0,-2-2 0,0-2-21,-3 2 0,-1-1 0,3-1 1,0 0-5,-2 1 0,0 0 1,-3 2-1,0-2 1,-2-2 0,-1-1 0,-3 3 0,0 0-9,-2-3 0,-1 0 1,-2 4-1,1 1 344,2-2 0,-1 0 0,-6 1 0,-1 0-392,-4-1 1,0 0 0,0 2-1,0 0 73,46-5 1,-4-1 1061,-2 1 1,-6 0-1150,-5 6 1,2-2-49,-8-3 0,0 3 1189,-6-4 0,-2-2-1146,-4 2 1,-5 1 987,-12 5 1,4-6-977,-4 0 1,-5-5 743,-7 5 0,1-2-738,-6 2 1,-2 3 574,1-9 1,-1 2-560,2-1 1,-2-4 197,-4 3 1,2-3-203,4-3 0,2 1-1,-8 0 0,2-1 5,-2 1 0,2-6-2,3 0 0,3-6-43,-8 6 1,6-8 32,-6 3 1,8-7-45,-2-5 0,-2 1 43,1-7 1,-5 0-2,6-6 0,0-2-25,6-3 1,-6-5 0,-1-7 0,-5-2-357,6-4 0,0 0 369,6-11 1,-8 9-19,-4-10 0,-4-1-327,-2-4 1,-6 42 0,1 0 381,0 1 0,-1 0 0,1-2 0,-1 0-18,-2-1 0,0 0 0,-1-2 0,1-1-1,0 0 0,-1 0 0,1-5 0,-1-1-464,1-2 1,0-1 0,-3 5 0,-1-1 460,1-6 1,0 0-1,-3 4 1,0 1 8,2-5 0,1-1 0,-4 2 1,0-1-5,1 0 0,0 0 0,-1-2 1,0 1 13,1 4 0,-1-1 0,-1-2 0,0 0-17,2 2 1,0 1 0,-2-3 0,0-1 23,-1 4 1,0 0 0,0-2 0,0 1-10,0 0 1,0 1 0,-3 2 0,0-1 1,1-1 1,-2-1 0,-1 0 0,-1 0 9,3 0 0,0 1 0,-3-1 0,-1 1 3,1 2 0,0 1 1,-1 0-1,-1 1 36,-1 1 1,0 0 0,1-3 0,1 0-46,1 3 0,1 0 0,-3-2 0,2-1-14,3 6 1,0 1 0,-2-5 0,-1 0 15,3 2 0,0-1 0,-3 0 0,-1-1-253,1 1 0,0 1 0,1 1 1,0 0 277,-1 4 0,1 0 1,2 1-1,0-1 6,-3 0 1,1 0-1,2 1 1,0 0-44,-9-47 0,7 6 131,-7 11 1,1 6-33,-7 12 0,1-1 534,0 13 1,-6 3-497,0 13 0,-8 8 856,2 4 1,-2 6-1007,2 5 0,-3 4 740,3 8 1,-10 0-683,-1 0 1,-14 10-17,2 7 0,-5 3-109,-1 8 1,-3 1 165,-8 6 1,-6 5-76,0 0 0,-2 1-551,2-7 0,-6 7 549,36-21 1,-2 0-1,-1 3 1,0 0 59,-4-2 0,0-1 1,-1 0-1,0 0-19,-1-3 0,-1 1 1,-1 1-1,-1 2-415,-4-1 1,0 0 0,-3 3-1,0 0 409,-2-2 0,-1-1 0,-1 0 0,0 0-534,-1-2 0,-1-1 1,-1 0-1,-2 0 499,2 1 0,-2-1 1,-7 0-1,-1 0 13,3 1 1,0-1 0,-7-2 0,-1-1-63,5 0 1,1 1 0,-4-2 0,-1 1-463,-1 0 1,-1 0 0,-6 2 0,-1-1 438,0-3 1,-2-1 0,-2 4-1,0-1-358,0-2 0,0-1 0,31-3 0,0 0 0,-1-1 417,-2-1 1,-1 0 0,-1-1 0,-3 1 0,-2 0 0,0 0 4,-1 0 1,-1-1 0,0 1 0,-3-1 0,0 1 0,0-2-1,1 0 1,1 0-1,-1 0 1,-2 1-1,-1 0 1,-1 0-284,-2-1 1,-2 0-1,0 0 1,-3-1-1,-1 0 1,0 0 281,-1 1 1,0 0 0,-1 0 0,-1-2 0,0 0 0,0 0-190,4 1 1,0 2 0,-1-2 0,-4-1 0,-1 0 0,-1 0 216,22 1 1,-1 0 0,-1 0-1,2-1 1,-23 1 0,1-2 0,0 1-199,-1 2 0,0 0 0,0 0 0,1-1 0,-1 1 0,0 0 211,24 0 1,-1 1-1,1 0 1,-1-1 0,0-1-1,-1 0 1,0-1 0,0 1 2,-1 0 1,-1 0 0,1 0 0,0 0 0,2-1 0,1 1 0,0 0 0,-1 0-16,1 1 1,-1 0 0,1 1-1,0-1 1,1 1 0,0-1 0,0 0-1,0 1 4,0-1 1,0 0-1,0 1 1,0-1 0,-24 2-1,0 1 1,-1-1-106,24 0 0,-1 0 0,1 0 0,0-1 0,-20 2 0,2-1 1,0 1 94,-1 0 0,1 1 0,0 0 0,4-2 1,1 1-1,-1-1-254,0 0 0,0-1 1,-1 1 230,-1 0 0,-1 0 0,7-1 1,-5 2-1,6-1 0,10-1 0,0 1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50.168"/>
    </inkml:context>
    <inkml:brush xml:id="br0">
      <inkml:brushProperty name="width" value="0.05" units="cm"/>
      <inkml:brushProperty name="height" value="0.05" units="cm"/>
      <inkml:brushProperty name="color" value="#E71224"/>
    </inkml:brush>
  </inkml:definitions>
  <inkml:trace contextRef="#ctx0" brushRef="#br0">1 1142 19784,'0'26'0,"0"5"-41,0-8 0,0 8-67,0-2 1,0 9 41,0 3 1,0 1-197,0-2 0,0-9 189,0 4 0,0-12 30,0 0 0,0-4 63,0-2 0,0 0-39,0 1 0,0-1 8,0 0 1,0-5 25,0-1 10,0-7 69,0 4-10,0-8 1251,0 0-902,0-8-310,0-1 1,0-9 26,0 1 1,0 6 75,0-1-196,0 0 0,0-5-69,0 0 1,0 0 74,0-1 1,0-1-105,0-4 0,0 2 37,0-8 1,0 2-35,0-2 1,0-3 39,0 3 0,0 2-6,0-2 0,3 0-21,7-5 1,-6 5-2,6 0 1,-7-6 44,-3-5 0,0-6-9,0 6 1,0-6 115,0 5 1,0-7-12,0 2 1,0 2 65,0-2 1,0 7-53,0-1 0,0-2 70,0 1 0,0 1-82,0 5 0,0-3 10,0 3 0,0-3-69,0 9 0,0-2 57,0 3 1,0-3-153,0 8 0,0-6 42,0 6 0,0 0-43,0 6 0,0-1 31,0 1-59,0 0 0,0-1 73,0 1 1,0 6 4,0-1 0,0 6 128,0-5-122,0 7 228,0-4-27,0 8-118,0 8 1,0 1-3,0 9 0,0-1 11,0 0 1,0 1 9,0-1 0,0 2-34,0 4 1,0 4-36,0 8 0,0-1 30,0 1 1,0 7-79,0 4 0,0 12 97,0 5 1,0 5-6,0 1 0,0 8-409,0 3 0,0 9 487,0 9 1,0 0-522,0-44 1,0 1 0,0-1 0,0 0 409,0 0 1,0 1 0,0 5 0,0 1 38,0 5 1,0 1 0,0-2-1,0 1-28,0 0 1,0 0 0,0 0 0,0 1-503,0 1 0,0 2 0,0 4 1,0 2 497,0 5 1,0-1 0,0-3 0,0 0-642,0 6 0,0 1 0,0-1 0,0 0 627,0 5 1,0 2 0,0-1-1,0 1-36,0 5 1,0 0 0,0-5 0,0 1 7,0 4 1,0 0 0,0-5 0,0 1 29,0 1 1,0 0 0,0-2 0,0 1-48,0 4 0,0 0 1,0-8-1,0-1 24,0 3 0,0 1 0,0-4 1,0 0-16,0 3 1,0 1 0,0 1 0,0 1 6,0 3 0,0 0 0,0-6 0,0-1-46,0-1 0,0-1 0,0-5 1,0 1 1,0 2 1,0-1-1,0-2 1,0-1-415,0 4 1,0 0 0,0-7 0,0-1 313,0 2 1,0 0-1,0-3 1,0 0-83,0 0 1,0 0-1,0 2 1,0-1-216,0 0 1,0-2 0,0 0 0,0-2 39,0 1 0,0-2 402,0 0 0,0-1 0,0-1 0,0 0 0,0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0T18:18:09.3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14,'0'0,"0"-6,0-2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0T18:18:14.0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0,'0'0,"0"2,0 12774,0-12184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8:17:02.872"/>
    </inkml:context>
    <inkml:brush xml:id="br0">
      <inkml:brushProperty name="width" value="0.05" units="cm"/>
      <inkml:brushProperty name="height" value="0.05" units="cm"/>
      <inkml:brushProperty name="color" value="#E71224"/>
    </inkml:brush>
  </inkml:definitions>
  <inkml:trace contextRef="#ctx0" brushRef="#br0">862 308 24575,'-8'41'0,"-90"555"0,77-456 0,-191 1101 0,-53 378 0,231-1356 0,-108 887 0,60 5 0,105 189-3519,99-3-1,41 394 2778,-115-517-3768,-21 0 8297,-24-1057-2519,-1 54-554,10 248 3232,-4-350-3087,5-1 0,31 118-1,-30-175-858,43 106 0,-45-133 0,2-1 0,1-1 0,1 0 0,1-1 0,30 34 0,-42-53 0,1 0 0,-1 0 0,2-1 0,-1 0 0,0 0 0,1-1 0,0 1 0,0-2 0,0 1 0,11 3 0,-13-6 0,-1 0 0,0 0 0,1 0 0,-1-1 0,0 0 0,1 0 0,-1 0 0,0-1 0,1 1 0,-1-1 0,0 0 0,1 0 0,-1-1 0,0 1 0,0-1 0,0 0 0,0 0 0,0 0 0,-1-1 0,6-3 0,2-4 0,0-1 0,-1 0 0,0 0 0,-1-1 0,0 0 0,-1 0 0,0-1 0,-1 0 0,0-1 0,-1 1 0,5-22 0,4-18 0,14-93 0,-28 140 0,63-531 0,-28-5 0,12-132 0,60-177 0,13-153 0,-24-699 0,-82 1368 0,29-442 0,-4 98 0,40-1494 0,-45 941 0,2-123 0,-36 955 0,-67-524 0,-45 332 0,75 462 0,-6 2 0,-84-180 0,99 252 0,-53-78 0,65 112 0,-1 1 0,-1 1 0,-1 0 0,0 1 0,-2 1 0,-24-18 0,35 30-195,0 1 0,0 0 0,0 0 0,-1 0 0,0 1 0,-13-3 0,-10 1-6631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0T18:17:31.2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15457,'0'-15093,"0"14730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06.763"/>
    </inkml:context>
    <inkml:brush xml:id="br0">
      <inkml:brushProperty name="width" value="0.05" units="cm"/>
      <inkml:brushProperty name="height" value="0.05" units="cm"/>
      <inkml:brushProperty name="color" value="#E71224"/>
    </inkml:brush>
  </inkml:definitions>
  <inkml:trace contextRef="#ctx0" brushRef="#br0">172 52 19888,'-35'-7'0,"2"-5"108,4-3 280,4 5-53,8 3-149,0 7 1,7 7-215,5 5 1,10 11 0,7 6 1,9 11-46,2 6 0,8 12 43,-2 5 0,3 4-119,3 3 1,-3-1 111,-3 0 1,4-8-96,-4-3 1,-4-12-80,-2-5 1,2-5 90,-2-1 0,-6-14-167,-5-4 172,-8-11 1,3-6-53,-7-12 0,6-11-2,0-6 1,-1-3 167,-5-3 0,0-7 0,0-4 0,-15-12 0,-4-3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07.536"/>
    </inkml:context>
    <inkml:brush xml:id="br0">
      <inkml:brushProperty name="width" value="0.05" units="cm"/>
      <inkml:brushProperty name="height" value="0.05" units="cm"/>
      <inkml:brushProperty name="color" value="#E71224"/>
    </inkml:brush>
  </inkml:definitions>
  <inkml:trace contextRef="#ctx0" brushRef="#br0">258 310 19868,'-33'-15'0,"3"1"0,1 3 0,-2-3 0,4 5 0,-2-3 0,8 8 0,-2-1 0,12 10-30,5 7 1,2 5 222,-2 6 0,4 6-84,-3 11 1,8 5 11,3 7 1,13 15 47,-1 8 0,5 7-787,0 5 0,4 7 664,-11-45 0,2 0 0,2 2 1,1 2-7,-2 2 0,2-1 1,2-4-1,0-2-37,-3 2 0,0-2 0,27 41 50,-7-9 1,8-3-300,-2-8 0,-4-13 260,-1-4 1,-5-12-11,-1 1 0,-1-11-51,1-1 0,0-10 42,-1-1 0,-5-9-56,0-9 0,-6-2 715,6-3 0,-8-5-696,2-7 0,-4-14 337,-2-4 0,1-11-320,-1 0 0,-7-4-26,-5-2 0,3-1-3,-2-5 1,0-4 18,-6-7 0,-2-6 7,-4 0 1,-4-7-427,-7 1 1,-6-5 386,0-7 0,-10 3-501,16 41 1,0 0 0,-20-43 544,15 43 1,-2 0 0,1 3 0,-2 1-3,-3-1 0,-2 0 1,3 3-1,-1 2-374,-36-34 0,7 4 381,-7 19 1,6 6 123,-5 17 1,13 12-23,-2 11 0,14 14 454,3 9 0,3 8-453,9 9 1,1 9 729,11 3 1,-3 4-826,9 2 1,-1 5-150,6 1 0,0 5 78,0-5 0,8 1-91,3-1 0,10 2-362,2 3 0,10 2 534,2-7 0,7 7 0,10-3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08.574"/>
    </inkml:context>
    <inkml:brush xml:id="br0">
      <inkml:brushProperty name="width" value="0.05" units="cm"/>
      <inkml:brushProperty name="height" value="0.05" units="cm"/>
      <inkml:brushProperty name="color" value="#E71224"/>
    </inkml:brush>
  </inkml:definitions>
  <inkml:trace contextRef="#ctx0" brushRef="#br0">260 207 19973,'-50'17'14,"4"0"0,4 8 89,7 4 1,8 13 11,4 10 1,6 2-176,5 9 1,5 1-42,7 5 1,2-6 134,3 1 0,5-7-60,7 7 1,3-8 101,3 1 1,2 1-152,3-6 0,5 1 16,-4-12 0,4-1 18,1-5 0,1-3 19,-1-3 0,1-6-1,-1-11 1,-1-4 18,-4-8 0,7-8 1,-7-4 1,8-11 25,-8-6 0,1-3-23,-1-3 1,4-1 33,-4-5 1,-4 3 7,-2-8 0,-4 2 7,-2-3 1,1-2-16,-1 2 1,-2-1 5,-3 2 0,1-4-6,-7 4 0,0-2 0,-6 2 1,-2-2 35,-4 8 1,-6-8-36,-11 1 0,2-1 13,-8 2 1,-5-2-10,-6 8 0,-9 0 5,3 5 0,-4-3-65,-1 3 0,-1-2-5,0 14 1,2 6-172,4 6 0,-4 7 64,4-2 1,5 18-177,7 5 0,1 14 85,10 3 0,-4 8 224,10 10 0,-12 8 0,10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12.924"/>
    </inkml:context>
    <inkml:brush xml:id="br0">
      <inkml:brushProperty name="width" value="0.05" units="cm"/>
      <inkml:brushProperty name="height" value="0.05" units="cm"/>
      <inkml:brushProperty name="color" value="#E71224"/>
    </inkml:brush>
  </inkml:definitions>
  <inkml:trace contextRef="#ctx0" brushRef="#br0">154 1 19839,'-29'0'-25,"2"0"0,2 0 38,4 0 75,2 0 4,2 0 0,7 2-147,4 4 1,12-4-239,6 3 0,3-3 172,2-2 1,1 6-168,-1 0 0,-4 0 288,5-6 0,-5 7 0,12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14.189"/>
    </inkml:context>
    <inkml:brush xml:id="br0">
      <inkml:brushProperty name="width" value="0.05" units="cm"/>
      <inkml:brushProperty name="height" value="0.05" units="cm"/>
      <inkml:brushProperty name="color" value="#E71224"/>
    </inkml:brush>
  </inkml:definitions>
  <inkml:trace contextRef="#ctx0" brushRef="#br0">173 33 19823,'-34'0'0,"-1"-8"26,0-3 1,14 3 134,4 2 1,9 6-75,-3 6 0,7-2-164,-2 8 0,4 1-9,2 10 1,0-2 100,0 8 1,6-4-63,0 10 0,5-3 77,-5 14 0,6 2-50,-7 10 1,7-2 19,-6 7 1,1-7-130,-1 2 1,-2-12 76,8-6 0,-9 2 24,3-1 1,-4-9 0,-2-9 0,0-3 13,0-3 0,0-6 70,0 1-66,0-8 0,-2 2 44,-4-12 0,4-6-18,-3-11 1,3 2 8,2-8 0,0-1-11,0-11 1,0 3 1,0-8 1,2 0 44,3-6 0,-3 0-44,4 0 1,-2 0 101,2 0 0,-4 0-59,3 0 0,3 8 3,-2 4 0,5 5-19,-5 6-20,8 4 1,-5 16-54,9 3 1,-1 6-159,0 6 1,0 5-153,1 12 0,-1 4 143,0 8 0,1-1 196,-1 1 0,0 0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48:24.523"/>
    </inkml:context>
    <inkml:brush xml:id="br0">
      <inkml:brushProperty name="width" value="0.05" units="cm"/>
      <inkml:brushProperty name="height" value="0.05" units="cm"/>
      <inkml:brushProperty name="color" value="#E71224"/>
    </inkml:brush>
  </inkml:definitions>
  <inkml:trace contextRef="#ctx0" brushRef="#br0">51 1 19762,'-25'61'-16,"13"-9"1,1-12 0,9-3 0,8-6-1,5-6 1,4-10-502,3-5 0,-1-5 291,0-5 1,2-2 225,5-3 0,-3-11 0,8-7 0,-1-13 0,7 1 0,7-19 0,2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48:26.417"/>
    </inkml:context>
    <inkml:brush xml:id="br0">
      <inkml:brushProperty name="width" value="0.05" units="cm"/>
      <inkml:brushProperty name="height" value="0.05" units="cm"/>
      <inkml:brushProperty name="color" value="#E71224"/>
    </inkml:brush>
  </inkml:definitions>
  <inkml:trace contextRef="#ctx0" brushRef="#br0">35 3580 19807,'-7'-17'-112,"-5"0"0,4 5-234,3 1 0,3-1 64,2-5 0,0 0 137,0-1 0,0-7 332,0-3 1,0-5-71,0-2 0,7-1 78,5-5 0,3-3-159,3-8 1,1-5 49,4-1 1,-2-7-40,8 1 0,0-3-150,5-2 0,1 0 274,-1 0 1,9-2-56,3-4 1,-2 5-85,2 1 1,6 2-3,6 9 0,1-5-3,-1 5 1,1-5-4,5 5 1,-5 1-67,-7 5 1,6-2 49,-1-4 1,1 10-10,-6-4 1,0 12-53,0 0 1,5 5-5,1 6 0,0 6 82,-6 12 0,-2 5-25,-4 12 1,4 3 4,-4 9 0,-4 5-7,-2 0 1,3 9 0,-3 3 1,0 1-3,-5 11 0,-2 1-2,-5 9 1,-3-1-1,-7 7 0,3 1 4,-4 5 0,-2-6-11,-9 1 1,-6-1 47,0 6 1,-7 1 4,-11-1 1,-1-2 119,-4-4 1,-4 3-138,-8-9 0,-1 7-13,-4-7 0,3 1 3,-3-6 0,-2-8-12,1-4 0,-7-3 80,2-2 1,2-14-109,-2-4 1,5-11 31,-5-1 1,8-5-6,-3-5 1,5-20-5,1-16 0,3-10 0,3-13 0,-2-7-686,8-15 0,2-11 688,15 46 1,0-1-1,-1-1 1,1 0 51,2-4 1,2-1-1,0-2 1,2-1-48,5-2 0,2-1 0,2-2 1,3 1-340,6 4 1,4 1 0,3-2-1,4 1 371,4 6 0,3 1 1,2-4-1,1 2 7,4 4 0,1 1 0,-1 0 0,2 4-39,1 5 1,0 3 0,0 0 0,0 1 4,6 3 1,0 1-1,-2-3 1,0 1-370,5 1 0,0 1 0,-3 0 0,-1 2 318,-2 6 0,0 0 0,1 1 0,0 0 0,-4 2 1,1 0 0,1 0 0,2 0-322,42-11 0,-6 11 314,-5 17 1,-8 4 23,2 2 0,-6 8 494,-6 3 1,-5 12-502,-12 6 0,-4 9 928,-7 3 0,0 13-929,-1-3 0,-7 11 0,-4-4 1,-9 5 177,-3-5 0,-5 13-99,5-2 1,-7 4 697,2-4 1,-6 0-618,-6 0 1,-3 6-32,-9 0 1,1-2 26,0-9 245,7-5 0,-3-9 0,5-6-189,-2-9 12,7-8-220,-5-17 1,10-3 0,4-9-78,5-3 0,10-13-73,2-11 115,8-3 0,-4-18 1,9-8 3,5-7 0,-3-14 31,8-7 0,-22 39 1,0-1-328,5-3 1,0-1 0,-1-1 0,0 0 319,3-2 0,1 0 0,0 2 0,2-1 7,2-4 0,2 1 0,2 2 0,1 0-79,5-3 1,0 1 0,-2 7 0,1 2 32,1 1 0,0 2 0,-1 2 0,0 3-127,1 2 0,1 1 1,-3 1-1,0 1-3,2-3 1,0 1-1,-2 4 1,1 1-185,-2-1 0,0 2 389,0 4 0,0-1 0,1-6 0,-1 0 0,0 4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7226E-935B-43B3-A2BA-B24D368635D5}"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14431-FEB6-494A-A6C1-B2B685D9866B}" type="slidenum">
              <a:rPr lang="en-US" smtClean="0"/>
              <a:t>‹#›</a:t>
            </a:fld>
            <a:endParaRPr lang="en-US"/>
          </a:p>
        </p:txBody>
      </p:sp>
    </p:spTree>
    <p:extLst>
      <p:ext uri="{BB962C8B-B14F-4D97-AF65-F5344CB8AC3E}">
        <p14:creationId xmlns:p14="http://schemas.microsoft.com/office/powerpoint/2010/main" val="1073535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12</a:t>
            </a:fld>
            <a:endParaRPr lang="en-US" dirty="0"/>
          </a:p>
        </p:txBody>
      </p:sp>
    </p:spTree>
    <p:extLst>
      <p:ext uri="{BB962C8B-B14F-4D97-AF65-F5344CB8AC3E}">
        <p14:creationId xmlns:p14="http://schemas.microsoft.com/office/powerpoint/2010/main" val="3117158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22</a:t>
            </a:fld>
            <a:endParaRPr lang="en-US" dirty="0"/>
          </a:p>
        </p:txBody>
      </p:sp>
    </p:spTree>
    <p:extLst>
      <p:ext uri="{BB962C8B-B14F-4D97-AF65-F5344CB8AC3E}">
        <p14:creationId xmlns:p14="http://schemas.microsoft.com/office/powerpoint/2010/main" val="1925425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14431-FEB6-494A-A6C1-B2B685D9866B}" type="slidenum">
              <a:rPr lang="en-US" smtClean="0"/>
              <a:t>23</a:t>
            </a:fld>
            <a:endParaRPr lang="en-US"/>
          </a:p>
        </p:txBody>
      </p:sp>
    </p:spTree>
    <p:extLst>
      <p:ext uri="{BB962C8B-B14F-4D97-AF65-F5344CB8AC3E}">
        <p14:creationId xmlns:p14="http://schemas.microsoft.com/office/powerpoint/2010/main" val="716685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24</a:t>
            </a:fld>
            <a:endParaRPr lang="en-US" dirty="0"/>
          </a:p>
        </p:txBody>
      </p:sp>
    </p:spTree>
    <p:extLst>
      <p:ext uri="{BB962C8B-B14F-4D97-AF65-F5344CB8AC3E}">
        <p14:creationId xmlns:p14="http://schemas.microsoft.com/office/powerpoint/2010/main" val="2405804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25</a:t>
            </a:fld>
            <a:endParaRPr lang="en-US" dirty="0"/>
          </a:p>
        </p:txBody>
      </p:sp>
    </p:spTree>
    <p:extLst>
      <p:ext uri="{BB962C8B-B14F-4D97-AF65-F5344CB8AC3E}">
        <p14:creationId xmlns:p14="http://schemas.microsoft.com/office/powerpoint/2010/main" val="213344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14431-FEB6-494A-A6C1-B2B685D9866B}" type="slidenum">
              <a:rPr lang="en-US" smtClean="0"/>
              <a:t>26</a:t>
            </a:fld>
            <a:endParaRPr lang="en-US"/>
          </a:p>
        </p:txBody>
      </p:sp>
    </p:spTree>
    <p:extLst>
      <p:ext uri="{BB962C8B-B14F-4D97-AF65-F5344CB8AC3E}">
        <p14:creationId xmlns:p14="http://schemas.microsoft.com/office/powerpoint/2010/main" val="3786766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27</a:t>
            </a:fld>
            <a:endParaRPr lang="en-US" dirty="0"/>
          </a:p>
        </p:txBody>
      </p:sp>
    </p:spTree>
    <p:extLst>
      <p:ext uri="{BB962C8B-B14F-4D97-AF65-F5344CB8AC3E}">
        <p14:creationId xmlns:p14="http://schemas.microsoft.com/office/powerpoint/2010/main" val="2635510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28</a:t>
            </a:fld>
            <a:endParaRPr lang="en-US" dirty="0"/>
          </a:p>
        </p:txBody>
      </p:sp>
    </p:spTree>
    <p:extLst>
      <p:ext uri="{BB962C8B-B14F-4D97-AF65-F5344CB8AC3E}">
        <p14:creationId xmlns:p14="http://schemas.microsoft.com/office/powerpoint/2010/main" val="4040295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14431-FEB6-494A-A6C1-B2B685D9866B}" type="slidenum">
              <a:rPr lang="en-US" smtClean="0"/>
              <a:t>30</a:t>
            </a:fld>
            <a:endParaRPr lang="en-US"/>
          </a:p>
        </p:txBody>
      </p:sp>
    </p:spTree>
    <p:extLst>
      <p:ext uri="{BB962C8B-B14F-4D97-AF65-F5344CB8AC3E}">
        <p14:creationId xmlns:p14="http://schemas.microsoft.com/office/powerpoint/2010/main" val="3973381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714431-FEB6-494A-A6C1-B2B685D9866B}" type="slidenum">
              <a:rPr lang="en-US" smtClean="0"/>
              <a:t>31</a:t>
            </a:fld>
            <a:endParaRPr lang="en-US"/>
          </a:p>
        </p:txBody>
      </p:sp>
    </p:spTree>
    <p:extLst>
      <p:ext uri="{BB962C8B-B14F-4D97-AF65-F5344CB8AC3E}">
        <p14:creationId xmlns:p14="http://schemas.microsoft.com/office/powerpoint/2010/main" val="2791392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32</a:t>
            </a:fld>
            <a:endParaRPr lang="en-US" dirty="0"/>
          </a:p>
        </p:txBody>
      </p:sp>
    </p:spTree>
    <p:extLst>
      <p:ext uri="{BB962C8B-B14F-4D97-AF65-F5344CB8AC3E}">
        <p14:creationId xmlns:p14="http://schemas.microsoft.com/office/powerpoint/2010/main" val="155724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13</a:t>
            </a:fld>
            <a:endParaRPr lang="en-US" dirty="0"/>
          </a:p>
        </p:txBody>
      </p:sp>
    </p:spTree>
    <p:extLst>
      <p:ext uri="{BB962C8B-B14F-4D97-AF65-F5344CB8AC3E}">
        <p14:creationId xmlns:p14="http://schemas.microsoft.com/office/powerpoint/2010/main" val="4284550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35</a:t>
            </a:fld>
            <a:endParaRPr lang="en-US" dirty="0"/>
          </a:p>
        </p:txBody>
      </p:sp>
    </p:spTree>
    <p:extLst>
      <p:ext uri="{BB962C8B-B14F-4D97-AF65-F5344CB8AC3E}">
        <p14:creationId xmlns:p14="http://schemas.microsoft.com/office/powerpoint/2010/main" val="1351896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714431-FEB6-494A-A6C1-B2B685D9866B}" type="slidenum">
              <a:rPr lang="en-US" smtClean="0"/>
              <a:t>43</a:t>
            </a:fld>
            <a:endParaRPr lang="en-US"/>
          </a:p>
        </p:txBody>
      </p:sp>
    </p:spTree>
    <p:extLst>
      <p:ext uri="{BB962C8B-B14F-4D97-AF65-F5344CB8AC3E}">
        <p14:creationId xmlns:p14="http://schemas.microsoft.com/office/powerpoint/2010/main" val="2133448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44</a:t>
            </a:fld>
            <a:endParaRPr lang="en-US" dirty="0"/>
          </a:p>
        </p:txBody>
      </p:sp>
    </p:spTree>
    <p:extLst>
      <p:ext uri="{BB962C8B-B14F-4D97-AF65-F5344CB8AC3E}">
        <p14:creationId xmlns:p14="http://schemas.microsoft.com/office/powerpoint/2010/main" val="384812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15</a:t>
            </a:fld>
            <a:endParaRPr lang="en-US" dirty="0"/>
          </a:p>
        </p:txBody>
      </p:sp>
    </p:spTree>
    <p:extLst>
      <p:ext uri="{BB962C8B-B14F-4D97-AF65-F5344CB8AC3E}">
        <p14:creationId xmlns:p14="http://schemas.microsoft.com/office/powerpoint/2010/main" val="2340130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16</a:t>
            </a:fld>
            <a:endParaRPr lang="en-US" dirty="0"/>
          </a:p>
        </p:txBody>
      </p:sp>
    </p:spTree>
    <p:extLst>
      <p:ext uri="{BB962C8B-B14F-4D97-AF65-F5344CB8AC3E}">
        <p14:creationId xmlns:p14="http://schemas.microsoft.com/office/powerpoint/2010/main" val="3967492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17</a:t>
            </a:fld>
            <a:endParaRPr lang="en-US" dirty="0"/>
          </a:p>
        </p:txBody>
      </p:sp>
    </p:spTree>
    <p:extLst>
      <p:ext uri="{BB962C8B-B14F-4D97-AF65-F5344CB8AC3E}">
        <p14:creationId xmlns:p14="http://schemas.microsoft.com/office/powerpoint/2010/main" val="3214047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18</a:t>
            </a:fld>
            <a:endParaRPr lang="en-US" dirty="0"/>
          </a:p>
        </p:txBody>
      </p:sp>
    </p:spTree>
    <p:extLst>
      <p:ext uri="{BB962C8B-B14F-4D97-AF65-F5344CB8AC3E}">
        <p14:creationId xmlns:p14="http://schemas.microsoft.com/office/powerpoint/2010/main" val="35678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19</a:t>
            </a:fld>
            <a:endParaRPr lang="en-US" dirty="0"/>
          </a:p>
        </p:txBody>
      </p:sp>
    </p:spTree>
    <p:extLst>
      <p:ext uri="{BB962C8B-B14F-4D97-AF65-F5344CB8AC3E}">
        <p14:creationId xmlns:p14="http://schemas.microsoft.com/office/powerpoint/2010/main" val="367369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14431-FEB6-494A-A6C1-B2B685D9866B}" type="slidenum">
              <a:rPr lang="en-US" smtClean="0"/>
              <a:t>20</a:t>
            </a:fld>
            <a:endParaRPr lang="en-US"/>
          </a:p>
        </p:txBody>
      </p:sp>
    </p:spTree>
    <p:extLst>
      <p:ext uri="{BB962C8B-B14F-4D97-AF65-F5344CB8AC3E}">
        <p14:creationId xmlns:p14="http://schemas.microsoft.com/office/powerpoint/2010/main" val="4125599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21</a:t>
            </a:fld>
            <a:endParaRPr lang="en-US" dirty="0"/>
          </a:p>
        </p:txBody>
      </p:sp>
    </p:spTree>
    <p:extLst>
      <p:ext uri="{BB962C8B-B14F-4D97-AF65-F5344CB8AC3E}">
        <p14:creationId xmlns:p14="http://schemas.microsoft.com/office/powerpoint/2010/main" val="9131348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ster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803D58-2801-4FA4-B1BB-2023E79656D0}"/>
              </a:ext>
            </a:extLst>
          </p:cNvPr>
          <p:cNvSpPr/>
          <p:nvPr userDrawn="1"/>
        </p:nvSpPr>
        <p:spPr>
          <a:xfrm>
            <a:off x="1" y="695739"/>
            <a:ext cx="120545" cy="5476461"/>
          </a:xfrm>
          <a:prstGeom prst="rect">
            <a:avLst/>
          </a:prstGeom>
          <a:solidFill>
            <a:srgbClr val="12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EB6AC43-3873-4A93-AA5C-998BE1E54703}"/>
              </a:ext>
            </a:extLst>
          </p:cNvPr>
          <p:cNvSpPr txBox="1"/>
          <p:nvPr userDrawn="1"/>
        </p:nvSpPr>
        <p:spPr>
          <a:xfrm>
            <a:off x="6932909" y="882325"/>
            <a:ext cx="2254143" cy="584775"/>
          </a:xfrm>
          <a:prstGeom prst="rect">
            <a:avLst/>
          </a:prstGeom>
          <a:noFill/>
        </p:spPr>
        <p:txBody>
          <a:bodyPr wrap="none" lIns="0" tIns="0" rIns="0" bIns="0" rtlCol="0">
            <a:spAutoFit/>
          </a:bodyPr>
          <a:lstStyle/>
          <a:p>
            <a:r>
              <a:rPr lang="en-US" sz="1400" b="1" dirty="0" err="1">
                <a:solidFill>
                  <a:schemeClr val="bg1">
                    <a:lumMod val="50000"/>
                  </a:schemeClr>
                </a:solidFill>
              </a:rPr>
              <a:t>SoftSensor</a:t>
            </a:r>
            <a:r>
              <a:rPr lang="en-US" sz="1400" b="1" dirty="0">
                <a:solidFill>
                  <a:schemeClr val="bg1">
                    <a:lumMod val="50000"/>
                  </a:schemeClr>
                </a:solidFill>
              </a:rPr>
              <a:t> AI LLC</a:t>
            </a:r>
          </a:p>
          <a:p>
            <a:r>
              <a:rPr lang="en-US" sz="1200" dirty="0">
                <a:solidFill>
                  <a:schemeClr val="bg1">
                    <a:lumMod val="50000"/>
                  </a:schemeClr>
                </a:solidFill>
              </a:rPr>
              <a:t>1770 US 22, Bridgewater, NJ, 08807 </a:t>
            </a:r>
          </a:p>
          <a:p>
            <a:r>
              <a:rPr lang="en-US" sz="1200" dirty="0">
                <a:solidFill>
                  <a:schemeClr val="bg1">
                    <a:lumMod val="50000"/>
                  </a:schemeClr>
                </a:solidFill>
              </a:rPr>
              <a:t>Suite 307</a:t>
            </a:r>
          </a:p>
        </p:txBody>
      </p:sp>
      <p:sp>
        <p:nvSpPr>
          <p:cNvPr id="7" name="Rectangle: Rounded Corners 6">
            <a:extLst>
              <a:ext uri="{FF2B5EF4-FFF2-40B4-BE49-F238E27FC236}">
                <a16:creationId xmlns:a16="http://schemas.microsoft.com/office/drawing/2014/main" id="{E73FEFC5-BE45-4878-BF99-2300E9E81D35}"/>
              </a:ext>
            </a:extLst>
          </p:cNvPr>
          <p:cNvSpPr/>
          <p:nvPr userDrawn="1"/>
        </p:nvSpPr>
        <p:spPr>
          <a:xfrm>
            <a:off x="470173" y="3946116"/>
            <a:ext cx="419921" cy="56552"/>
          </a:xfrm>
          <a:prstGeom prst="roundRect">
            <a:avLst>
              <a:gd name="adj" fmla="val 26878"/>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×z</a:t>
            </a:r>
          </a:p>
        </p:txBody>
      </p:sp>
      <p:cxnSp>
        <p:nvCxnSpPr>
          <p:cNvPr id="9" name="Straight Connector 8">
            <a:extLst>
              <a:ext uri="{FF2B5EF4-FFF2-40B4-BE49-F238E27FC236}">
                <a16:creationId xmlns:a16="http://schemas.microsoft.com/office/drawing/2014/main" id="{4D398406-E3A0-4B50-BBBF-C56AB3B2D915}"/>
              </a:ext>
            </a:extLst>
          </p:cNvPr>
          <p:cNvCxnSpPr>
            <a:cxnSpLocks/>
          </p:cNvCxnSpPr>
          <p:nvPr userDrawn="1"/>
        </p:nvCxnSpPr>
        <p:spPr>
          <a:xfrm>
            <a:off x="6792431" y="821083"/>
            <a:ext cx="0" cy="791525"/>
          </a:xfrm>
          <a:prstGeom prst="line">
            <a:avLst/>
          </a:prstGeom>
          <a:ln w="12700">
            <a:solidFill>
              <a:srgbClr val="13BCEE"/>
            </a:solidFill>
          </a:ln>
        </p:spPr>
        <p:style>
          <a:lnRef idx="1">
            <a:schemeClr val="accent1"/>
          </a:lnRef>
          <a:fillRef idx="0">
            <a:schemeClr val="accent1"/>
          </a:fillRef>
          <a:effectRef idx="0">
            <a:schemeClr val="accent1"/>
          </a:effectRef>
          <a:fontRef idx="minor">
            <a:schemeClr val="tx1"/>
          </a:fontRef>
        </p:style>
      </p:cxnSp>
      <p:sp>
        <p:nvSpPr>
          <p:cNvPr id="12" name="Text Placeholder 10">
            <a:extLst>
              <a:ext uri="{FF2B5EF4-FFF2-40B4-BE49-F238E27FC236}">
                <a16:creationId xmlns:a16="http://schemas.microsoft.com/office/drawing/2014/main" id="{B1F91709-F58E-486A-892F-1F33F129AD92}"/>
              </a:ext>
            </a:extLst>
          </p:cNvPr>
          <p:cNvSpPr>
            <a:spLocks noGrp="1"/>
          </p:cNvSpPr>
          <p:nvPr>
            <p:ph type="body" sz="quarter" idx="10" hasCustomPrompt="1"/>
          </p:nvPr>
        </p:nvSpPr>
        <p:spPr>
          <a:xfrm>
            <a:off x="470173" y="3109912"/>
            <a:ext cx="10818920" cy="638175"/>
          </a:xfrm>
          <a:prstGeom prst="rect">
            <a:avLst/>
          </a:prstGeom>
          <a:ln>
            <a:noFill/>
          </a:ln>
        </p:spPr>
        <p:txBody>
          <a:bodyPr anchor="ctr"/>
          <a:lstStyle>
            <a:lvl1pPr marL="0" indent="0" algn="l" defTabSz="914400" rtl="0" eaLnBrk="1" latinLnBrk="0" hangingPunct="1">
              <a:buNone/>
              <a:defRPr lang="en-US" sz="3200" b="1" kern="1200" dirty="0" smtClean="0">
                <a:solidFill>
                  <a:schemeClr val="accent1"/>
                </a:solidFill>
                <a:latin typeface="+mn-lt"/>
                <a:ea typeface="+mn-ea"/>
                <a:cs typeface="+mn-cs"/>
              </a:defRPr>
            </a:lvl1pPr>
            <a:lvl2pPr marL="0" indent="0" algn="l" defTabSz="914400" rtl="0" eaLnBrk="1" latinLnBrk="0" hangingPunct="1">
              <a:buNone/>
              <a:defRPr lang="en-US" sz="3200" b="1" kern="1200" dirty="0" smtClean="0">
                <a:solidFill>
                  <a:schemeClr val="accent1"/>
                </a:solidFill>
                <a:latin typeface="+mn-lt"/>
                <a:ea typeface="+mn-ea"/>
                <a:cs typeface="+mn-cs"/>
              </a:defRPr>
            </a:lvl2pPr>
            <a:lvl3pPr marL="0" indent="0" algn="l" defTabSz="914400" rtl="0" eaLnBrk="1" latinLnBrk="0" hangingPunct="1">
              <a:buNone/>
              <a:defRPr lang="en-US" sz="3200" b="1" kern="1200" dirty="0" smtClean="0">
                <a:solidFill>
                  <a:schemeClr val="accent1"/>
                </a:solidFill>
                <a:latin typeface="+mn-lt"/>
                <a:ea typeface="+mn-ea"/>
                <a:cs typeface="+mn-cs"/>
              </a:defRPr>
            </a:lvl3pPr>
            <a:lvl4pPr marL="0" indent="0" algn="l" defTabSz="914400" rtl="0" eaLnBrk="1" latinLnBrk="0" hangingPunct="1">
              <a:buNone/>
              <a:defRPr lang="en-US" sz="3200" b="1" kern="1200" dirty="0" smtClean="0">
                <a:solidFill>
                  <a:schemeClr val="accent1"/>
                </a:solidFill>
                <a:latin typeface="+mn-lt"/>
                <a:ea typeface="+mn-ea"/>
                <a:cs typeface="+mn-cs"/>
              </a:defRPr>
            </a:lvl4pPr>
            <a:lvl5pPr marL="0" indent="0" algn="l" defTabSz="914400" rtl="0" eaLnBrk="1" latinLnBrk="0" hangingPunct="1">
              <a:buNone/>
              <a:defRPr lang="en-IN" sz="3200" b="1" kern="1200" dirty="0">
                <a:solidFill>
                  <a:schemeClr val="accent1"/>
                </a:solidFill>
                <a:latin typeface="+mn-lt"/>
                <a:ea typeface="+mn-ea"/>
                <a:cs typeface="+mn-cs"/>
              </a:defRPr>
            </a:lvl5pPr>
          </a:lstStyle>
          <a:p>
            <a:pPr lvl="0"/>
            <a:r>
              <a:rPr lang="en-US" dirty="0"/>
              <a:t>Introduction Document</a:t>
            </a:r>
          </a:p>
        </p:txBody>
      </p:sp>
      <p:sp>
        <p:nvSpPr>
          <p:cNvPr id="16" name="Text Placeholder 10">
            <a:extLst>
              <a:ext uri="{FF2B5EF4-FFF2-40B4-BE49-F238E27FC236}">
                <a16:creationId xmlns:a16="http://schemas.microsoft.com/office/drawing/2014/main" id="{88E2EF3E-DD0A-4A63-AF7B-3FF248E3AF13}"/>
              </a:ext>
            </a:extLst>
          </p:cNvPr>
          <p:cNvSpPr>
            <a:spLocks noGrp="1"/>
          </p:cNvSpPr>
          <p:nvPr>
            <p:ph type="body" sz="quarter" idx="11"/>
          </p:nvPr>
        </p:nvSpPr>
        <p:spPr>
          <a:xfrm>
            <a:off x="410941" y="4293479"/>
            <a:ext cx="9370368" cy="638175"/>
          </a:xfrm>
          <a:prstGeom prst="rect">
            <a:avLst/>
          </a:prstGeom>
          <a:ln>
            <a:noFill/>
          </a:ln>
        </p:spPr>
        <p:txBody>
          <a:bodyPr anchor="ctr"/>
          <a:lstStyle>
            <a:lvl1pPr marL="0" indent="0" algn="l" defTabSz="914400" rtl="0" eaLnBrk="1" latinLnBrk="0" hangingPunct="1">
              <a:buNone/>
              <a:defRPr lang="en-US" sz="2400" kern="1200" dirty="0" smtClean="0">
                <a:solidFill>
                  <a:schemeClr val="accent6"/>
                </a:solidFill>
                <a:latin typeface="+mn-lt"/>
                <a:ea typeface="+mn-ea"/>
                <a:cs typeface="+mn-cs"/>
              </a:defRPr>
            </a:lvl1pPr>
            <a:lvl2pPr marL="0" indent="0" algn="l" defTabSz="914400" rtl="0" eaLnBrk="1" latinLnBrk="0" hangingPunct="1">
              <a:buNone/>
              <a:defRPr lang="en-US" sz="3200" b="1" kern="1200" dirty="0" smtClean="0">
                <a:solidFill>
                  <a:schemeClr val="accent1"/>
                </a:solidFill>
                <a:latin typeface="+mn-lt"/>
                <a:ea typeface="+mn-ea"/>
                <a:cs typeface="+mn-cs"/>
              </a:defRPr>
            </a:lvl2pPr>
            <a:lvl3pPr marL="0" indent="0" algn="l" defTabSz="914400" rtl="0" eaLnBrk="1" latinLnBrk="0" hangingPunct="1">
              <a:buNone/>
              <a:defRPr lang="en-US" sz="3200" b="1" kern="1200" dirty="0" smtClean="0">
                <a:solidFill>
                  <a:schemeClr val="accent1"/>
                </a:solidFill>
                <a:latin typeface="+mn-lt"/>
                <a:ea typeface="+mn-ea"/>
                <a:cs typeface="+mn-cs"/>
              </a:defRPr>
            </a:lvl3pPr>
            <a:lvl4pPr marL="0" indent="0" algn="l" defTabSz="914400" rtl="0" eaLnBrk="1" latinLnBrk="0" hangingPunct="1">
              <a:buNone/>
              <a:defRPr lang="en-US" sz="3200" b="1" kern="1200" dirty="0" smtClean="0">
                <a:solidFill>
                  <a:schemeClr val="accent1"/>
                </a:solidFill>
                <a:latin typeface="+mn-lt"/>
                <a:ea typeface="+mn-ea"/>
                <a:cs typeface="+mn-cs"/>
              </a:defRPr>
            </a:lvl4pPr>
            <a:lvl5pPr marL="0" indent="0" algn="l" defTabSz="914400" rtl="0" eaLnBrk="1" latinLnBrk="0" hangingPunct="1">
              <a:buNone/>
              <a:defRPr lang="en-IN" sz="3200" b="1" kern="1200" dirty="0">
                <a:solidFill>
                  <a:schemeClr val="accent1"/>
                </a:solidFill>
                <a:latin typeface="+mn-lt"/>
                <a:ea typeface="+mn-ea"/>
                <a:cs typeface="+mn-cs"/>
              </a:defRPr>
            </a:lvl5pPr>
          </a:lstStyle>
          <a:p>
            <a:pPr lvl="0"/>
            <a:r>
              <a:rPr lang="en-US"/>
              <a:t>Click to edit Master text styles</a:t>
            </a:r>
          </a:p>
        </p:txBody>
      </p:sp>
      <p:sp>
        <p:nvSpPr>
          <p:cNvPr id="17" name="Text Placeholder 10">
            <a:extLst>
              <a:ext uri="{FF2B5EF4-FFF2-40B4-BE49-F238E27FC236}">
                <a16:creationId xmlns:a16="http://schemas.microsoft.com/office/drawing/2014/main" id="{BE42D6FF-5423-48A4-BBDF-7ACAC7158459}"/>
              </a:ext>
            </a:extLst>
          </p:cNvPr>
          <p:cNvSpPr>
            <a:spLocks noGrp="1"/>
          </p:cNvSpPr>
          <p:nvPr>
            <p:ph type="body" sz="quarter" idx="12"/>
          </p:nvPr>
        </p:nvSpPr>
        <p:spPr>
          <a:xfrm>
            <a:off x="410941" y="4931654"/>
            <a:ext cx="3006514" cy="638175"/>
          </a:xfrm>
          <a:prstGeom prst="rect">
            <a:avLst/>
          </a:prstGeom>
          <a:ln>
            <a:noFill/>
          </a:ln>
        </p:spPr>
        <p:txBody>
          <a:bodyPr anchor="ctr"/>
          <a:lstStyle>
            <a:lvl1pPr marL="0" indent="0" algn="l" defTabSz="914400" rtl="0" eaLnBrk="1" latinLnBrk="0" hangingPunct="1">
              <a:buNone/>
              <a:defRPr lang="en-US" sz="1600" kern="1200" dirty="0" smtClean="0">
                <a:solidFill>
                  <a:schemeClr val="accent6"/>
                </a:solidFill>
                <a:latin typeface="+mn-lt"/>
                <a:ea typeface="+mn-ea"/>
                <a:cs typeface="+mn-cs"/>
              </a:defRPr>
            </a:lvl1pPr>
            <a:lvl2pPr marL="0" indent="0" algn="l" defTabSz="914400" rtl="0" eaLnBrk="1" latinLnBrk="0" hangingPunct="1">
              <a:buNone/>
              <a:defRPr lang="en-US" sz="3200" b="1" kern="1200" dirty="0" smtClean="0">
                <a:solidFill>
                  <a:schemeClr val="accent1"/>
                </a:solidFill>
                <a:latin typeface="+mn-lt"/>
                <a:ea typeface="+mn-ea"/>
                <a:cs typeface="+mn-cs"/>
              </a:defRPr>
            </a:lvl2pPr>
            <a:lvl3pPr marL="0" indent="0" algn="l" defTabSz="914400" rtl="0" eaLnBrk="1" latinLnBrk="0" hangingPunct="1">
              <a:buNone/>
              <a:defRPr lang="en-US" sz="3200" b="1" kern="1200" dirty="0" smtClean="0">
                <a:solidFill>
                  <a:schemeClr val="accent1"/>
                </a:solidFill>
                <a:latin typeface="+mn-lt"/>
                <a:ea typeface="+mn-ea"/>
                <a:cs typeface="+mn-cs"/>
              </a:defRPr>
            </a:lvl3pPr>
            <a:lvl4pPr marL="0" indent="0" algn="l" defTabSz="914400" rtl="0" eaLnBrk="1" latinLnBrk="0" hangingPunct="1">
              <a:buNone/>
              <a:defRPr lang="en-US" sz="3200" b="1" kern="1200" dirty="0" smtClean="0">
                <a:solidFill>
                  <a:schemeClr val="accent1"/>
                </a:solidFill>
                <a:latin typeface="+mn-lt"/>
                <a:ea typeface="+mn-ea"/>
                <a:cs typeface="+mn-cs"/>
              </a:defRPr>
            </a:lvl4pPr>
            <a:lvl5pPr marL="0" indent="0" algn="l" defTabSz="914400" rtl="0" eaLnBrk="1" latinLnBrk="0" hangingPunct="1">
              <a:buNone/>
              <a:defRPr lang="en-IN" sz="3200" b="1" kern="1200" dirty="0">
                <a:solidFill>
                  <a:schemeClr val="accent1"/>
                </a:solidFill>
                <a:latin typeface="+mn-lt"/>
                <a:ea typeface="+mn-ea"/>
                <a:cs typeface="+mn-cs"/>
              </a:defRPr>
            </a:lvl5pPr>
          </a:lstStyle>
          <a:p>
            <a:pPr lvl="0"/>
            <a:r>
              <a:rPr lang="en-US"/>
              <a:t>Click to edit Master text styles</a:t>
            </a:r>
          </a:p>
        </p:txBody>
      </p:sp>
      <p:pic>
        <p:nvPicPr>
          <p:cNvPr id="1026" name="Picture 2">
            <a:extLst>
              <a:ext uri="{FF2B5EF4-FFF2-40B4-BE49-F238E27FC236}">
                <a16:creationId xmlns:a16="http://schemas.microsoft.com/office/drawing/2014/main" id="{C01C2D6C-F9C5-4E3C-8A8F-1A161377815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0173" y="695739"/>
            <a:ext cx="4237150" cy="8354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02BF8D-7B6E-3FD6-6BB8-136DC71F4D92}"/>
              </a:ext>
            </a:extLst>
          </p:cNvPr>
          <p:cNvSpPr txBox="1"/>
          <p:nvPr userDrawn="1"/>
        </p:nvSpPr>
        <p:spPr>
          <a:xfrm>
            <a:off x="9536679" y="821098"/>
            <a:ext cx="2082173" cy="1323439"/>
          </a:xfrm>
          <a:prstGeom prst="rect">
            <a:avLst/>
          </a:prstGeom>
          <a:noFill/>
        </p:spPr>
        <p:txBody>
          <a:bodyPr wrap="none" lIns="0" tIns="0" rIns="0" bIns="0" rtlCol="0">
            <a:spAutoFit/>
          </a:bodyPr>
          <a:lstStyle/>
          <a:p>
            <a:r>
              <a:rPr lang="en-US" sz="1400" b="1" dirty="0" err="1">
                <a:solidFill>
                  <a:schemeClr val="bg1">
                    <a:lumMod val="50000"/>
                  </a:schemeClr>
                </a:solidFill>
              </a:rPr>
              <a:t>SoftSensor</a:t>
            </a:r>
            <a:r>
              <a:rPr lang="en-US" sz="1400" b="1" dirty="0">
                <a:solidFill>
                  <a:schemeClr val="bg1">
                    <a:lumMod val="50000"/>
                  </a:schemeClr>
                </a:solidFill>
              </a:rPr>
              <a:t> AI Pvt Ltd</a:t>
            </a:r>
          </a:p>
          <a:p>
            <a:r>
              <a:rPr lang="en-US" sz="1200" dirty="0">
                <a:solidFill>
                  <a:schemeClr val="bg1">
                    <a:lumMod val="50000"/>
                  </a:schemeClr>
                </a:solidFill>
              </a:rPr>
              <a:t>108, </a:t>
            </a:r>
            <a:r>
              <a:rPr lang="en-US" sz="1200" dirty="0" err="1">
                <a:solidFill>
                  <a:schemeClr val="bg1">
                    <a:lumMod val="50000"/>
                  </a:schemeClr>
                </a:solidFill>
              </a:rPr>
              <a:t>Wework</a:t>
            </a:r>
            <a:r>
              <a:rPr lang="en-US" sz="1200" dirty="0">
                <a:solidFill>
                  <a:schemeClr val="bg1">
                    <a:lumMod val="50000"/>
                  </a:schemeClr>
                </a:solidFill>
              </a:rPr>
              <a:t>, Blue One Square, </a:t>
            </a:r>
          </a:p>
          <a:p>
            <a:r>
              <a:rPr lang="en-US" sz="1200" dirty="0">
                <a:solidFill>
                  <a:schemeClr val="bg1">
                    <a:lumMod val="50000"/>
                  </a:schemeClr>
                </a:solidFill>
              </a:rPr>
              <a:t>Phase IV, Udyog Vihar, Sector 18, </a:t>
            </a:r>
          </a:p>
          <a:p>
            <a:r>
              <a:rPr lang="en-US" sz="1200" dirty="0">
                <a:solidFill>
                  <a:schemeClr val="bg1">
                    <a:lumMod val="50000"/>
                  </a:schemeClr>
                </a:solidFill>
              </a:rPr>
              <a:t>Gurugram, India</a:t>
            </a:r>
          </a:p>
          <a:p>
            <a:endParaRPr lang="en-US" sz="1200" dirty="0">
              <a:solidFill>
                <a:schemeClr val="bg1">
                  <a:lumMod val="50000"/>
                </a:schemeClr>
              </a:solidFill>
            </a:endParaRPr>
          </a:p>
          <a:p>
            <a:r>
              <a:rPr lang="en-US" sz="1200" dirty="0">
                <a:solidFill>
                  <a:schemeClr val="bg1">
                    <a:lumMod val="50000"/>
                  </a:schemeClr>
                </a:solidFill>
              </a:rPr>
              <a:t>111, Business Square, </a:t>
            </a:r>
            <a:r>
              <a:rPr lang="en-US" sz="1200" dirty="0" err="1">
                <a:solidFill>
                  <a:schemeClr val="bg1">
                    <a:lumMod val="50000"/>
                  </a:schemeClr>
                </a:solidFill>
              </a:rPr>
              <a:t>Bavdhan</a:t>
            </a:r>
            <a:r>
              <a:rPr lang="en-US" sz="1200" dirty="0">
                <a:solidFill>
                  <a:schemeClr val="bg1">
                    <a:lumMod val="50000"/>
                  </a:schemeClr>
                </a:solidFill>
              </a:rPr>
              <a:t>, </a:t>
            </a:r>
          </a:p>
          <a:p>
            <a:r>
              <a:rPr lang="en-US" sz="1200" dirty="0">
                <a:solidFill>
                  <a:schemeClr val="bg1">
                    <a:lumMod val="50000"/>
                  </a:schemeClr>
                </a:solidFill>
              </a:rPr>
              <a:t>Pune – 21, India</a:t>
            </a:r>
          </a:p>
        </p:txBody>
      </p:sp>
    </p:spTree>
    <p:extLst>
      <p:ext uri="{BB962C8B-B14F-4D97-AF65-F5344CB8AC3E}">
        <p14:creationId xmlns:p14="http://schemas.microsoft.com/office/powerpoint/2010/main" val="228898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21"/>
        <p:cNvGrpSpPr/>
        <p:nvPr/>
      </p:nvGrpSpPr>
      <p:grpSpPr>
        <a:xfrm>
          <a:off x="0" y="0"/>
          <a:ext cx="0" cy="0"/>
          <a:chOff x="0" y="0"/>
          <a:chExt cx="0" cy="0"/>
        </a:xfrm>
      </p:grpSpPr>
      <p:sp>
        <p:nvSpPr>
          <p:cNvPr id="22" name="Google Shape;22;p3"/>
          <p:cNvSpPr/>
          <p:nvPr/>
        </p:nvSpPr>
        <p:spPr>
          <a:xfrm>
            <a:off x="0" y="6744197"/>
            <a:ext cx="12192000" cy="113803"/>
          </a:xfrm>
          <a:prstGeom prst="rect">
            <a:avLst/>
          </a:prstGeom>
          <a:solidFill>
            <a:srgbClr val="13BC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23;p3"/>
          <p:cNvSpPr/>
          <p:nvPr/>
        </p:nvSpPr>
        <p:spPr>
          <a:xfrm>
            <a:off x="533400" y="6593772"/>
            <a:ext cx="159338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a:solidFill>
                  <a:srgbClr val="BFBFBF"/>
                </a:solidFill>
                <a:latin typeface="Calibri"/>
                <a:ea typeface="Calibri"/>
                <a:cs typeface="Calibri"/>
                <a:sym typeface="Calibri"/>
              </a:rPr>
              <a:t>© 2019 SoftSensor. All rights reserved.</a:t>
            </a:r>
            <a:endParaRPr sz="800" b="0">
              <a:solidFill>
                <a:srgbClr val="BFBFBF"/>
              </a:solidFill>
              <a:latin typeface="Calibri"/>
              <a:ea typeface="Calibri"/>
              <a:cs typeface="Calibri"/>
              <a:sym typeface="Calibri"/>
            </a:endParaRPr>
          </a:p>
        </p:txBody>
      </p:sp>
      <p:cxnSp>
        <p:nvCxnSpPr>
          <p:cNvPr id="24" name="Google Shape;24;p3"/>
          <p:cNvCxnSpPr/>
          <p:nvPr/>
        </p:nvCxnSpPr>
        <p:spPr>
          <a:xfrm>
            <a:off x="533400" y="757382"/>
            <a:ext cx="11242963" cy="0"/>
          </a:xfrm>
          <a:prstGeom prst="straightConnector1">
            <a:avLst/>
          </a:prstGeom>
          <a:noFill/>
          <a:ln w="12700" cap="flat" cmpd="sng">
            <a:solidFill>
              <a:srgbClr val="1A75BC"/>
            </a:solidFill>
            <a:prstDash val="solid"/>
            <a:miter lim="800000"/>
            <a:headEnd type="none" w="sm" len="sm"/>
            <a:tailEnd type="none" w="sm" len="sm"/>
          </a:ln>
        </p:spPr>
      </p:cxnSp>
      <p:pic>
        <p:nvPicPr>
          <p:cNvPr id="25" name="Google Shape;25;p3"/>
          <p:cNvPicPr preferRelativeResize="0"/>
          <p:nvPr/>
        </p:nvPicPr>
        <p:blipFill rotWithShape="1">
          <a:blip r:embed="rId2">
            <a:alphaModFix/>
          </a:blip>
          <a:srcRect/>
          <a:stretch/>
        </p:blipFill>
        <p:spPr>
          <a:xfrm>
            <a:off x="10260663" y="329307"/>
            <a:ext cx="1515700" cy="261458"/>
          </a:xfrm>
          <a:prstGeom prst="rect">
            <a:avLst/>
          </a:prstGeom>
          <a:noFill/>
          <a:ln>
            <a:noFill/>
          </a:ln>
        </p:spPr>
      </p:pic>
      <p:sp>
        <p:nvSpPr>
          <p:cNvPr id="26" name="Google Shape;26;p3"/>
          <p:cNvSpPr txBox="1">
            <a:spLocks noGrp="1"/>
          </p:cNvSpPr>
          <p:nvPr>
            <p:ph type="body" idx="1"/>
          </p:nvPr>
        </p:nvSpPr>
        <p:spPr>
          <a:xfrm>
            <a:off x="405384" y="213529"/>
            <a:ext cx="9793224" cy="493014"/>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0"/>
              </a:spcBef>
              <a:spcAft>
                <a:spcPts val="0"/>
              </a:spcAft>
              <a:buClr>
                <a:srgbClr val="1A75BC"/>
              </a:buClr>
              <a:buSzPts val="2200"/>
              <a:buFont typeface="Arial"/>
              <a:buNone/>
              <a:defRPr sz="2200" b="1" i="0" u="none" strike="noStrike" cap="none">
                <a:solidFill>
                  <a:srgbClr val="1A75BC"/>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72469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B66465-D337-4C72-B166-259A28A00027}"/>
              </a:ext>
            </a:extLst>
          </p:cNvPr>
          <p:cNvSpPr/>
          <p:nvPr userDrawn="1"/>
        </p:nvSpPr>
        <p:spPr>
          <a:xfrm>
            <a:off x="0" y="0"/>
            <a:ext cx="12192000" cy="5436704"/>
          </a:xfrm>
          <a:prstGeom prst="rect">
            <a:avLst/>
          </a:prstGeom>
          <a:solidFill>
            <a:srgbClr val="15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B1610216-F863-40D0-AF95-54BF88E68E36}"/>
              </a:ext>
            </a:extLst>
          </p:cNvPr>
          <p:cNvCxnSpPr/>
          <p:nvPr userDrawn="1"/>
        </p:nvCxnSpPr>
        <p:spPr>
          <a:xfrm>
            <a:off x="1232452" y="1818861"/>
            <a:ext cx="0" cy="28823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4F407DFF-92FF-4BD2-A376-94A801207574}"/>
              </a:ext>
            </a:extLst>
          </p:cNvPr>
          <p:cNvSpPr>
            <a:spLocks noGrp="1"/>
          </p:cNvSpPr>
          <p:nvPr>
            <p:ph type="body" sz="quarter" idx="10"/>
          </p:nvPr>
        </p:nvSpPr>
        <p:spPr>
          <a:xfrm>
            <a:off x="1420881" y="3100663"/>
            <a:ext cx="9538666" cy="656673"/>
          </a:xfrm>
          <a:prstGeom prst="rect">
            <a:avLst/>
          </a:prstGeom>
        </p:spPr>
        <p:txBody>
          <a:bodyPr anchor="ctr"/>
          <a:lstStyle>
            <a:lvl1pPr marL="0" indent="0">
              <a:lnSpc>
                <a:spcPct val="100000"/>
              </a:lnSpc>
              <a:spcBef>
                <a:spcPts val="0"/>
              </a:spcBef>
              <a:buNone/>
              <a:defRPr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2">
            <a:extLst>
              <a:ext uri="{FF2B5EF4-FFF2-40B4-BE49-F238E27FC236}">
                <a16:creationId xmlns:a16="http://schemas.microsoft.com/office/drawing/2014/main" id="{6BF2884B-43AC-407B-A562-B24B9342C69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7369" y="5796590"/>
            <a:ext cx="4103499" cy="80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7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675923B-92F4-40D2-B929-D01499F9199C}" type="datetimeFigureOut">
              <a:rPr lang="en-US" smtClean="0"/>
              <a:t>5/16/2023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84843A4-CC6F-4A39-BE3E-F41CF0136639}" type="slidenum">
              <a:rPr lang="en-US" smtClean="0"/>
              <a:t>‹#›</a:t>
            </a:fld>
            <a:endParaRPr lang="en-US"/>
          </a:p>
        </p:txBody>
      </p:sp>
    </p:spTree>
    <p:extLst>
      <p:ext uri="{BB962C8B-B14F-4D97-AF65-F5344CB8AC3E}">
        <p14:creationId xmlns:p14="http://schemas.microsoft.com/office/powerpoint/2010/main" val="1827456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675923B-92F4-40D2-B929-D01499F9199C}" type="datetimeFigureOut">
              <a:rPr lang="en-US" smtClean="0"/>
              <a:t>5/16/2023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84843A4-CC6F-4A39-BE3E-F41CF0136639}" type="slidenum">
              <a:rPr lang="en-US" smtClean="0"/>
              <a:t>‹#›</a:t>
            </a:fld>
            <a:endParaRPr lang="en-US"/>
          </a:p>
        </p:txBody>
      </p:sp>
    </p:spTree>
    <p:extLst>
      <p:ext uri="{BB962C8B-B14F-4D97-AF65-F5344CB8AC3E}">
        <p14:creationId xmlns:p14="http://schemas.microsoft.com/office/powerpoint/2010/main" val="1847621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05384" y="213528"/>
            <a:ext cx="9793224" cy="493015"/>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675923B-92F4-40D2-B929-D01499F9199C}" type="datetimeFigureOut">
              <a:rPr lang="en-US" smtClean="0"/>
              <a:t>5/16/2023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84843A4-CC6F-4A39-BE3E-F41CF0136639}" type="slidenum">
              <a:rPr lang="en-US" smtClean="0"/>
              <a:t>‹#›</a:t>
            </a:fld>
            <a:endParaRPr lang="en-US"/>
          </a:p>
        </p:txBody>
      </p:sp>
    </p:spTree>
    <p:extLst>
      <p:ext uri="{BB962C8B-B14F-4D97-AF65-F5344CB8AC3E}">
        <p14:creationId xmlns:p14="http://schemas.microsoft.com/office/powerpoint/2010/main" val="2879071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675923B-92F4-40D2-B929-D01499F9199C}" type="datetimeFigureOut">
              <a:rPr lang="en-US" smtClean="0"/>
              <a:t>5/16/2023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84843A4-CC6F-4A39-BE3E-F41CF0136639}" type="slidenum">
              <a:rPr lang="en-US" smtClean="0"/>
              <a:t>‹#›</a:t>
            </a:fld>
            <a:endParaRPr lang="en-US"/>
          </a:p>
        </p:txBody>
      </p:sp>
    </p:spTree>
    <p:extLst>
      <p:ext uri="{BB962C8B-B14F-4D97-AF65-F5344CB8AC3E}">
        <p14:creationId xmlns:p14="http://schemas.microsoft.com/office/powerpoint/2010/main" val="1657305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Lea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36385A-3C01-4699-9C93-55B215B49263}"/>
              </a:ext>
            </a:extLst>
          </p:cNvPr>
          <p:cNvSpPr/>
          <p:nvPr userDrawn="1"/>
        </p:nvSpPr>
        <p:spPr bwMode="gray">
          <a:xfrm>
            <a:off x="0" y="6744197"/>
            <a:ext cx="12192000" cy="113803"/>
          </a:xfrm>
          <a:prstGeom prst="rect">
            <a:avLst/>
          </a:prstGeom>
          <a:solidFill>
            <a:srgbClr val="13B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2BC2BE2-CB49-4849-868B-FC7E7EF9FEF7}"/>
              </a:ext>
            </a:extLst>
          </p:cNvPr>
          <p:cNvSpPr/>
          <p:nvPr userDrawn="1"/>
        </p:nvSpPr>
        <p:spPr bwMode="gray">
          <a:xfrm>
            <a:off x="533400" y="6593772"/>
            <a:ext cx="1593385" cy="123111"/>
          </a:xfrm>
          <a:prstGeom prst="rect">
            <a:avLst/>
          </a:prstGeom>
        </p:spPr>
        <p:txBody>
          <a:bodyPr wrap="none" lIns="0" tIns="0" rIns="0" bIns="0">
            <a:spAutoFit/>
          </a:bodyPr>
          <a:lstStyle/>
          <a:p>
            <a:pPr defTabSz="457200" eaLnBrk="0" hangingPunct="0">
              <a:defRPr/>
            </a:pPr>
            <a:r>
              <a:rPr lang="en-IN" altLang="zh-CN" sz="800" b="0">
                <a:ln>
                  <a:noFill/>
                </a:ln>
                <a:solidFill>
                  <a:schemeClr val="bg1">
                    <a:lumMod val="75000"/>
                  </a:schemeClr>
                </a:solidFill>
                <a:latin typeface="+mj-lt"/>
                <a:cs typeface="SimSun"/>
              </a:rPr>
              <a:t>© 2019 </a:t>
            </a:r>
            <a:r>
              <a:rPr lang="en-IN" altLang="zh-CN" sz="800" b="0" err="1">
                <a:ln>
                  <a:noFill/>
                </a:ln>
                <a:solidFill>
                  <a:schemeClr val="bg1">
                    <a:lumMod val="75000"/>
                  </a:schemeClr>
                </a:solidFill>
                <a:latin typeface="+mj-lt"/>
                <a:cs typeface="SimSun"/>
              </a:rPr>
              <a:t>SoftSensor</a:t>
            </a:r>
            <a:r>
              <a:rPr lang="en-IN" altLang="zh-CN" sz="800" b="0">
                <a:ln>
                  <a:noFill/>
                </a:ln>
                <a:solidFill>
                  <a:schemeClr val="bg1">
                    <a:lumMod val="75000"/>
                  </a:schemeClr>
                </a:solidFill>
                <a:latin typeface="+mj-lt"/>
                <a:cs typeface="SimSun"/>
              </a:rPr>
              <a:t>. All rights reserved.</a:t>
            </a:r>
            <a:endParaRPr lang="en-GB" altLang="zh-CN" sz="800" b="0">
              <a:ln>
                <a:noFill/>
              </a:ln>
              <a:solidFill>
                <a:schemeClr val="bg1">
                  <a:lumMod val="75000"/>
                </a:schemeClr>
              </a:solidFill>
              <a:latin typeface="+mj-lt"/>
              <a:cs typeface="SimSun"/>
            </a:endParaRPr>
          </a:p>
        </p:txBody>
      </p:sp>
      <p:cxnSp>
        <p:nvCxnSpPr>
          <p:cNvPr id="4" name="Straight Connector 3">
            <a:extLst>
              <a:ext uri="{FF2B5EF4-FFF2-40B4-BE49-F238E27FC236}">
                <a16:creationId xmlns:a16="http://schemas.microsoft.com/office/drawing/2014/main" id="{2F2DE027-ABF6-4795-8CDD-7F889CD94239}"/>
              </a:ext>
            </a:extLst>
          </p:cNvPr>
          <p:cNvCxnSpPr>
            <a:cxnSpLocks/>
          </p:cNvCxnSpPr>
          <p:nvPr userDrawn="1"/>
        </p:nvCxnSpPr>
        <p:spPr bwMode="gray">
          <a:xfrm>
            <a:off x="533400" y="757382"/>
            <a:ext cx="11142000" cy="0"/>
          </a:xfrm>
          <a:prstGeom prst="line">
            <a:avLst/>
          </a:prstGeom>
          <a:ln w="12700">
            <a:solidFill>
              <a:srgbClr val="1A75BC"/>
            </a:solidFill>
          </a:ln>
        </p:spPr>
        <p:style>
          <a:lnRef idx="1">
            <a:schemeClr val="accent1"/>
          </a:lnRef>
          <a:fillRef idx="0">
            <a:schemeClr val="accent1"/>
          </a:fillRef>
          <a:effectRef idx="0">
            <a:schemeClr val="accent1"/>
          </a:effectRef>
          <a:fontRef idx="minor">
            <a:schemeClr val="tx1"/>
          </a:fontRef>
        </p:style>
      </p:cxnSp>
      <p:sp>
        <p:nvSpPr>
          <p:cNvPr id="9" name="Text Placeholder 7">
            <a:extLst>
              <a:ext uri="{FF2B5EF4-FFF2-40B4-BE49-F238E27FC236}">
                <a16:creationId xmlns:a16="http://schemas.microsoft.com/office/drawing/2014/main" id="{1FACB81B-CA98-4579-8984-70E3427CCD41}"/>
              </a:ext>
            </a:extLst>
          </p:cNvPr>
          <p:cNvSpPr>
            <a:spLocks noGrp="1"/>
          </p:cNvSpPr>
          <p:nvPr>
            <p:ph type="body" sz="quarter" idx="10"/>
          </p:nvPr>
        </p:nvSpPr>
        <p:spPr bwMode="gray">
          <a:xfrm>
            <a:off x="405384" y="213529"/>
            <a:ext cx="9793224" cy="493014"/>
          </a:xfrm>
          <a:prstGeom prst="rect">
            <a:avLst/>
          </a:prstGeom>
        </p:spPr>
        <p:txBody>
          <a:bodyPr anchor="ctr"/>
          <a:lstStyle>
            <a:lvl1pPr marL="0" indent="0">
              <a:lnSpc>
                <a:spcPct val="90000"/>
              </a:lnSpc>
              <a:spcBef>
                <a:spcPts val="0"/>
              </a:spcBef>
              <a:buNone/>
              <a:defRPr sz="2200" b="1">
                <a:solidFill>
                  <a:srgbClr val="1A75BC"/>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A0DADD35-7D87-4504-AA4D-C3BD798BFF25}"/>
              </a:ext>
            </a:extLst>
          </p:cNvPr>
          <p:cNvSpPr>
            <a:spLocks noGrp="1"/>
          </p:cNvSpPr>
          <p:nvPr>
            <p:ph type="body" sz="quarter" idx="11"/>
          </p:nvPr>
        </p:nvSpPr>
        <p:spPr bwMode="gray">
          <a:xfrm>
            <a:off x="405384" y="812080"/>
            <a:ext cx="11370691" cy="509587"/>
          </a:xfrm>
          <a:prstGeom prst="rect">
            <a:avLst/>
          </a:prstGeom>
        </p:spPr>
        <p:txBody>
          <a:bodyPr/>
          <a:lstStyle>
            <a:lvl1pPr marL="0" indent="0">
              <a:buNone/>
              <a:defRPr sz="1600" i="1">
                <a:solidFill>
                  <a:schemeClr val="tx1">
                    <a:lumMod val="90000"/>
                    <a:lumOff val="10000"/>
                  </a:schemeClr>
                </a:solidFill>
              </a:defRPr>
            </a:lvl1pPr>
          </a:lstStyle>
          <a:p>
            <a:pPr lvl="0"/>
            <a:r>
              <a:rPr lang="en-US"/>
              <a:t>Click to edit Master text styles</a:t>
            </a:r>
          </a:p>
        </p:txBody>
      </p:sp>
      <p:pic>
        <p:nvPicPr>
          <p:cNvPr id="2050" name="Picture 2">
            <a:extLst>
              <a:ext uri="{FF2B5EF4-FFF2-40B4-BE49-F238E27FC236}">
                <a16:creationId xmlns:a16="http://schemas.microsoft.com/office/drawing/2014/main" id="{B27F19F7-5640-4B3F-B953-B01531D6D01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16888" y="252000"/>
            <a:ext cx="1588008" cy="31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3899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36385A-3C01-4699-9C93-55B215B49263}"/>
              </a:ext>
            </a:extLst>
          </p:cNvPr>
          <p:cNvSpPr/>
          <p:nvPr userDrawn="1"/>
        </p:nvSpPr>
        <p:spPr bwMode="gray">
          <a:xfrm>
            <a:off x="0" y="6744197"/>
            <a:ext cx="12192000" cy="113803"/>
          </a:xfrm>
          <a:prstGeom prst="rect">
            <a:avLst/>
          </a:prstGeom>
          <a:solidFill>
            <a:srgbClr val="13B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71C94D1-46AB-49E5-B595-1FB0BF387D4C}"/>
              </a:ext>
            </a:extLst>
          </p:cNvPr>
          <p:cNvSpPr/>
          <p:nvPr userDrawn="1"/>
        </p:nvSpPr>
        <p:spPr>
          <a:xfrm>
            <a:off x="11669486" y="6487885"/>
            <a:ext cx="359229" cy="245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F343EF15-E5BD-4B32-A41F-0E2B75D0DAC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65390" y="2969443"/>
            <a:ext cx="3345023" cy="65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9050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5384" y="213528"/>
            <a:ext cx="9793224" cy="493015"/>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marL="173038" indent="-173038">
              <a:buClr>
                <a:schemeClr val="accent1"/>
              </a:buClr>
              <a:buSzPct val="125000"/>
              <a:buFont typeface="Calibri" panose="020F0502020204030204" pitchFamily="34" charset="0"/>
              <a:buChar char="›"/>
              <a:defRPr sz="1800">
                <a:solidFill>
                  <a:schemeClr val="tx1">
                    <a:lumMod val="75000"/>
                    <a:lumOff val="25000"/>
                  </a:schemeClr>
                </a:solidFill>
              </a:defRPr>
            </a:lvl1pPr>
            <a:lvl2pPr marL="396875" indent="-223838">
              <a:buClr>
                <a:schemeClr val="accent1"/>
              </a:buClr>
              <a:buSzPct val="125000"/>
              <a:buFont typeface="Calibri" panose="020F0502020204030204" pitchFamily="34" charset="0"/>
              <a:buChar char="»"/>
              <a:defRPr sz="1600">
                <a:solidFill>
                  <a:schemeClr val="tx1">
                    <a:lumMod val="75000"/>
                    <a:lumOff val="25000"/>
                  </a:schemeClr>
                </a:solidFill>
              </a:defRPr>
            </a:lvl2pPr>
            <a:lvl3pPr marL="1143000" indent="-228600">
              <a:buClr>
                <a:schemeClr val="tx1">
                  <a:lumMod val="75000"/>
                  <a:lumOff val="25000"/>
                </a:schemeClr>
              </a:buClr>
              <a:buFont typeface="Calibri" panose="020F0502020204030204" pitchFamily="34" charset="0"/>
              <a:buChar char="›"/>
              <a:defRPr sz="1400">
                <a:solidFill>
                  <a:schemeClr val="tx1">
                    <a:lumMod val="75000"/>
                    <a:lumOff val="25000"/>
                  </a:schemeClr>
                </a:solidFill>
              </a:defRPr>
            </a:lvl3pPr>
            <a:lvl4pPr marL="1600200" indent="-228600">
              <a:buClr>
                <a:schemeClr val="tx1">
                  <a:lumMod val="75000"/>
                  <a:lumOff val="25000"/>
                </a:schemeClr>
              </a:buClr>
              <a:buFont typeface="Calibri" panose="020F0502020204030204" pitchFamily="34" charset="0"/>
              <a:buChar cha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186539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D1D1905-4F7B-4771-843C-0AF2C568028C}"/>
              </a:ext>
            </a:extLst>
          </p:cNvPr>
          <p:cNvSpPr txBox="1"/>
          <p:nvPr userDrawn="1"/>
        </p:nvSpPr>
        <p:spPr bwMode="gray">
          <a:xfrm>
            <a:off x="11691938" y="6528753"/>
            <a:ext cx="398462" cy="246062"/>
          </a:xfrm>
          <a:prstGeom prst="rect">
            <a:avLst/>
          </a:prstGeom>
          <a:noFill/>
        </p:spPr>
        <p:txBody>
          <a:bodyPr wrap="square">
            <a:spAutoFit/>
          </a:bodyPr>
          <a:lstStyle/>
          <a:p>
            <a:pPr>
              <a:defRPr/>
            </a:pPr>
            <a:fld id="{821A7F31-15BD-4285-8FB1-8CBE439DCAFD}" type="slidenum">
              <a:rPr lang="en-US" sz="1000" b="0" smtClean="0">
                <a:solidFill>
                  <a:schemeClr val="bg1">
                    <a:lumMod val="50000"/>
                  </a:schemeClr>
                </a:solidFill>
              </a:rPr>
              <a:pPr>
                <a:defRPr/>
              </a:pPr>
              <a:t>‹#›</a:t>
            </a:fld>
            <a:endParaRPr lang="en-US" sz="1000" b="0">
              <a:solidFill>
                <a:schemeClr val="bg1">
                  <a:lumMod val="50000"/>
                </a:schemeClr>
              </a:solidFill>
            </a:endParaRPr>
          </a:p>
        </p:txBody>
      </p:sp>
      <p:sp>
        <p:nvSpPr>
          <p:cNvPr id="10" name="Title Placeholder 1">
            <a:extLst>
              <a:ext uri="{FF2B5EF4-FFF2-40B4-BE49-F238E27FC236}">
                <a16:creationId xmlns:a16="http://schemas.microsoft.com/office/drawing/2014/main" id="{A2FDD2C0-65BB-4AF9-94F0-A4F7EA2A5942}"/>
              </a:ext>
            </a:extLst>
          </p:cNvPr>
          <p:cNvSpPr>
            <a:spLocks noGrp="1"/>
          </p:cNvSpPr>
          <p:nvPr>
            <p:ph type="title"/>
          </p:nvPr>
        </p:nvSpPr>
        <p:spPr>
          <a:xfrm>
            <a:off x="405384" y="213528"/>
            <a:ext cx="9793224" cy="493015"/>
          </a:xfrm>
          <a:prstGeom prst="rect">
            <a:avLst/>
          </a:prstGeom>
        </p:spPr>
        <p:txBody>
          <a:bodyPr anchor="ctr"/>
          <a:lstStyle/>
          <a:p>
            <a:pPr marL="0" lvl="0" indent="0">
              <a:lnSpc>
                <a:spcPct val="100000"/>
              </a:lnSpc>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969920248"/>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6" r:id="rId3"/>
    <p:sldLayoutId id="2147483657" r:id="rId4"/>
    <p:sldLayoutId id="2147483658" r:id="rId5"/>
    <p:sldLayoutId id="2147483659" r:id="rId6"/>
    <p:sldLayoutId id="2147483661" r:id="rId7"/>
    <p:sldLayoutId id="2147483662" r:id="rId8"/>
    <p:sldLayoutId id="2147483665" r:id="rId9"/>
    <p:sldLayoutId id="2147483666" r:id="rId10"/>
  </p:sldLayoutIdLst>
  <p:txStyles>
    <p:titleStyle>
      <a:lvl1pPr algn="l" defTabSz="914400" rtl="0" eaLnBrk="1" latinLnBrk="0" hangingPunct="1">
        <a:lnSpc>
          <a:spcPct val="90000"/>
        </a:lnSpc>
        <a:spcBef>
          <a:spcPts val="0"/>
        </a:spcBef>
        <a:buNone/>
        <a:defRPr lang="en-US" sz="2200" b="1" kern="1200">
          <a:solidFill>
            <a:srgbClr val="1A75BC"/>
          </a:solidFill>
          <a:latin typeface="+mn-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png"/><Relationship Id="rId7" Type="http://schemas.openxmlformats.org/officeDocument/2006/relationships/diagramQuickStyle" Target="../diagrams/quickStyle1.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pn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4.png"/><Relationship Id="rId7" Type="http://schemas.openxmlformats.org/officeDocument/2006/relationships/diagramLayout" Target="../diagrams/layout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3.xml"/><Relationship Id="rId5" Type="http://schemas.openxmlformats.org/officeDocument/2006/relationships/image" Target="../media/image16.png"/><Relationship Id="rId10" Type="http://schemas.microsoft.com/office/2007/relationships/diagramDrawing" Target="../diagrams/drawing3.xml"/><Relationship Id="rId4" Type="http://schemas.openxmlformats.org/officeDocument/2006/relationships/image" Target="../media/image15.png"/><Relationship Id="rId9"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4.png"/><Relationship Id="rId7" Type="http://schemas.openxmlformats.org/officeDocument/2006/relationships/diagramLayout" Target="../diagrams/layout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openxmlformats.org/officeDocument/2006/relationships/image" Target="../media/image16.png"/><Relationship Id="rId10" Type="http://schemas.microsoft.com/office/2007/relationships/diagramDrawing" Target="../diagrams/drawing4.xml"/><Relationship Id="rId4" Type="http://schemas.openxmlformats.org/officeDocument/2006/relationships/image" Target="../media/image15.png"/><Relationship Id="rId9" Type="http://schemas.openxmlformats.org/officeDocument/2006/relationships/diagramColors" Target="../diagrams/colors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3" Type="http://schemas.openxmlformats.org/officeDocument/2006/relationships/image" Target="../media/image121.png"/><Relationship Id="rId18" Type="http://schemas.openxmlformats.org/officeDocument/2006/relationships/customXml" Target="../ink/ink6.xml"/><Relationship Id="rId3" Type="http://schemas.openxmlformats.org/officeDocument/2006/relationships/diagramLayout" Target="../diagrams/layout5.xml"/><Relationship Id="rId21" Type="http://schemas.openxmlformats.org/officeDocument/2006/relationships/image" Target="../media/image125.png"/><Relationship Id="rId7" Type="http://schemas.openxmlformats.org/officeDocument/2006/relationships/customXml" Target="../ink/ink1.xml"/><Relationship Id="rId12" Type="http://schemas.openxmlformats.org/officeDocument/2006/relationships/customXml" Target="../ink/ink3.xml"/><Relationship Id="rId17" Type="http://schemas.openxmlformats.org/officeDocument/2006/relationships/image" Target="../media/image123.png"/><Relationship Id="rId2" Type="http://schemas.openxmlformats.org/officeDocument/2006/relationships/diagramData" Target="../diagrams/data5.xml"/><Relationship Id="rId16" Type="http://schemas.openxmlformats.org/officeDocument/2006/relationships/customXml" Target="../ink/ink5.xml"/><Relationship Id="rId20" Type="http://schemas.openxmlformats.org/officeDocument/2006/relationships/customXml" Target="../ink/ink7.xml"/><Relationship Id="rId1" Type="http://schemas.openxmlformats.org/officeDocument/2006/relationships/slideLayout" Target="../slideLayouts/slideLayout7.xml"/><Relationship Id="rId6" Type="http://schemas.microsoft.com/office/2007/relationships/diagramDrawing" Target="../diagrams/drawing5.xml"/><Relationship Id="rId11" Type="http://schemas.openxmlformats.org/officeDocument/2006/relationships/image" Target="../media/image120.png"/><Relationship Id="rId5" Type="http://schemas.openxmlformats.org/officeDocument/2006/relationships/diagramColors" Target="../diagrams/colors5.xml"/><Relationship Id="rId15" Type="http://schemas.openxmlformats.org/officeDocument/2006/relationships/image" Target="../media/image122.png"/><Relationship Id="rId10" Type="http://schemas.openxmlformats.org/officeDocument/2006/relationships/customXml" Target="../ink/ink2.xml"/><Relationship Id="rId19" Type="http://schemas.openxmlformats.org/officeDocument/2006/relationships/image" Target="../media/image124.png"/><Relationship Id="rId4" Type="http://schemas.openxmlformats.org/officeDocument/2006/relationships/diagramQuickStyle" Target="../diagrams/quickStyle5.xml"/><Relationship Id="rId9" Type="http://schemas.openxmlformats.org/officeDocument/2006/relationships/image" Target="../media/image119.png"/><Relationship Id="rId14" Type="http://schemas.openxmlformats.org/officeDocument/2006/relationships/customXml" Target="../ink/ink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141.png"/><Relationship Id="rId3" Type="http://schemas.openxmlformats.org/officeDocument/2006/relationships/image" Target="../media/image47.png"/><Relationship Id="rId7" Type="http://schemas.openxmlformats.org/officeDocument/2006/relationships/image" Target="../media/image138.png"/><Relationship Id="rId12" Type="http://schemas.openxmlformats.org/officeDocument/2006/relationships/customXml" Target="../ink/ink11.xml"/><Relationship Id="rId2" Type="http://schemas.openxmlformats.org/officeDocument/2006/relationships/notesSlide" Target="../notesSlides/notesSlide18.xml"/><Relationship Id="rId1" Type="http://schemas.openxmlformats.org/officeDocument/2006/relationships/slideLayout" Target="../slideLayouts/slideLayout7.xml"/><Relationship Id="rId11" Type="http://schemas.openxmlformats.org/officeDocument/2006/relationships/image" Target="../media/image140.png"/><Relationship Id="rId5" Type="http://schemas.openxmlformats.org/officeDocument/2006/relationships/customXml" Target="../ink/ink8.xml"/><Relationship Id="rId10" Type="http://schemas.openxmlformats.org/officeDocument/2006/relationships/customXml" Target="../ink/ink10.xml"/><Relationship Id="rId4" Type="http://schemas.openxmlformats.org/officeDocument/2006/relationships/image" Target="../media/image48.png"/><Relationship Id="rId9" Type="http://schemas.openxmlformats.org/officeDocument/2006/relationships/image" Target="../media/image1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13" Type="http://schemas.openxmlformats.org/officeDocument/2006/relationships/image" Target="../../clipboard/media/image5.png"/><Relationship Id="rId18" Type="http://schemas.openxmlformats.org/officeDocument/2006/relationships/customXml" Target="../ink/ink17.xml"/><Relationship Id="rId26" Type="http://schemas.openxmlformats.org/officeDocument/2006/relationships/customXml" Target="../ink/ink21.xml"/><Relationship Id="rId3" Type="http://schemas.openxmlformats.org/officeDocument/2006/relationships/diagramLayout" Target="../diagrams/layout6.xml"/><Relationship Id="rId21" Type="http://schemas.openxmlformats.org/officeDocument/2006/relationships/image" Target="../../clipboard/media/image9.png"/><Relationship Id="rId7" Type="http://schemas.openxmlformats.org/officeDocument/2006/relationships/customXml" Target="../ink/ink12.xml"/><Relationship Id="rId12" Type="http://schemas.openxmlformats.org/officeDocument/2006/relationships/customXml" Target="../ink/ink14.xml"/><Relationship Id="rId17" Type="http://schemas.openxmlformats.org/officeDocument/2006/relationships/image" Target="../../clipboard/media/image7.png"/><Relationship Id="rId25" Type="http://schemas.openxmlformats.org/officeDocument/2006/relationships/image" Target="../../clipboard/media/image11.png"/><Relationship Id="rId2" Type="http://schemas.openxmlformats.org/officeDocument/2006/relationships/diagramData" Target="../diagrams/data6.xml"/><Relationship Id="rId16" Type="http://schemas.openxmlformats.org/officeDocument/2006/relationships/customXml" Target="../ink/ink16.xml"/><Relationship Id="rId20" Type="http://schemas.openxmlformats.org/officeDocument/2006/relationships/customXml" Target="../ink/ink18.xml"/><Relationship Id="rId29" Type="http://schemas.openxmlformats.org/officeDocument/2006/relationships/image" Target="../../clipboard/media/image13.png"/><Relationship Id="rId1" Type="http://schemas.openxmlformats.org/officeDocument/2006/relationships/slideLayout" Target="../slideLayouts/slideLayout7.xml"/><Relationship Id="rId6" Type="http://schemas.microsoft.com/office/2007/relationships/diagramDrawing" Target="../diagrams/drawing6.xml"/><Relationship Id="rId11" Type="http://schemas.openxmlformats.org/officeDocument/2006/relationships/image" Target="../../clipboard/media/image4.png"/><Relationship Id="rId24" Type="http://schemas.openxmlformats.org/officeDocument/2006/relationships/customXml" Target="../ink/ink20.xml"/><Relationship Id="rId5" Type="http://schemas.openxmlformats.org/officeDocument/2006/relationships/diagramColors" Target="../diagrams/colors6.xml"/><Relationship Id="rId15" Type="http://schemas.openxmlformats.org/officeDocument/2006/relationships/image" Target="../../clipboard/media/image6.png"/><Relationship Id="rId23" Type="http://schemas.openxmlformats.org/officeDocument/2006/relationships/image" Target="../../clipboard/media/image10.png"/><Relationship Id="rId28" Type="http://schemas.openxmlformats.org/officeDocument/2006/relationships/customXml" Target="../ink/ink22.xml"/><Relationship Id="rId10" Type="http://schemas.openxmlformats.org/officeDocument/2006/relationships/customXml" Target="../ink/ink13.xml"/><Relationship Id="rId19" Type="http://schemas.openxmlformats.org/officeDocument/2006/relationships/image" Target="../../clipboard/media/image8.png"/><Relationship Id="rId4" Type="http://schemas.openxmlformats.org/officeDocument/2006/relationships/diagramQuickStyle" Target="../diagrams/quickStyle6.xml"/><Relationship Id="rId9" Type="http://schemas.openxmlformats.org/officeDocument/2006/relationships/image" Target="../../clipboard/media/image3.png"/><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clipboard/media/image12.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13" Type="http://schemas.openxmlformats.org/officeDocument/2006/relationships/image" Target="../media/image166.png"/><Relationship Id="rId3" Type="http://schemas.openxmlformats.org/officeDocument/2006/relationships/diagramLayout" Target="../diagrams/layout8.xml"/><Relationship Id="rId7" Type="http://schemas.openxmlformats.org/officeDocument/2006/relationships/customXml" Target="../ink/ink23.xml"/><Relationship Id="rId12" Type="http://schemas.openxmlformats.org/officeDocument/2006/relationships/customXml" Target="../ink/ink24.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11" Type="http://schemas.openxmlformats.org/officeDocument/2006/relationships/image" Target="../media/image165.png"/><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clipboard/media/image60.png"/><Relationship Id="rId3" Type="http://schemas.openxmlformats.org/officeDocument/2006/relationships/customXml" Target="../ink/ink25.xml"/><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customXml" Target="../ink/ink26.xml"/><Relationship Id="rId4" Type="http://schemas.openxmlformats.org/officeDocument/2006/relationships/image" Target="../../clipboard/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jpe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22.xml"/><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F44473-1F19-4335-A1BF-7578EF6083CA}"/>
              </a:ext>
            </a:extLst>
          </p:cNvPr>
          <p:cNvPicPr>
            <a:picLocks noChangeAspect="1"/>
          </p:cNvPicPr>
          <p:nvPr/>
        </p:nvPicPr>
        <p:blipFill>
          <a:blip r:embed="rId2"/>
          <a:stretch>
            <a:fillRect/>
          </a:stretch>
        </p:blipFill>
        <p:spPr>
          <a:xfrm>
            <a:off x="410941" y="1661498"/>
            <a:ext cx="921972" cy="855746"/>
          </a:xfrm>
          <a:prstGeom prst="rect">
            <a:avLst/>
          </a:prstGeom>
        </p:spPr>
      </p:pic>
      <p:sp>
        <p:nvSpPr>
          <p:cNvPr id="8" name="Text Placeholder 7">
            <a:extLst>
              <a:ext uri="{FF2B5EF4-FFF2-40B4-BE49-F238E27FC236}">
                <a16:creationId xmlns:a16="http://schemas.microsoft.com/office/drawing/2014/main" id="{3E8D3D82-2B20-FA17-CFE1-04DFBD309D03}"/>
              </a:ext>
            </a:extLst>
          </p:cNvPr>
          <p:cNvSpPr>
            <a:spLocks noGrp="1"/>
          </p:cNvSpPr>
          <p:nvPr>
            <p:ph type="body" sz="quarter" idx="10"/>
          </p:nvPr>
        </p:nvSpPr>
        <p:spPr/>
        <p:txBody>
          <a:bodyPr/>
          <a:lstStyle/>
          <a:p>
            <a:r>
              <a:rPr lang="en-US" dirty="0"/>
              <a:t>Applications on Generative AI</a:t>
            </a:r>
            <a:endParaRPr lang="en-IN" dirty="0"/>
          </a:p>
        </p:txBody>
      </p:sp>
      <p:sp>
        <p:nvSpPr>
          <p:cNvPr id="10" name="Text Placeholder 9">
            <a:extLst>
              <a:ext uri="{FF2B5EF4-FFF2-40B4-BE49-F238E27FC236}">
                <a16:creationId xmlns:a16="http://schemas.microsoft.com/office/drawing/2014/main" id="{FC246D5C-7D39-225F-97B6-EAEB6682B6DB}"/>
              </a:ext>
            </a:extLst>
          </p:cNvPr>
          <p:cNvSpPr>
            <a:spLocks noGrp="1"/>
          </p:cNvSpPr>
          <p:nvPr>
            <p:ph type="body" sz="quarter" idx="12"/>
          </p:nvPr>
        </p:nvSpPr>
        <p:spPr>
          <a:xfrm>
            <a:off x="410941" y="4558327"/>
            <a:ext cx="3006514" cy="638175"/>
          </a:xfrm>
        </p:spPr>
        <p:txBody>
          <a:bodyPr/>
          <a:lstStyle/>
          <a:p>
            <a:r>
              <a:rPr lang="en-US" dirty="0"/>
              <a:t>03 March 2023</a:t>
            </a:r>
            <a:endParaRPr lang="en-IN" dirty="0"/>
          </a:p>
        </p:txBody>
      </p:sp>
    </p:spTree>
    <p:extLst>
      <p:ext uri="{BB962C8B-B14F-4D97-AF65-F5344CB8AC3E}">
        <p14:creationId xmlns:p14="http://schemas.microsoft.com/office/powerpoint/2010/main" val="757905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C8D2A-2B8D-A58C-AC28-11638EF68962}"/>
              </a:ext>
            </a:extLst>
          </p:cNvPr>
          <p:cNvSpPr>
            <a:spLocks noGrp="1"/>
          </p:cNvSpPr>
          <p:nvPr>
            <p:ph type="body" sz="quarter" idx="10"/>
          </p:nvPr>
        </p:nvSpPr>
        <p:spPr/>
        <p:txBody>
          <a:bodyPr/>
          <a:lstStyle/>
          <a:p>
            <a:endParaRPr lang="en-IN"/>
          </a:p>
        </p:txBody>
      </p:sp>
      <p:sp>
        <p:nvSpPr>
          <p:cNvPr id="3" name="Text Placeholder 2">
            <a:extLst>
              <a:ext uri="{FF2B5EF4-FFF2-40B4-BE49-F238E27FC236}">
                <a16:creationId xmlns:a16="http://schemas.microsoft.com/office/drawing/2014/main" id="{EE42FB08-B772-6053-A9E8-A036C9DBD9DA}"/>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2505022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34D1A-F232-3F93-BA32-E6EC6B5CC1A7}"/>
              </a:ext>
            </a:extLst>
          </p:cNvPr>
          <p:cNvSpPr>
            <a:spLocks noGrp="1"/>
          </p:cNvSpPr>
          <p:nvPr>
            <p:ph type="body" sz="quarter" idx="10"/>
          </p:nvPr>
        </p:nvSpPr>
        <p:spPr/>
        <p:txBody>
          <a:bodyPr/>
          <a:lstStyle/>
          <a:p>
            <a:endParaRPr lang="en-IN"/>
          </a:p>
        </p:txBody>
      </p:sp>
      <p:sp>
        <p:nvSpPr>
          <p:cNvPr id="3" name="Text Placeholder 2">
            <a:extLst>
              <a:ext uri="{FF2B5EF4-FFF2-40B4-BE49-F238E27FC236}">
                <a16:creationId xmlns:a16="http://schemas.microsoft.com/office/drawing/2014/main" id="{C9589BD3-3CAE-6896-3D09-5B531419C453}"/>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1264332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E25A29-F2E9-76D5-0EF7-E15B97FF379B}"/>
              </a:ext>
            </a:extLst>
          </p:cNvPr>
          <p:cNvSpPr>
            <a:spLocks noGrp="1"/>
          </p:cNvSpPr>
          <p:nvPr>
            <p:ph type="body" sz="quarter" idx="10"/>
          </p:nvPr>
        </p:nvSpPr>
        <p:spPr>
          <a:xfrm>
            <a:off x="550800" y="234000"/>
            <a:ext cx="9379781" cy="493014"/>
          </a:xfrm>
        </p:spPr>
        <p:txBody>
          <a:bodyPr/>
          <a:lstStyle/>
          <a:p>
            <a:r>
              <a:rPr lang="en-US" b="1" i="0" u="none" strike="noStrike" dirty="0">
                <a:solidFill>
                  <a:srgbClr val="1A75BC"/>
                </a:solidFill>
                <a:effectLst/>
                <a:latin typeface="Calibri" panose="020F0502020204030204" pitchFamily="34" charset="0"/>
              </a:rPr>
              <a:t>We combine Analytical Excellence with Tech Execution to deliver sustainable</a:t>
            </a:r>
          </a:p>
          <a:p>
            <a:r>
              <a:rPr lang="en-US" b="1" i="0" u="none" strike="noStrike" dirty="0">
                <a:solidFill>
                  <a:srgbClr val="1A75BC"/>
                </a:solidFill>
                <a:effectLst/>
                <a:latin typeface="Calibri" panose="020F0502020204030204" pitchFamily="34" charset="0"/>
              </a:rPr>
              <a:t>value </a:t>
            </a:r>
            <a:r>
              <a:rPr lang="en-US" b="0" i="0" dirty="0">
                <a:solidFill>
                  <a:srgbClr val="000000"/>
                </a:solidFill>
                <a:effectLst/>
                <a:latin typeface="Calibri" panose="020F0502020204030204" pitchFamily="34" charset="0"/>
              </a:rPr>
              <a:t>​</a:t>
            </a:r>
            <a:endParaRPr lang="en-IN" dirty="0"/>
          </a:p>
        </p:txBody>
      </p:sp>
      <p:sp>
        <p:nvSpPr>
          <p:cNvPr id="5" name="TextBox 1">
            <a:extLst>
              <a:ext uri="{FF2B5EF4-FFF2-40B4-BE49-F238E27FC236}">
                <a16:creationId xmlns:a16="http://schemas.microsoft.com/office/drawing/2014/main" id="{B6DE5B82-6D94-21FE-EB54-6565CE09E096}"/>
              </a:ext>
            </a:extLst>
          </p:cNvPr>
          <p:cNvSpPr txBox="1"/>
          <p:nvPr/>
        </p:nvSpPr>
        <p:spPr>
          <a:xfrm>
            <a:off x="550800" y="1058079"/>
            <a:ext cx="272042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2"/>
                </a:solidFill>
              </a:rPr>
              <a:t>Our core value proposition</a:t>
            </a:r>
            <a:endParaRPr lang="en-IN" b="1" dirty="0">
              <a:solidFill>
                <a:schemeClr val="accent2"/>
              </a:solidFill>
            </a:endParaRPr>
          </a:p>
        </p:txBody>
      </p:sp>
      <p:sp>
        <p:nvSpPr>
          <p:cNvPr id="7" name="TextBox 1">
            <a:extLst>
              <a:ext uri="{FF2B5EF4-FFF2-40B4-BE49-F238E27FC236}">
                <a16:creationId xmlns:a16="http://schemas.microsoft.com/office/drawing/2014/main" id="{B1FF1D71-F5AC-9324-8AC6-2BA78C6905D7}"/>
              </a:ext>
            </a:extLst>
          </p:cNvPr>
          <p:cNvSpPr txBox="1"/>
          <p:nvPr/>
        </p:nvSpPr>
        <p:spPr>
          <a:xfrm>
            <a:off x="550800" y="3299246"/>
            <a:ext cx="55981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2"/>
                </a:solidFill>
              </a:rPr>
              <a:t>Our Toolkit &amp; Partnerships</a:t>
            </a:r>
            <a:endParaRPr lang="en-IN" b="1" dirty="0">
              <a:solidFill>
                <a:schemeClr val="accent2"/>
              </a:solidFill>
            </a:endParaRPr>
          </a:p>
        </p:txBody>
      </p:sp>
      <p:sp>
        <p:nvSpPr>
          <p:cNvPr id="12" name="TextBox 11">
            <a:extLst>
              <a:ext uri="{FF2B5EF4-FFF2-40B4-BE49-F238E27FC236}">
                <a16:creationId xmlns:a16="http://schemas.microsoft.com/office/drawing/2014/main" id="{0626C1E0-C0AD-0F1E-36BF-456758E6C4A9}"/>
              </a:ext>
            </a:extLst>
          </p:cNvPr>
          <p:cNvSpPr txBox="1"/>
          <p:nvPr/>
        </p:nvSpPr>
        <p:spPr>
          <a:xfrm>
            <a:off x="810851" y="1672046"/>
            <a:ext cx="10697497" cy="1384995"/>
          </a:xfrm>
          <a:prstGeom prst="rect">
            <a:avLst/>
          </a:prstGeom>
          <a:noFill/>
        </p:spPr>
        <p:txBody>
          <a:bodyPr wrap="square" rtlCol="0">
            <a:spAutoFit/>
          </a:bodyPr>
          <a:lstStyle/>
          <a:p>
            <a:r>
              <a:rPr lang="en-US" b="1" dirty="0"/>
              <a:t>We analyze messy operational, financial &amp; customer data to identify process &amp; performance improvement insights and execute them in business apps (ERP/SFDC/Bespoke)</a:t>
            </a:r>
            <a:endParaRPr lang="en-US" dirty="0"/>
          </a:p>
          <a:p>
            <a:pPr marL="285750" indent="-285750">
              <a:buFont typeface="Arial" panose="020B0604020202020204" pitchFamily="34" charset="0"/>
              <a:buChar char="•"/>
            </a:pPr>
            <a:r>
              <a:rPr lang="en-US" sz="1600" dirty="0"/>
              <a:t>Ability to extract, ingest and curate messy data from systems with minimal guidance </a:t>
            </a:r>
            <a:endParaRPr lang="en-US" sz="1600" dirty="0">
              <a:cs typeface="Calibri"/>
            </a:endParaRPr>
          </a:p>
          <a:p>
            <a:pPr marL="285750" indent="-285750">
              <a:buFont typeface="Arial" panose="020B0604020202020204" pitchFamily="34" charset="0"/>
              <a:buChar char="•"/>
            </a:pPr>
            <a:r>
              <a:rPr lang="en-US" sz="1600" dirty="0"/>
              <a:t>Build “Software Sensors” with Analytics &amp; AI and deliver them via BI, Dashboards and Process Improvements</a:t>
            </a:r>
            <a:endParaRPr lang="en-US" sz="1600" dirty="0">
              <a:cs typeface="Calibri"/>
            </a:endParaRPr>
          </a:p>
          <a:p>
            <a:pPr marL="285750" indent="-285750">
              <a:buFont typeface="Arial" panose="020B0604020202020204" pitchFamily="34" charset="0"/>
              <a:buChar char="•"/>
            </a:pPr>
            <a:r>
              <a:rPr lang="en-US" sz="1600" dirty="0"/>
              <a:t>Diagnostics and AI driven enterprise process transformation in core systems</a:t>
            </a:r>
            <a:endParaRPr lang="en-US" sz="1600" dirty="0">
              <a:cs typeface="Calibri"/>
            </a:endParaRPr>
          </a:p>
        </p:txBody>
      </p:sp>
      <p:sp>
        <p:nvSpPr>
          <p:cNvPr id="13" name="Rectangle: Rounded Corners 12">
            <a:extLst>
              <a:ext uri="{FF2B5EF4-FFF2-40B4-BE49-F238E27FC236}">
                <a16:creationId xmlns:a16="http://schemas.microsoft.com/office/drawing/2014/main" id="{CC0F1A53-20C2-84E2-5B1B-473691844838}"/>
              </a:ext>
            </a:extLst>
          </p:cNvPr>
          <p:cNvSpPr/>
          <p:nvPr/>
        </p:nvSpPr>
        <p:spPr>
          <a:xfrm>
            <a:off x="644400" y="1532944"/>
            <a:ext cx="10892280" cy="1663200"/>
          </a:xfrm>
          <a:prstGeom prst="roundRect">
            <a:avLst>
              <a:gd name="adj" fmla="val 11404"/>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E98FB184-4A34-EFEB-91ED-58575C7C493F}"/>
              </a:ext>
            </a:extLst>
          </p:cNvPr>
          <p:cNvSpPr/>
          <p:nvPr/>
        </p:nvSpPr>
        <p:spPr>
          <a:xfrm>
            <a:off x="644400" y="3771680"/>
            <a:ext cx="5504560" cy="1412544"/>
          </a:xfrm>
          <a:prstGeom prst="roundRect">
            <a:avLst>
              <a:gd name="adj" fmla="val 11404"/>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20DF50C-5773-F1B3-111B-4EFF65C2A0A7}"/>
              </a:ext>
            </a:extLst>
          </p:cNvPr>
          <p:cNvSpPr txBox="1"/>
          <p:nvPr/>
        </p:nvSpPr>
        <p:spPr>
          <a:xfrm>
            <a:off x="809985" y="3816232"/>
            <a:ext cx="5173389" cy="1323439"/>
          </a:xfrm>
          <a:prstGeom prst="rect">
            <a:avLst/>
          </a:prstGeom>
          <a:noFill/>
        </p:spPr>
        <p:txBody>
          <a:bodyPr wrap="square" rtlCol="0">
            <a:spAutoFit/>
          </a:bodyPr>
          <a:lstStyle/>
          <a:p>
            <a:pPr marL="285750" indent="-285750">
              <a:buFont typeface="Arial" panose="020B0604020202020204" pitchFamily="34" charset="0"/>
              <a:buChar char="•"/>
            </a:pPr>
            <a:r>
              <a:rPr lang="en-IN" sz="1600" dirty="0">
                <a:ea typeface="+mn-lt"/>
                <a:cs typeface="+mn-lt"/>
              </a:rPr>
              <a:t>We work as a business partner and have three engagement models </a:t>
            </a:r>
            <a:r>
              <a:rPr lang="en-IN" sz="1600" b="1" dirty="0">
                <a:ea typeface="+mn-lt"/>
                <a:cs typeface="+mn-lt"/>
              </a:rPr>
              <a:t>(Turnkey Projects, Long Term Service Based Contracts and Implementation Projects)</a:t>
            </a:r>
            <a:endParaRPr lang="en-IN" sz="1600" b="1" dirty="0">
              <a:cs typeface="Calibri"/>
            </a:endParaRPr>
          </a:p>
          <a:p>
            <a:pPr marL="285750" indent="-285750">
              <a:buFont typeface="Arial" panose="020B0604020202020204" pitchFamily="34" charset="0"/>
              <a:buChar char="•"/>
            </a:pPr>
            <a:r>
              <a:rPr lang="en-IN" sz="1600" b="1" dirty="0">
                <a:cs typeface="Calibri"/>
              </a:rPr>
              <a:t>AWS Consulting Partner, Microsoft Gold (DATA &amp; AI), Unit4 FP&amp;A, SFDC</a:t>
            </a:r>
            <a:endParaRPr lang="en-US" sz="1600" dirty="0">
              <a:cs typeface="Calibri"/>
            </a:endParaRPr>
          </a:p>
        </p:txBody>
      </p:sp>
      <p:sp>
        <p:nvSpPr>
          <p:cNvPr id="17" name="Title 1">
            <a:extLst>
              <a:ext uri="{FF2B5EF4-FFF2-40B4-BE49-F238E27FC236}">
                <a16:creationId xmlns:a16="http://schemas.microsoft.com/office/drawing/2014/main" id="{573236DD-565D-604F-5F2D-03B788AF896F}"/>
              </a:ext>
            </a:extLst>
          </p:cNvPr>
          <p:cNvSpPr txBox="1">
            <a:spLocks/>
          </p:cNvSpPr>
          <p:nvPr/>
        </p:nvSpPr>
        <p:spPr>
          <a:xfrm>
            <a:off x="644400" y="5508826"/>
            <a:ext cx="3831989" cy="857525"/>
          </a:xfrm>
          <a:prstGeom prst="rect">
            <a:avLst/>
          </a:prstGeom>
        </p:spPr>
        <p:txBody>
          <a:bodyPr lIns="91440" tIns="45720" rIns="91440" bIns="4572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dirty="0">
                <a:solidFill>
                  <a:srgbClr val="4472C4"/>
                </a:solidFill>
              </a:rPr>
              <a:t>“We understand and anticipate the business needs and changes, reducing the burden on client teams”</a:t>
            </a:r>
          </a:p>
        </p:txBody>
      </p:sp>
      <p:grpSp>
        <p:nvGrpSpPr>
          <p:cNvPr id="18" name="Group 17">
            <a:extLst>
              <a:ext uri="{FF2B5EF4-FFF2-40B4-BE49-F238E27FC236}">
                <a16:creationId xmlns:a16="http://schemas.microsoft.com/office/drawing/2014/main" id="{C650B9C9-98E2-682F-4426-D9EC4595AECD}"/>
              </a:ext>
            </a:extLst>
          </p:cNvPr>
          <p:cNvGrpSpPr/>
          <p:nvPr/>
        </p:nvGrpSpPr>
        <p:grpSpPr>
          <a:xfrm>
            <a:off x="4803642" y="5408383"/>
            <a:ext cx="874096" cy="858571"/>
            <a:chOff x="-137160" y="160090"/>
            <a:chExt cx="4038843" cy="4947614"/>
          </a:xfrm>
        </p:grpSpPr>
        <p:sp>
          <p:nvSpPr>
            <p:cNvPr id="19" name="Freeform: Shape 18">
              <a:extLst>
                <a:ext uri="{FF2B5EF4-FFF2-40B4-BE49-F238E27FC236}">
                  <a16:creationId xmlns:a16="http://schemas.microsoft.com/office/drawing/2014/main" id="{22FC299A-150D-7C79-AD7C-4B16B20E1E7F}"/>
                </a:ext>
              </a:extLst>
            </p:cNvPr>
            <p:cNvSpPr/>
            <p:nvPr/>
          </p:nvSpPr>
          <p:spPr>
            <a:xfrm>
              <a:off x="-137160" y="1200045"/>
              <a:ext cx="4038843" cy="3907659"/>
            </a:xfrm>
            <a:custGeom>
              <a:avLst/>
              <a:gdLst>
                <a:gd name="connsiteX0" fmla="*/ 2172322 w 4038843"/>
                <a:gd name="connsiteY0" fmla="*/ 14126 h 3907659"/>
                <a:gd name="connsiteX1" fmla="*/ 2466557 w 4038843"/>
                <a:gd name="connsiteY1" fmla="*/ 173632 h 3907659"/>
                <a:gd name="connsiteX2" fmla="*/ 2700814 w 4038843"/>
                <a:gd name="connsiteY2" fmla="*/ 994552 h 3907659"/>
                <a:gd name="connsiteX3" fmla="*/ 2655889 w 4038843"/>
                <a:gd name="connsiteY3" fmla="*/ 1273409 h 3907659"/>
                <a:gd name="connsiteX4" fmla="*/ 2728741 w 4038843"/>
                <a:gd name="connsiteY4" fmla="*/ 1358767 h 3907659"/>
                <a:gd name="connsiteX5" fmla="*/ 3541695 w 4038843"/>
                <a:gd name="connsiteY5" fmla="*/ 1354459 h 3907659"/>
                <a:gd name="connsiteX6" fmla="*/ 3932865 w 4038843"/>
                <a:gd name="connsiteY6" fmla="*/ 2006286 h 3907659"/>
                <a:gd name="connsiteX7" fmla="*/ 3936246 w 4038843"/>
                <a:gd name="connsiteY7" fmla="*/ 2074692 h 3907659"/>
                <a:gd name="connsiteX8" fmla="*/ 3862004 w 4038843"/>
                <a:gd name="connsiteY8" fmla="*/ 2690532 h 3907659"/>
                <a:gd name="connsiteX9" fmla="*/ 3850240 w 4038843"/>
                <a:gd name="connsiteY9" fmla="*/ 2760559 h 3907659"/>
                <a:gd name="connsiteX10" fmla="*/ 3650811 w 4038843"/>
                <a:gd name="connsiteY10" fmla="*/ 3245006 h 3907659"/>
                <a:gd name="connsiteX11" fmla="*/ 3618530 w 4038843"/>
                <a:gd name="connsiteY11" fmla="*/ 3331984 h 3907659"/>
                <a:gd name="connsiteX12" fmla="*/ 3255705 w 4038843"/>
                <a:gd name="connsiteY12" fmla="*/ 3785585 h 3907659"/>
                <a:gd name="connsiteX13" fmla="*/ 3238707 w 4038843"/>
                <a:gd name="connsiteY13" fmla="*/ 3786790 h 3907659"/>
                <a:gd name="connsiteX14" fmla="*/ 2082056 w 4038843"/>
                <a:gd name="connsiteY14" fmla="*/ 3791236 h 3907659"/>
                <a:gd name="connsiteX15" fmla="*/ 1825938 w 4038843"/>
                <a:gd name="connsiteY15" fmla="*/ 3791930 h 3907659"/>
                <a:gd name="connsiteX16" fmla="*/ 1328431 w 4038843"/>
                <a:gd name="connsiteY16" fmla="*/ 3643910 h 3907659"/>
                <a:gd name="connsiteX17" fmla="*/ 1328246 w 4038843"/>
                <a:gd name="connsiteY17" fmla="*/ 3724127 h 3907659"/>
                <a:gd name="connsiteX18" fmla="*/ 1143081 w 4038843"/>
                <a:gd name="connsiteY18" fmla="*/ 3906373 h 3907659"/>
                <a:gd name="connsiteX19" fmla="*/ 180255 w 4038843"/>
                <a:gd name="connsiteY19" fmla="*/ 3907392 h 3907659"/>
                <a:gd name="connsiteX20" fmla="*/ 0 w 4038843"/>
                <a:gd name="connsiteY20" fmla="*/ 3787809 h 3907659"/>
                <a:gd name="connsiteX21" fmla="*/ 0 w 4038843"/>
                <a:gd name="connsiteY21" fmla="*/ 1823113 h 3907659"/>
                <a:gd name="connsiteX22" fmla="*/ 236295 w 4038843"/>
                <a:gd name="connsiteY22" fmla="*/ 1708810 h 3907659"/>
                <a:gd name="connsiteX23" fmla="*/ 1067126 w 4038843"/>
                <a:gd name="connsiteY23" fmla="*/ 1709550 h 3907659"/>
                <a:gd name="connsiteX24" fmla="*/ 1332321 w 4038843"/>
                <a:gd name="connsiteY24" fmla="*/ 1862156 h 3907659"/>
                <a:gd name="connsiteX25" fmla="*/ 1802827 w 4038843"/>
                <a:gd name="connsiteY25" fmla="*/ 995015 h 3907659"/>
                <a:gd name="connsiteX26" fmla="*/ 1876652 w 4038843"/>
                <a:gd name="connsiteY26" fmla="*/ 667342 h 3907659"/>
                <a:gd name="connsiteX27" fmla="*/ 1842797 w 4038843"/>
                <a:gd name="connsiteY27" fmla="*/ 244539 h 3907659"/>
                <a:gd name="connsiteX28" fmla="*/ 1968957 w 4038843"/>
                <a:gd name="connsiteY28" fmla="*/ 38533 h 3907659"/>
                <a:gd name="connsiteX29" fmla="*/ 2052739 w 4038843"/>
                <a:gd name="connsiteY29" fmla="*/ 0 h 3907659"/>
                <a:gd name="connsiteX30" fmla="*/ 2088123 w 4038843"/>
                <a:gd name="connsiteY30" fmla="*/ 0 h 3907659"/>
                <a:gd name="connsiteX31" fmla="*/ 2172322 w 4038843"/>
                <a:gd name="connsiteY31" fmla="*/ 14126 h 3907659"/>
                <a:gd name="connsiteX32" fmla="*/ 2477579 w 4038843"/>
                <a:gd name="connsiteY32" fmla="*/ 1522487 h 3907659"/>
                <a:gd name="connsiteX33" fmla="*/ 2459934 w 4038843"/>
                <a:gd name="connsiteY33" fmla="*/ 1521746 h 3907659"/>
                <a:gd name="connsiteX34" fmla="*/ 2451319 w 4038843"/>
                <a:gd name="connsiteY34" fmla="*/ 1479554 h 3907659"/>
                <a:gd name="connsiteX35" fmla="*/ 2536491 w 4038843"/>
                <a:gd name="connsiteY35" fmla="*/ 885389 h 3907659"/>
                <a:gd name="connsiteX36" fmla="*/ 2308532 w 4038843"/>
                <a:gd name="connsiteY36" fmla="*/ 259915 h 3907659"/>
                <a:gd name="connsiteX37" fmla="*/ 2092708 w 4038843"/>
                <a:gd name="connsiteY37" fmla="*/ 181969 h 3907659"/>
                <a:gd name="connsiteX38" fmla="*/ 2017170 w 4038843"/>
                <a:gd name="connsiteY38" fmla="*/ 275384 h 3907659"/>
                <a:gd name="connsiteX39" fmla="*/ 2053573 w 4038843"/>
                <a:gd name="connsiteY39" fmla="*/ 724632 h 3907659"/>
                <a:gd name="connsiteX40" fmla="*/ 1997764 w 4038843"/>
                <a:gd name="connsiteY40" fmla="*/ 997191 h 3907659"/>
                <a:gd name="connsiteX41" fmla="*/ 1550230 w 4038843"/>
                <a:gd name="connsiteY41" fmla="*/ 1828578 h 3907659"/>
                <a:gd name="connsiteX42" fmla="*/ 1376181 w 4038843"/>
                <a:gd name="connsiteY42" fmla="*/ 2046116 h 3907659"/>
                <a:gd name="connsiteX43" fmla="*/ 1327319 w 4038843"/>
                <a:gd name="connsiteY43" fmla="*/ 2132492 h 3907659"/>
                <a:gd name="connsiteX44" fmla="*/ 1328523 w 4038843"/>
                <a:gd name="connsiteY44" fmla="*/ 3388256 h 3907659"/>
                <a:gd name="connsiteX45" fmla="*/ 1351264 w 4038843"/>
                <a:gd name="connsiteY45" fmla="*/ 3449900 h 3907659"/>
                <a:gd name="connsiteX46" fmla="*/ 1849836 w 4038843"/>
                <a:gd name="connsiteY46" fmla="*/ 3622976 h 3907659"/>
                <a:gd name="connsiteX47" fmla="*/ 2468641 w 4038843"/>
                <a:gd name="connsiteY47" fmla="*/ 3620707 h 3907659"/>
                <a:gd name="connsiteX48" fmla="*/ 3184798 w 4038843"/>
                <a:gd name="connsiteY48" fmla="*/ 3619920 h 3907659"/>
                <a:gd name="connsiteX49" fmla="*/ 3427669 w 4038843"/>
                <a:gd name="connsiteY49" fmla="*/ 3264365 h 3907659"/>
                <a:gd name="connsiteX50" fmla="*/ 3469862 w 4038843"/>
                <a:gd name="connsiteY50" fmla="*/ 3132786 h 3907659"/>
                <a:gd name="connsiteX51" fmla="*/ 3618067 w 4038843"/>
                <a:gd name="connsiteY51" fmla="*/ 2694237 h 3907659"/>
                <a:gd name="connsiteX52" fmla="*/ 3645114 w 4038843"/>
                <a:gd name="connsiteY52" fmla="*/ 2600636 h 3907659"/>
                <a:gd name="connsiteX53" fmla="*/ 3859272 w 4038843"/>
                <a:gd name="connsiteY53" fmla="*/ 2373557 h 3907659"/>
                <a:gd name="connsiteX54" fmla="*/ 3696431 w 4038843"/>
                <a:gd name="connsiteY54" fmla="*/ 2107019 h 3907659"/>
                <a:gd name="connsiteX55" fmla="*/ 3692957 w 4038843"/>
                <a:gd name="connsiteY55" fmla="*/ 2004433 h 3907659"/>
                <a:gd name="connsiteX56" fmla="*/ 3821757 w 4038843"/>
                <a:gd name="connsiteY56" fmla="*/ 1813665 h 3907659"/>
                <a:gd name="connsiteX57" fmla="*/ 3538082 w 4038843"/>
                <a:gd name="connsiteY57" fmla="*/ 1527026 h 3907659"/>
                <a:gd name="connsiteX58" fmla="*/ 2477579 w 4038843"/>
                <a:gd name="connsiteY58" fmla="*/ 1522487 h 3907659"/>
                <a:gd name="connsiteX59" fmla="*/ 1151649 w 4038843"/>
                <a:gd name="connsiteY59" fmla="*/ 2805113 h 3907659"/>
                <a:gd name="connsiteX60" fmla="*/ 1152576 w 4038843"/>
                <a:gd name="connsiteY60" fmla="*/ 1955942 h 3907659"/>
                <a:gd name="connsiteX61" fmla="*/ 1080187 w 4038843"/>
                <a:gd name="connsiteY61" fmla="*/ 1877208 h 3907659"/>
                <a:gd name="connsiteX62" fmla="*/ 248893 w 4038843"/>
                <a:gd name="connsiteY62" fmla="*/ 1877393 h 3907659"/>
                <a:gd name="connsiteX63" fmla="*/ 173910 w 4038843"/>
                <a:gd name="connsiteY63" fmla="*/ 1953719 h 3907659"/>
                <a:gd name="connsiteX64" fmla="*/ 173910 w 4038843"/>
                <a:gd name="connsiteY64" fmla="*/ 3660907 h 3907659"/>
                <a:gd name="connsiteX65" fmla="*/ 251116 w 4038843"/>
                <a:gd name="connsiteY65" fmla="*/ 3734779 h 3907659"/>
                <a:gd name="connsiteX66" fmla="*/ 1073564 w 4038843"/>
                <a:gd name="connsiteY66" fmla="*/ 3735057 h 3907659"/>
                <a:gd name="connsiteX67" fmla="*/ 1152854 w 4038843"/>
                <a:gd name="connsiteY67" fmla="*/ 3654238 h 3907659"/>
                <a:gd name="connsiteX68" fmla="*/ 1151649 w 4038843"/>
                <a:gd name="connsiteY68" fmla="*/ 2805113 h 39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038843" h="3907659">
                  <a:moveTo>
                    <a:pt x="2172322" y="14126"/>
                  </a:moveTo>
                  <a:cubicBezTo>
                    <a:pt x="2296259" y="19452"/>
                    <a:pt x="2389397" y="86052"/>
                    <a:pt x="2466557" y="173632"/>
                  </a:cubicBezTo>
                  <a:cubicBezTo>
                    <a:pt x="2674137" y="409232"/>
                    <a:pt x="2742589" y="686979"/>
                    <a:pt x="2700814" y="994552"/>
                  </a:cubicBezTo>
                  <a:cubicBezTo>
                    <a:pt x="2688170" y="1087828"/>
                    <a:pt x="2673766" y="1181013"/>
                    <a:pt x="2655889" y="1273409"/>
                  </a:cubicBezTo>
                  <a:cubicBezTo>
                    <a:pt x="2643569" y="1336953"/>
                    <a:pt x="2656584" y="1360017"/>
                    <a:pt x="2728741" y="1358767"/>
                  </a:cubicBezTo>
                  <a:cubicBezTo>
                    <a:pt x="2999680" y="1354089"/>
                    <a:pt x="3271173" y="1366177"/>
                    <a:pt x="3541695" y="1354459"/>
                  </a:cubicBezTo>
                  <a:cubicBezTo>
                    <a:pt x="3851167" y="1341028"/>
                    <a:pt x="4129283" y="1682364"/>
                    <a:pt x="3932865" y="2006286"/>
                  </a:cubicBezTo>
                  <a:cubicBezTo>
                    <a:pt x="3916655" y="2033009"/>
                    <a:pt x="3919619" y="2047922"/>
                    <a:pt x="3936246" y="2074692"/>
                  </a:cubicBezTo>
                  <a:cubicBezTo>
                    <a:pt x="4091537" y="2325344"/>
                    <a:pt x="4073475" y="2474893"/>
                    <a:pt x="3862004" y="2690532"/>
                  </a:cubicBezTo>
                  <a:cubicBezTo>
                    <a:pt x="3837458" y="2715542"/>
                    <a:pt x="3844451" y="2734067"/>
                    <a:pt x="3850240" y="2760559"/>
                  </a:cubicBezTo>
                  <a:cubicBezTo>
                    <a:pt x="3895860" y="2970455"/>
                    <a:pt x="3832687" y="3130147"/>
                    <a:pt x="3650811" y="3245006"/>
                  </a:cubicBezTo>
                  <a:cubicBezTo>
                    <a:pt x="3609453" y="3271127"/>
                    <a:pt x="3615751" y="3296692"/>
                    <a:pt x="3618530" y="3331984"/>
                  </a:cubicBezTo>
                  <a:cubicBezTo>
                    <a:pt x="3636685" y="3562443"/>
                    <a:pt x="3485932" y="3750155"/>
                    <a:pt x="3255705" y="3785585"/>
                  </a:cubicBezTo>
                  <a:cubicBezTo>
                    <a:pt x="3249313" y="3775489"/>
                    <a:pt x="3243709" y="3776739"/>
                    <a:pt x="3238707" y="3786790"/>
                  </a:cubicBezTo>
                  <a:cubicBezTo>
                    <a:pt x="2853141" y="3788272"/>
                    <a:pt x="2467575" y="3789846"/>
                    <a:pt x="2082056" y="3791236"/>
                  </a:cubicBezTo>
                  <a:cubicBezTo>
                    <a:pt x="1996652" y="3791560"/>
                    <a:pt x="1911156" y="3788133"/>
                    <a:pt x="1825938" y="3791930"/>
                  </a:cubicBezTo>
                  <a:cubicBezTo>
                    <a:pt x="1647212" y="3799897"/>
                    <a:pt x="1483537" y="3757287"/>
                    <a:pt x="1328431" y="3643910"/>
                  </a:cubicBezTo>
                  <a:cubicBezTo>
                    <a:pt x="1328431" y="3679202"/>
                    <a:pt x="1329542" y="3701710"/>
                    <a:pt x="1328246" y="3724127"/>
                  </a:cubicBezTo>
                  <a:cubicBezTo>
                    <a:pt x="1321762" y="3837087"/>
                    <a:pt x="1256875" y="3905493"/>
                    <a:pt x="1143081" y="3906373"/>
                  </a:cubicBezTo>
                  <a:cubicBezTo>
                    <a:pt x="822170" y="3908827"/>
                    <a:pt x="501213" y="3906929"/>
                    <a:pt x="180255" y="3907392"/>
                  </a:cubicBezTo>
                  <a:cubicBezTo>
                    <a:pt x="92860" y="3907484"/>
                    <a:pt x="43211" y="3853019"/>
                    <a:pt x="0" y="3787809"/>
                  </a:cubicBezTo>
                  <a:cubicBezTo>
                    <a:pt x="0" y="3132925"/>
                    <a:pt x="0" y="2478042"/>
                    <a:pt x="0" y="1823113"/>
                  </a:cubicBezTo>
                  <a:cubicBezTo>
                    <a:pt x="55207" y="1736135"/>
                    <a:pt x="132598" y="1706633"/>
                    <a:pt x="236295" y="1708810"/>
                  </a:cubicBezTo>
                  <a:cubicBezTo>
                    <a:pt x="513162" y="1714691"/>
                    <a:pt x="790213" y="1713487"/>
                    <a:pt x="1067126" y="1709550"/>
                  </a:cubicBezTo>
                  <a:cubicBezTo>
                    <a:pt x="1183421" y="1707883"/>
                    <a:pt x="1286887" y="1717609"/>
                    <a:pt x="1332321" y="1862156"/>
                  </a:cubicBezTo>
                  <a:cubicBezTo>
                    <a:pt x="1494097" y="1562595"/>
                    <a:pt x="1644433" y="1276512"/>
                    <a:pt x="1802827" y="995015"/>
                  </a:cubicBezTo>
                  <a:cubicBezTo>
                    <a:pt x="1861693" y="890437"/>
                    <a:pt x="1890269" y="786925"/>
                    <a:pt x="1876652" y="667342"/>
                  </a:cubicBezTo>
                  <a:cubicBezTo>
                    <a:pt x="1860674" y="526963"/>
                    <a:pt x="1853264" y="385566"/>
                    <a:pt x="1842797" y="244539"/>
                  </a:cubicBezTo>
                  <a:cubicBezTo>
                    <a:pt x="1833256" y="116202"/>
                    <a:pt x="1849975" y="91332"/>
                    <a:pt x="1968957" y="38533"/>
                  </a:cubicBezTo>
                  <a:cubicBezTo>
                    <a:pt x="1996977" y="26121"/>
                    <a:pt x="2033102" y="30475"/>
                    <a:pt x="2052739" y="0"/>
                  </a:cubicBezTo>
                  <a:cubicBezTo>
                    <a:pt x="2064549" y="0"/>
                    <a:pt x="2076313" y="0"/>
                    <a:pt x="2088123" y="0"/>
                  </a:cubicBezTo>
                  <a:cubicBezTo>
                    <a:pt x="2111975" y="30012"/>
                    <a:pt x="2143469" y="14080"/>
                    <a:pt x="2172322" y="14126"/>
                  </a:cubicBezTo>
                  <a:close/>
                  <a:moveTo>
                    <a:pt x="2477579" y="1522487"/>
                  </a:moveTo>
                  <a:cubicBezTo>
                    <a:pt x="2472207" y="1510353"/>
                    <a:pt x="2466325" y="1509751"/>
                    <a:pt x="2459934" y="1521746"/>
                  </a:cubicBezTo>
                  <a:cubicBezTo>
                    <a:pt x="2431775" y="1512947"/>
                    <a:pt x="2449189" y="1494097"/>
                    <a:pt x="2451319" y="1479554"/>
                  </a:cubicBezTo>
                  <a:cubicBezTo>
                    <a:pt x="2480312" y="1281514"/>
                    <a:pt x="2519540" y="1084401"/>
                    <a:pt x="2536491" y="885389"/>
                  </a:cubicBezTo>
                  <a:cubicBezTo>
                    <a:pt x="2556916" y="645805"/>
                    <a:pt x="2482396" y="431834"/>
                    <a:pt x="2308532" y="259915"/>
                  </a:cubicBezTo>
                  <a:cubicBezTo>
                    <a:pt x="2250315" y="202301"/>
                    <a:pt x="2178528" y="168260"/>
                    <a:pt x="2092708" y="181969"/>
                  </a:cubicBezTo>
                  <a:cubicBezTo>
                    <a:pt x="2040744" y="190259"/>
                    <a:pt x="2010408" y="211888"/>
                    <a:pt x="2017170" y="275384"/>
                  </a:cubicBezTo>
                  <a:cubicBezTo>
                    <a:pt x="2033055" y="424748"/>
                    <a:pt x="2041299" y="574898"/>
                    <a:pt x="2053573" y="724632"/>
                  </a:cubicBezTo>
                  <a:cubicBezTo>
                    <a:pt x="2061492" y="821151"/>
                    <a:pt x="2044310" y="911510"/>
                    <a:pt x="1997764" y="997191"/>
                  </a:cubicBezTo>
                  <a:cubicBezTo>
                    <a:pt x="1847567" y="1273780"/>
                    <a:pt x="1696814" y="1550091"/>
                    <a:pt x="1550230" y="1828578"/>
                  </a:cubicBezTo>
                  <a:cubicBezTo>
                    <a:pt x="1505583" y="1913426"/>
                    <a:pt x="1454822" y="1989937"/>
                    <a:pt x="1376181" y="2046116"/>
                  </a:cubicBezTo>
                  <a:cubicBezTo>
                    <a:pt x="1346818" y="2067096"/>
                    <a:pt x="1327134" y="2090207"/>
                    <a:pt x="1327319" y="2132492"/>
                  </a:cubicBezTo>
                  <a:cubicBezTo>
                    <a:pt x="1329172" y="2551080"/>
                    <a:pt x="1328385" y="2969668"/>
                    <a:pt x="1328523" y="3388256"/>
                  </a:cubicBezTo>
                  <a:cubicBezTo>
                    <a:pt x="1328523" y="3411228"/>
                    <a:pt x="1327412" y="3431698"/>
                    <a:pt x="1351264" y="3449900"/>
                  </a:cubicBezTo>
                  <a:cubicBezTo>
                    <a:pt x="1498774" y="3562629"/>
                    <a:pt x="1656799" y="3632424"/>
                    <a:pt x="1849836" y="3622976"/>
                  </a:cubicBezTo>
                  <a:cubicBezTo>
                    <a:pt x="2055657" y="3612926"/>
                    <a:pt x="2262357" y="3620707"/>
                    <a:pt x="2468641" y="3620707"/>
                  </a:cubicBezTo>
                  <a:cubicBezTo>
                    <a:pt x="2707391" y="3620707"/>
                    <a:pt x="2946140" y="3623161"/>
                    <a:pt x="3184798" y="3619920"/>
                  </a:cubicBezTo>
                  <a:cubicBezTo>
                    <a:pt x="3381170" y="3617280"/>
                    <a:pt x="3498252" y="3439248"/>
                    <a:pt x="3427669" y="3264365"/>
                  </a:cubicBezTo>
                  <a:cubicBezTo>
                    <a:pt x="3409422" y="3219162"/>
                    <a:pt x="3303038" y="3170347"/>
                    <a:pt x="3469862" y="3132786"/>
                  </a:cubicBezTo>
                  <a:cubicBezTo>
                    <a:pt x="3732371" y="3073736"/>
                    <a:pt x="3747423" y="2838367"/>
                    <a:pt x="3618067" y="2694237"/>
                  </a:cubicBezTo>
                  <a:cubicBezTo>
                    <a:pt x="3575689" y="2647043"/>
                    <a:pt x="3573513" y="2617587"/>
                    <a:pt x="3645114" y="2600636"/>
                  </a:cubicBezTo>
                  <a:cubicBezTo>
                    <a:pt x="3764651" y="2572384"/>
                    <a:pt x="3845887" y="2501246"/>
                    <a:pt x="3859272" y="2373557"/>
                  </a:cubicBezTo>
                  <a:cubicBezTo>
                    <a:pt x="3872610" y="2245730"/>
                    <a:pt x="3807400" y="2159864"/>
                    <a:pt x="3696431" y="2107019"/>
                  </a:cubicBezTo>
                  <a:cubicBezTo>
                    <a:pt x="3623671" y="2072422"/>
                    <a:pt x="3636315" y="2041438"/>
                    <a:pt x="3692957" y="2004433"/>
                  </a:cubicBezTo>
                  <a:cubicBezTo>
                    <a:pt x="3762290" y="1959091"/>
                    <a:pt x="3812587" y="1899485"/>
                    <a:pt x="3821757" y="1813665"/>
                  </a:cubicBezTo>
                  <a:cubicBezTo>
                    <a:pt x="3839032" y="1652306"/>
                    <a:pt x="3717133" y="1528230"/>
                    <a:pt x="3538082" y="1527026"/>
                  </a:cubicBezTo>
                  <a:cubicBezTo>
                    <a:pt x="3184612" y="1524757"/>
                    <a:pt x="2831096" y="1523923"/>
                    <a:pt x="2477579" y="1522487"/>
                  </a:cubicBezTo>
                  <a:close/>
                  <a:moveTo>
                    <a:pt x="1151649" y="2805113"/>
                  </a:moveTo>
                  <a:cubicBezTo>
                    <a:pt x="1151649" y="2522041"/>
                    <a:pt x="1150584" y="2238968"/>
                    <a:pt x="1152576" y="1955942"/>
                  </a:cubicBezTo>
                  <a:cubicBezTo>
                    <a:pt x="1152946" y="1901801"/>
                    <a:pt x="1142155" y="1876560"/>
                    <a:pt x="1080187" y="1877208"/>
                  </a:cubicBezTo>
                  <a:cubicBezTo>
                    <a:pt x="803089" y="1880126"/>
                    <a:pt x="525944" y="1879802"/>
                    <a:pt x="248893" y="1877393"/>
                  </a:cubicBezTo>
                  <a:cubicBezTo>
                    <a:pt x="190583" y="1876884"/>
                    <a:pt x="173678" y="1895919"/>
                    <a:pt x="173910" y="1953719"/>
                  </a:cubicBezTo>
                  <a:cubicBezTo>
                    <a:pt x="175809" y="2522782"/>
                    <a:pt x="175855" y="3091845"/>
                    <a:pt x="173910" y="3660907"/>
                  </a:cubicBezTo>
                  <a:cubicBezTo>
                    <a:pt x="173725" y="3720838"/>
                    <a:pt x="195261" y="3735242"/>
                    <a:pt x="251116" y="3734779"/>
                  </a:cubicBezTo>
                  <a:cubicBezTo>
                    <a:pt x="525250" y="3732509"/>
                    <a:pt x="799476" y="3732000"/>
                    <a:pt x="1073564" y="3735057"/>
                  </a:cubicBezTo>
                  <a:cubicBezTo>
                    <a:pt x="1136412" y="3735751"/>
                    <a:pt x="1153409" y="3715049"/>
                    <a:pt x="1152854" y="3654238"/>
                  </a:cubicBezTo>
                  <a:cubicBezTo>
                    <a:pt x="1150121" y="3371212"/>
                    <a:pt x="1151603" y="3088140"/>
                    <a:pt x="1151649" y="2805113"/>
                  </a:cubicBezTo>
                  <a:close/>
                </a:path>
              </a:pathLst>
            </a:custGeom>
            <a:solidFill>
              <a:srgbClr val="7FBCE1"/>
            </a:solidFill>
            <a:ln w="46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Shape 19">
              <a:extLst>
                <a:ext uri="{FF2B5EF4-FFF2-40B4-BE49-F238E27FC236}">
                  <a16:creationId xmlns:a16="http://schemas.microsoft.com/office/drawing/2014/main" id="{64D63B59-FBB0-95D9-D778-9E7EC2D45129}"/>
                </a:ext>
              </a:extLst>
            </p:cNvPr>
            <p:cNvSpPr/>
            <p:nvPr/>
          </p:nvSpPr>
          <p:spPr>
            <a:xfrm>
              <a:off x="1951055" y="160090"/>
              <a:ext cx="88460" cy="18269"/>
            </a:xfrm>
            <a:custGeom>
              <a:avLst/>
              <a:gdLst>
                <a:gd name="connsiteX0" fmla="*/ 84107 w 88460"/>
                <a:gd name="connsiteY0" fmla="*/ 14080 h 18269"/>
                <a:gd name="connsiteX1" fmla="*/ 0 w 88460"/>
                <a:gd name="connsiteY1" fmla="*/ 0 h 18269"/>
                <a:gd name="connsiteX2" fmla="*/ 88460 w 88460"/>
                <a:gd name="connsiteY2" fmla="*/ 0 h 18269"/>
                <a:gd name="connsiteX3" fmla="*/ 84107 w 88460"/>
                <a:gd name="connsiteY3" fmla="*/ 14080 h 18269"/>
              </a:gdLst>
              <a:ahLst/>
              <a:cxnLst>
                <a:cxn ang="0">
                  <a:pos x="connsiteX0" y="connsiteY0"/>
                </a:cxn>
                <a:cxn ang="0">
                  <a:pos x="connsiteX1" y="connsiteY1"/>
                </a:cxn>
                <a:cxn ang="0">
                  <a:pos x="connsiteX2" y="connsiteY2"/>
                </a:cxn>
                <a:cxn ang="0">
                  <a:pos x="connsiteX3" y="connsiteY3"/>
                </a:cxn>
              </a:cxnLst>
              <a:rect l="l" t="t" r="r" b="b"/>
              <a:pathLst>
                <a:path w="88460" h="18269">
                  <a:moveTo>
                    <a:pt x="84107" y="14080"/>
                  </a:moveTo>
                  <a:cubicBezTo>
                    <a:pt x="55299" y="14033"/>
                    <a:pt x="23805" y="29965"/>
                    <a:pt x="0" y="0"/>
                  </a:cubicBezTo>
                  <a:cubicBezTo>
                    <a:pt x="29502" y="0"/>
                    <a:pt x="59004" y="0"/>
                    <a:pt x="88460" y="0"/>
                  </a:cubicBezTo>
                  <a:cubicBezTo>
                    <a:pt x="86052" y="4400"/>
                    <a:pt x="84616" y="9078"/>
                    <a:pt x="84107" y="14080"/>
                  </a:cubicBezTo>
                  <a:close/>
                </a:path>
              </a:pathLst>
            </a:custGeom>
            <a:solidFill>
              <a:srgbClr val="7FBCE1"/>
            </a:solidFill>
            <a:ln w="46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B414FFDC-FF07-BB17-FEF1-D9A1261BF00D}"/>
                </a:ext>
              </a:extLst>
            </p:cNvPr>
            <p:cNvSpPr/>
            <p:nvPr/>
          </p:nvSpPr>
          <p:spPr>
            <a:xfrm>
              <a:off x="3101500" y="3938617"/>
              <a:ext cx="16997" cy="9604"/>
            </a:xfrm>
            <a:custGeom>
              <a:avLst/>
              <a:gdLst>
                <a:gd name="connsiteX0" fmla="*/ 0 w 16997"/>
                <a:gd name="connsiteY0" fmla="*/ 8169 h 9604"/>
                <a:gd name="connsiteX1" fmla="*/ 16997 w 16997"/>
                <a:gd name="connsiteY1" fmla="*/ 6965 h 9604"/>
                <a:gd name="connsiteX2" fmla="*/ 8661 w 16997"/>
                <a:gd name="connsiteY2" fmla="*/ 9605 h 9604"/>
                <a:gd name="connsiteX3" fmla="*/ 0 w 16997"/>
                <a:gd name="connsiteY3" fmla="*/ 8169 h 9604"/>
              </a:gdLst>
              <a:ahLst/>
              <a:cxnLst>
                <a:cxn ang="0">
                  <a:pos x="connsiteX0" y="connsiteY0"/>
                </a:cxn>
                <a:cxn ang="0">
                  <a:pos x="connsiteX1" y="connsiteY1"/>
                </a:cxn>
                <a:cxn ang="0">
                  <a:pos x="connsiteX2" y="connsiteY2"/>
                </a:cxn>
                <a:cxn ang="0">
                  <a:pos x="connsiteX3" y="connsiteY3"/>
                </a:cxn>
              </a:cxnLst>
              <a:rect l="l" t="t" r="r" b="b"/>
              <a:pathLst>
                <a:path w="16997" h="9604">
                  <a:moveTo>
                    <a:pt x="0" y="8169"/>
                  </a:moveTo>
                  <a:cubicBezTo>
                    <a:pt x="5002" y="-1835"/>
                    <a:pt x="10606" y="-3132"/>
                    <a:pt x="16997" y="6965"/>
                  </a:cubicBezTo>
                  <a:lnTo>
                    <a:pt x="8661" y="9605"/>
                  </a:lnTo>
                  <a:lnTo>
                    <a:pt x="0" y="8169"/>
                  </a:lnTo>
                  <a:close/>
                </a:path>
              </a:pathLst>
            </a:custGeom>
            <a:solidFill>
              <a:srgbClr val="7FBCE1"/>
            </a:solidFill>
            <a:ln w="46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C2E75137-FC7B-D8DE-0E15-FB59C8C10E09}"/>
                </a:ext>
              </a:extLst>
            </p:cNvPr>
            <p:cNvSpPr/>
            <p:nvPr/>
          </p:nvSpPr>
          <p:spPr>
            <a:xfrm>
              <a:off x="2322773" y="1673139"/>
              <a:ext cx="17645" cy="9391"/>
            </a:xfrm>
            <a:custGeom>
              <a:avLst/>
              <a:gdLst>
                <a:gd name="connsiteX0" fmla="*/ 17646 w 17645"/>
                <a:gd name="connsiteY0" fmla="*/ 9391 h 9391"/>
                <a:gd name="connsiteX1" fmla="*/ 0 w 17645"/>
                <a:gd name="connsiteY1" fmla="*/ 8650 h 9391"/>
                <a:gd name="connsiteX2" fmla="*/ 17646 w 17645"/>
                <a:gd name="connsiteY2" fmla="*/ 9391 h 9391"/>
              </a:gdLst>
              <a:ahLst/>
              <a:cxnLst>
                <a:cxn ang="0">
                  <a:pos x="connsiteX0" y="connsiteY0"/>
                </a:cxn>
                <a:cxn ang="0">
                  <a:pos x="connsiteX1" y="connsiteY1"/>
                </a:cxn>
                <a:cxn ang="0">
                  <a:pos x="connsiteX2" y="connsiteY2"/>
                </a:cxn>
              </a:cxnLst>
              <a:rect l="l" t="t" r="r" b="b"/>
              <a:pathLst>
                <a:path w="17645" h="9391">
                  <a:moveTo>
                    <a:pt x="17646" y="9391"/>
                  </a:moveTo>
                  <a:cubicBezTo>
                    <a:pt x="11764" y="9160"/>
                    <a:pt x="5882" y="8882"/>
                    <a:pt x="0" y="8650"/>
                  </a:cubicBezTo>
                  <a:cubicBezTo>
                    <a:pt x="6391" y="-3299"/>
                    <a:pt x="12273" y="-2697"/>
                    <a:pt x="17646" y="9391"/>
                  </a:cubicBezTo>
                  <a:close/>
                </a:path>
              </a:pathLst>
            </a:custGeom>
            <a:solidFill>
              <a:srgbClr val="7FBCE1"/>
            </a:solidFill>
            <a:ln w="46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4" name="TextBox 8">
            <a:extLst>
              <a:ext uri="{FF2B5EF4-FFF2-40B4-BE49-F238E27FC236}">
                <a16:creationId xmlns:a16="http://schemas.microsoft.com/office/drawing/2014/main" id="{274A095D-8EF7-D305-C6A5-A0C3F0504871}"/>
              </a:ext>
            </a:extLst>
          </p:cNvPr>
          <p:cNvSpPr txBox="1"/>
          <p:nvPr/>
        </p:nvSpPr>
        <p:spPr>
          <a:xfrm>
            <a:off x="6514264" y="3335246"/>
            <a:ext cx="4851067" cy="3687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accent2"/>
                </a:solidFill>
              </a:rPr>
              <a:t>Our Offices &amp; </a:t>
            </a:r>
            <a:r>
              <a:rPr lang="en-US" b="1">
                <a:solidFill>
                  <a:schemeClr val="accent3"/>
                </a:solidFill>
              </a:rPr>
              <a:t>Team</a:t>
            </a:r>
            <a:endParaRPr lang="en-IN" b="1" dirty="0">
              <a:solidFill>
                <a:schemeClr val="accent3"/>
              </a:solidFill>
              <a:cs typeface="Calibri" panose="020F0502020204030204"/>
            </a:endParaRPr>
          </a:p>
        </p:txBody>
      </p:sp>
      <p:grpSp>
        <p:nvGrpSpPr>
          <p:cNvPr id="37" name="Group 36">
            <a:extLst>
              <a:ext uri="{FF2B5EF4-FFF2-40B4-BE49-F238E27FC236}">
                <a16:creationId xmlns:a16="http://schemas.microsoft.com/office/drawing/2014/main" id="{75AEEDDB-2772-6748-4867-749CD1851440}"/>
              </a:ext>
            </a:extLst>
          </p:cNvPr>
          <p:cNvGrpSpPr/>
          <p:nvPr/>
        </p:nvGrpSpPr>
        <p:grpSpPr>
          <a:xfrm>
            <a:off x="6590844" y="3744664"/>
            <a:ext cx="4945836" cy="2522290"/>
            <a:chOff x="6514264" y="3616930"/>
            <a:chExt cx="4751714" cy="2267089"/>
          </a:xfrm>
        </p:grpSpPr>
        <p:sp>
          <p:nvSpPr>
            <p:cNvPr id="36" name="Rectangle 35">
              <a:extLst>
                <a:ext uri="{FF2B5EF4-FFF2-40B4-BE49-F238E27FC236}">
                  <a16:creationId xmlns:a16="http://schemas.microsoft.com/office/drawing/2014/main" id="{2AEBA78E-E066-4EC7-1106-6AB6F4E83558}"/>
                </a:ext>
              </a:extLst>
            </p:cNvPr>
            <p:cNvSpPr/>
            <p:nvPr/>
          </p:nvSpPr>
          <p:spPr>
            <a:xfrm>
              <a:off x="6514264" y="3616930"/>
              <a:ext cx="4731395" cy="2246769"/>
            </a:xfrm>
            <a:prstGeom prst="rect">
              <a:avLst/>
            </a:prstGeom>
            <a:solidFill>
              <a:schemeClr val="tx2">
                <a:lumMod val="20000"/>
                <a:lumOff val="8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object 15">
              <a:extLst>
                <a:ext uri="{FF2B5EF4-FFF2-40B4-BE49-F238E27FC236}">
                  <a16:creationId xmlns:a16="http://schemas.microsoft.com/office/drawing/2014/main" id="{EBAAF3C4-175D-9711-6472-2DD207326169}"/>
                </a:ext>
              </a:extLst>
            </p:cNvPr>
            <p:cNvSpPr/>
            <p:nvPr/>
          </p:nvSpPr>
          <p:spPr>
            <a:xfrm>
              <a:off x="6534583" y="3637250"/>
              <a:ext cx="4731395" cy="224676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FEB72360-B669-1967-7EF9-57AF4EA621CE}"/>
              </a:ext>
            </a:extLst>
          </p:cNvPr>
          <p:cNvGrpSpPr/>
          <p:nvPr/>
        </p:nvGrpSpPr>
        <p:grpSpPr>
          <a:xfrm>
            <a:off x="6639236" y="5777344"/>
            <a:ext cx="2493432" cy="538789"/>
            <a:chOff x="4701185" y="2717173"/>
            <a:chExt cx="2493432" cy="538789"/>
          </a:xfrm>
        </p:grpSpPr>
        <p:pic>
          <p:nvPicPr>
            <p:cNvPr id="45" name="Graphic 5" descr="Users">
              <a:extLst>
                <a:ext uri="{FF2B5EF4-FFF2-40B4-BE49-F238E27FC236}">
                  <a16:creationId xmlns:a16="http://schemas.microsoft.com/office/drawing/2014/main" id="{864D0249-9481-CA79-75A6-35DB08AAE5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1185" y="2717173"/>
              <a:ext cx="538789" cy="538789"/>
            </a:xfrm>
            <a:prstGeom prst="rect">
              <a:avLst/>
            </a:prstGeom>
          </p:spPr>
        </p:pic>
        <p:sp>
          <p:nvSpPr>
            <p:cNvPr id="46" name="TextBox 10">
              <a:extLst>
                <a:ext uri="{FF2B5EF4-FFF2-40B4-BE49-F238E27FC236}">
                  <a16:creationId xmlns:a16="http://schemas.microsoft.com/office/drawing/2014/main" id="{DFE98884-21CF-85E1-677C-C0DC48B2A609}"/>
                </a:ext>
              </a:extLst>
            </p:cNvPr>
            <p:cNvSpPr txBox="1"/>
            <p:nvPr/>
          </p:nvSpPr>
          <p:spPr>
            <a:xfrm>
              <a:off x="5239974" y="2832678"/>
              <a:ext cx="195464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prstClr val="black"/>
                  </a:solidFill>
                  <a:latin typeface="Calibri "/>
                  <a:cs typeface="Segoe UI Light"/>
                </a:rPr>
                <a:t>120</a:t>
              </a:r>
              <a:r>
                <a:rPr kumimoji="0" lang="en-US" sz="1400" b="1" i="0" u="none" strike="noStrike" kern="1200" cap="none" spc="0" normalizeH="0" baseline="0" noProof="0">
                  <a:ln>
                    <a:noFill/>
                  </a:ln>
                  <a:solidFill>
                    <a:prstClr val="black"/>
                  </a:solidFill>
                  <a:effectLst/>
                  <a:uLnTx/>
                  <a:uFillTx/>
                  <a:latin typeface="Calibri "/>
                  <a:cs typeface="Segoe UI Light"/>
                </a:rPr>
                <a:t>+ Employees</a:t>
              </a:r>
              <a:endParaRPr kumimoji="0" lang="LID4096" sz="1400" b="0" i="0" u="none" strike="noStrike" kern="1200" cap="none" spc="0" normalizeH="0" baseline="0" noProof="0" dirty="0">
                <a:ln>
                  <a:noFill/>
                </a:ln>
                <a:solidFill>
                  <a:prstClr val="black"/>
                </a:solidFill>
                <a:effectLst/>
                <a:uLnTx/>
                <a:uFillTx/>
                <a:latin typeface="Calibri "/>
                <a:cs typeface="Segoe UI Light"/>
              </a:endParaRPr>
            </a:p>
          </p:txBody>
        </p:sp>
      </p:grpSp>
      <p:grpSp>
        <p:nvGrpSpPr>
          <p:cNvPr id="52" name="Group 51">
            <a:extLst>
              <a:ext uri="{FF2B5EF4-FFF2-40B4-BE49-F238E27FC236}">
                <a16:creationId xmlns:a16="http://schemas.microsoft.com/office/drawing/2014/main" id="{F67591FD-B38B-4866-0019-3F4EA0870CA5}"/>
              </a:ext>
            </a:extLst>
          </p:cNvPr>
          <p:cNvGrpSpPr/>
          <p:nvPr/>
        </p:nvGrpSpPr>
        <p:grpSpPr>
          <a:xfrm>
            <a:off x="7462832" y="4459106"/>
            <a:ext cx="771823" cy="230832"/>
            <a:chOff x="7466218" y="4216365"/>
            <a:chExt cx="771823" cy="230832"/>
          </a:xfrm>
        </p:grpSpPr>
        <p:pic>
          <p:nvPicPr>
            <p:cNvPr id="48" name="Picture 47">
              <a:extLst>
                <a:ext uri="{FF2B5EF4-FFF2-40B4-BE49-F238E27FC236}">
                  <a16:creationId xmlns:a16="http://schemas.microsoft.com/office/drawing/2014/main" id="{59F09977-22A5-DEE4-7959-793BB4A03A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6218" y="4277781"/>
              <a:ext cx="108000" cy="108000"/>
            </a:xfrm>
            <a:prstGeom prst="rect">
              <a:avLst/>
            </a:prstGeom>
          </p:spPr>
        </p:pic>
        <p:sp>
          <p:nvSpPr>
            <p:cNvPr id="51" name="TextBox 50">
              <a:extLst>
                <a:ext uri="{FF2B5EF4-FFF2-40B4-BE49-F238E27FC236}">
                  <a16:creationId xmlns:a16="http://schemas.microsoft.com/office/drawing/2014/main" id="{B6921CA9-121A-C760-8B0C-6CDDD4C8D5D8}"/>
                </a:ext>
              </a:extLst>
            </p:cNvPr>
            <p:cNvSpPr txBox="1"/>
            <p:nvPr/>
          </p:nvSpPr>
          <p:spPr>
            <a:xfrm>
              <a:off x="7503994" y="4216365"/>
              <a:ext cx="734047" cy="230832"/>
            </a:xfrm>
            <a:prstGeom prst="rect">
              <a:avLst/>
            </a:prstGeom>
            <a:noFill/>
          </p:spPr>
          <p:txBody>
            <a:bodyPr wrap="square" rtlCol="0">
              <a:spAutoFit/>
            </a:bodyPr>
            <a:lstStyle/>
            <a:p>
              <a:r>
                <a:rPr lang="en-US" sz="900" b="1" dirty="0">
                  <a:solidFill>
                    <a:srgbClr val="125D91"/>
                  </a:solidFill>
                </a:rPr>
                <a:t>New Jersey</a:t>
              </a:r>
              <a:endParaRPr lang="en-IN" sz="900" b="1" dirty="0">
                <a:solidFill>
                  <a:srgbClr val="125D91"/>
                </a:solidFill>
              </a:endParaRPr>
            </a:p>
          </p:txBody>
        </p:sp>
      </p:grpSp>
      <p:grpSp>
        <p:nvGrpSpPr>
          <p:cNvPr id="53" name="Group 52">
            <a:extLst>
              <a:ext uri="{FF2B5EF4-FFF2-40B4-BE49-F238E27FC236}">
                <a16:creationId xmlns:a16="http://schemas.microsoft.com/office/drawing/2014/main" id="{83BF941A-91A7-071C-3EAF-ADBF9423BEBD}"/>
              </a:ext>
            </a:extLst>
          </p:cNvPr>
          <p:cNvGrpSpPr/>
          <p:nvPr/>
        </p:nvGrpSpPr>
        <p:grpSpPr>
          <a:xfrm>
            <a:off x="7462832" y="4808065"/>
            <a:ext cx="771823" cy="230832"/>
            <a:chOff x="7466218" y="4216365"/>
            <a:chExt cx="771823" cy="230832"/>
          </a:xfrm>
        </p:grpSpPr>
        <p:pic>
          <p:nvPicPr>
            <p:cNvPr id="54" name="Picture 53">
              <a:extLst>
                <a:ext uri="{FF2B5EF4-FFF2-40B4-BE49-F238E27FC236}">
                  <a16:creationId xmlns:a16="http://schemas.microsoft.com/office/drawing/2014/main" id="{3862E804-B8D1-3790-F78A-08650534B0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6218" y="4277781"/>
              <a:ext cx="108000" cy="108000"/>
            </a:xfrm>
            <a:prstGeom prst="rect">
              <a:avLst/>
            </a:prstGeom>
          </p:spPr>
        </p:pic>
        <p:sp>
          <p:nvSpPr>
            <p:cNvPr id="55" name="TextBox 54">
              <a:extLst>
                <a:ext uri="{FF2B5EF4-FFF2-40B4-BE49-F238E27FC236}">
                  <a16:creationId xmlns:a16="http://schemas.microsoft.com/office/drawing/2014/main" id="{86728B82-478A-19B7-7918-A2330C0CDF40}"/>
                </a:ext>
              </a:extLst>
            </p:cNvPr>
            <p:cNvSpPr txBox="1"/>
            <p:nvPr/>
          </p:nvSpPr>
          <p:spPr>
            <a:xfrm>
              <a:off x="7503994" y="4216365"/>
              <a:ext cx="734047" cy="230832"/>
            </a:xfrm>
            <a:prstGeom prst="rect">
              <a:avLst/>
            </a:prstGeom>
            <a:noFill/>
          </p:spPr>
          <p:txBody>
            <a:bodyPr wrap="square" rtlCol="0">
              <a:spAutoFit/>
            </a:bodyPr>
            <a:lstStyle/>
            <a:p>
              <a:r>
                <a:rPr lang="en-US" sz="900" b="1" dirty="0">
                  <a:solidFill>
                    <a:srgbClr val="125D91"/>
                  </a:solidFill>
                </a:rPr>
                <a:t>Houston</a:t>
              </a:r>
              <a:endParaRPr lang="en-IN" sz="900" b="1" dirty="0">
                <a:solidFill>
                  <a:srgbClr val="125D91"/>
                </a:solidFill>
              </a:endParaRPr>
            </a:p>
          </p:txBody>
        </p:sp>
      </p:grpSp>
      <p:grpSp>
        <p:nvGrpSpPr>
          <p:cNvPr id="56" name="Group 55">
            <a:extLst>
              <a:ext uri="{FF2B5EF4-FFF2-40B4-BE49-F238E27FC236}">
                <a16:creationId xmlns:a16="http://schemas.microsoft.com/office/drawing/2014/main" id="{76E5229A-A04B-1434-CB60-6E02DBE3F79E}"/>
              </a:ext>
            </a:extLst>
          </p:cNvPr>
          <p:cNvGrpSpPr/>
          <p:nvPr/>
        </p:nvGrpSpPr>
        <p:grpSpPr>
          <a:xfrm>
            <a:off x="9692229" y="4664117"/>
            <a:ext cx="499201" cy="230832"/>
            <a:chOff x="7467447" y="4199923"/>
            <a:chExt cx="499201" cy="230832"/>
          </a:xfrm>
        </p:grpSpPr>
        <p:pic>
          <p:nvPicPr>
            <p:cNvPr id="57" name="Picture 56">
              <a:extLst>
                <a:ext uri="{FF2B5EF4-FFF2-40B4-BE49-F238E27FC236}">
                  <a16:creationId xmlns:a16="http://schemas.microsoft.com/office/drawing/2014/main" id="{622B4678-F3C0-B7F3-53FE-79BC638726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58648" y="4261778"/>
              <a:ext cx="108000" cy="108000"/>
            </a:xfrm>
            <a:prstGeom prst="rect">
              <a:avLst/>
            </a:prstGeom>
          </p:spPr>
        </p:pic>
        <p:sp>
          <p:nvSpPr>
            <p:cNvPr id="58" name="TextBox 57">
              <a:extLst>
                <a:ext uri="{FF2B5EF4-FFF2-40B4-BE49-F238E27FC236}">
                  <a16:creationId xmlns:a16="http://schemas.microsoft.com/office/drawing/2014/main" id="{8B12F40C-0217-BD28-15F8-8FFD07E40EC6}"/>
                </a:ext>
              </a:extLst>
            </p:cNvPr>
            <p:cNvSpPr txBox="1"/>
            <p:nvPr/>
          </p:nvSpPr>
          <p:spPr>
            <a:xfrm>
              <a:off x="7467447" y="4199923"/>
              <a:ext cx="482967" cy="230832"/>
            </a:xfrm>
            <a:prstGeom prst="rect">
              <a:avLst/>
            </a:prstGeom>
            <a:noFill/>
          </p:spPr>
          <p:txBody>
            <a:bodyPr wrap="square" rtlCol="0">
              <a:spAutoFit/>
            </a:bodyPr>
            <a:lstStyle/>
            <a:p>
              <a:r>
                <a:rPr lang="en-US" sz="900" b="1" dirty="0">
                  <a:solidFill>
                    <a:srgbClr val="125D91"/>
                  </a:solidFill>
                </a:rPr>
                <a:t>Jaipur</a:t>
              </a:r>
              <a:endParaRPr lang="en-IN" sz="900" b="1" dirty="0">
                <a:solidFill>
                  <a:srgbClr val="125D91"/>
                </a:solidFill>
              </a:endParaRPr>
            </a:p>
          </p:txBody>
        </p:sp>
      </p:grpSp>
      <p:grpSp>
        <p:nvGrpSpPr>
          <p:cNvPr id="59" name="Group 58">
            <a:extLst>
              <a:ext uri="{FF2B5EF4-FFF2-40B4-BE49-F238E27FC236}">
                <a16:creationId xmlns:a16="http://schemas.microsoft.com/office/drawing/2014/main" id="{4697ADCB-7C2D-A805-E7BF-EB765D712DE7}"/>
              </a:ext>
            </a:extLst>
          </p:cNvPr>
          <p:cNvGrpSpPr/>
          <p:nvPr/>
        </p:nvGrpSpPr>
        <p:grpSpPr>
          <a:xfrm>
            <a:off x="10143795" y="4765946"/>
            <a:ext cx="515995" cy="230832"/>
            <a:chOff x="7840870" y="4210924"/>
            <a:chExt cx="515995" cy="230832"/>
          </a:xfrm>
        </p:grpSpPr>
        <p:sp>
          <p:nvSpPr>
            <p:cNvPr id="61" name="TextBox 60">
              <a:extLst>
                <a:ext uri="{FF2B5EF4-FFF2-40B4-BE49-F238E27FC236}">
                  <a16:creationId xmlns:a16="http://schemas.microsoft.com/office/drawing/2014/main" id="{D7502504-1F6D-0D75-230C-2FA359FBFA6D}"/>
                </a:ext>
              </a:extLst>
            </p:cNvPr>
            <p:cNvSpPr txBox="1"/>
            <p:nvPr/>
          </p:nvSpPr>
          <p:spPr>
            <a:xfrm>
              <a:off x="7873898" y="4210924"/>
              <a:ext cx="482967" cy="230832"/>
            </a:xfrm>
            <a:prstGeom prst="rect">
              <a:avLst/>
            </a:prstGeom>
            <a:noFill/>
          </p:spPr>
          <p:txBody>
            <a:bodyPr wrap="square" rtlCol="0">
              <a:spAutoFit/>
            </a:bodyPr>
            <a:lstStyle/>
            <a:p>
              <a:r>
                <a:rPr lang="en-US" sz="900" b="1" dirty="0">
                  <a:solidFill>
                    <a:srgbClr val="125D91"/>
                  </a:solidFill>
                </a:rPr>
                <a:t>Pune</a:t>
              </a:r>
              <a:endParaRPr lang="en-IN" sz="900" b="1" dirty="0">
                <a:solidFill>
                  <a:srgbClr val="125D91"/>
                </a:solidFill>
              </a:endParaRPr>
            </a:p>
          </p:txBody>
        </p:sp>
        <p:pic>
          <p:nvPicPr>
            <p:cNvPr id="60" name="Picture 59">
              <a:extLst>
                <a:ext uri="{FF2B5EF4-FFF2-40B4-BE49-F238E27FC236}">
                  <a16:creationId xmlns:a16="http://schemas.microsoft.com/office/drawing/2014/main" id="{18C714C6-FF01-E14E-0B22-43ED970F37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0870" y="4272432"/>
              <a:ext cx="108000" cy="108000"/>
            </a:xfrm>
            <a:prstGeom prst="rect">
              <a:avLst/>
            </a:prstGeom>
          </p:spPr>
        </p:pic>
      </p:grpSp>
      <p:grpSp>
        <p:nvGrpSpPr>
          <p:cNvPr id="62" name="Group 61">
            <a:extLst>
              <a:ext uri="{FF2B5EF4-FFF2-40B4-BE49-F238E27FC236}">
                <a16:creationId xmlns:a16="http://schemas.microsoft.com/office/drawing/2014/main" id="{6C50DC86-62E0-B1C0-693A-40A732ED5072}"/>
              </a:ext>
            </a:extLst>
          </p:cNvPr>
          <p:cNvGrpSpPr/>
          <p:nvPr/>
        </p:nvGrpSpPr>
        <p:grpSpPr>
          <a:xfrm>
            <a:off x="10161280" y="4587949"/>
            <a:ext cx="647713" cy="230832"/>
            <a:chOff x="7460817" y="4216365"/>
            <a:chExt cx="647713" cy="230832"/>
          </a:xfrm>
        </p:grpSpPr>
        <p:sp>
          <p:nvSpPr>
            <p:cNvPr id="64" name="TextBox 63">
              <a:extLst>
                <a:ext uri="{FF2B5EF4-FFF2-40B4-BE49-F238E27FC236}">
                  <a16:creationId xmlns:a16="http://schemas.microsoft.com/office/drawing/2014/main" id="{BA11482D-7FD8-B04B-E84C-8D6AF9C3CEDB}"/>
                </a:ext>
              </a:extLst>
            </p:cNvPr>
            <p:cNvSpPr txBox="1"/>
            <p:nvPr/>
          </p:nvSpPr>
          <p:spPr>
            <a:xfrm>
              <a:off x="7503994" y="4216365"/>
              <a:ext cx="604536" cy="230832"/>
            </a:xfrm>
            <a:prstGeom prst="rect">
              <a:avLst/>
            </a:prstGeom>
            <a:noFill/>
          </p:spPr>
          <p:txBody>
            <a:bodyPr wrap="square" rtlCol="0">
              <a:spAutoFit/>
            </a:bodyPr>
            <a:lstStyle/>
            <a:p>
              <a:r>
                <a:rPr lang="en-US" sz="900" b="1" dirty="0">
                  <a:solidFill>
                    <a:srgbClr val="125D91"/>
                  </a:solidFill>
                </a:rPr>
                <a:t>Gurgaon</a:t>
              </a:r>
              <a:endParaRPr lang="en-IN" sz="900" b="1" dirty="0">
                <a:solidFill>
                  <a:srgbClr val="125D91"/>
                </a:solidFill>
              </a:endParaRPr>
            </a:p>
          </p:txBody>
        </p:sp>
        <p:pic>
          <p:nvPicPr>
            <p:cNvPr id="63" name="Picture 62">
              <a:extLst>
                <a:ext uri="{FF2B5EF4-FFF2-40B4-BE49-F238E27FC236}">
                  <a16:creationId xmlns:a16="http://schemas.microsoft.com/office/drawing/2014/main" id="{4A6DBDED-7957-3836-E465-5D9887B88D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0817" y="4276645"/>
              <a:ext cx="108000" cy="108000"/>
            </a:xfrm>
            <a:prstGeom prst="rect">
              <a:avLst/>
            </a:prstGeom>
          </p:spPr>
        </p:pic>
      </p:grpSp>
    </p:spTree>
    <p:extLst>
      <p:ext uri="{BB962C8B-B14F-4D97-AF65-F5344CB8AC3E}">
        <p14:creationId xmlns:p14="http://schemas.microsoft.com/office/powerpoint/2010/main" val="87625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B7CD487-399F-10DA-20D8-C5BA4506FD8B}"/>
              </a:ext>
            </a:extLst>
          </p:cNvPr>
          <p:cNvSpPr>
            <a:spLocks noGrp="1"/>
          </p:cNvSpPr>
          <p:nvPr>
            <p:ph type="body" sz="quarter" idx="10"/>
          </p:nvPr>
        </p:nvSpPr>
        <p:spPr>
          <a:xfrm>
            <a:off x="550800" y="234000"/>
            <a:ext cx="9222465" cy="493014"/>
          </a:xfrm>
        </p:spPr>
        <p:txBody>
          <a:bodyPr/>
          <a:lstStyle/>
          <a:p>
            <a:r>
              <a:rPr lang="en-US" b="1" i="0" u="none" strike="noStrike" dirty="0">
                <a:solidFill>
                  <a:srgbClr val="1A75BC"/>
                </a:solidFill>
                <a:effectLst/>
                <a:latin typeface="Calibri" panose="020F0502020204030204" pitchFamily="34" charset="0"/>
              </a:rPr>
              <a:t>Delivering solutions across industries leveraging our Analytics &amp; AI, Digital </a:t>
            </a:r>
          </a:p>
          <a:p>
            <a:r>
              <a:rPr lang="en-US" b="1" i="0" u="none" strike="noStrike" dirty="0">
                <a:solidFill>
                  <a:srgbClr val="1A75BC"/>
                </a:solidFill>
                <a:effectLst/>
                <a:latin typeface="Calibri" panose="020F0502020204030204" pitchFamily="34" charset="0"/>
              </a:rPr>
              <a:t>Services and Core Systems Capabilities </a:t>
            </a:r>
            <a:r>
              <a:rPr lang="en-US" b="0" i="0" dirty="0">
                <a:solidFill>
                  <a:srgbClr val="000000"/>
                </a:solidFill>
                <a:effectLst/>
                <a:latin typeface="Calibri" panose="020F0502020204030204" pitchFamily="34" charset="0"/>
              </a:rPr>
              <a:t>​</a:t>
            </a:r>
            <a:endParaRPr lang="en-IN" dirty="0"/>
          </a:p>
        </p:txBody>
      </p:sp>
      <p:sp>
        <p:nvSpPr>
          <p:cNvPr id="2" name="Rectangle: Rounded Corners 1">
            <a:extLst>
              <a:ext uri="{FF2B5EF4-FFF2-40B4-BE49-F238E27FC236}">
                <a16:creationId xmlns:a16="http://schemas.microsoft.com/office/drawing/2014/main" id="{CA37C068-9003-E92C-4FEA-4C00BEE97FBF}"/>
              </a:ext>
            </a:extLst>
          </p:cNvPr>
          <p:cNvSpPr/>
          <p:nvPr/>
        </p:nvSpPr>
        <p:spPr>
          <a:xfrm>
            <a:off x="659089" y="925975"/>
            <a:ext cx="2059200" cy="5509549"/>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D21D75C0-3669-EDC6-CF0D-D3A4F38B235D}"/>
              </a:ext>
            </a:extLst>
          </p:cNvPr>
          <p:cNvSpPr/>
          <p:nvPr/>
        </p:nvSpPr>
        <p:spPr>
          <a:xfrm>
            <a:off x="2867388" y="1268995"/>
            <a:ext cx="2059200" cy="4807335"/>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62227FB-2D45-A6C5-06CC-C4A476316EB2}"/>
              </a:ext>
            </a:extLst>
          </p:cNvPr>
          <p:cNvSpPr/>
          <p:nvPr/>
        </p:nvSpPr>
        <p:spPr>
          <a:xfrm>
            <a:off x="5075686" y="1268995"/>
            <a:ext cx="2059200" cy="4807335"/>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25374341-B794-9703-5E87-16F87B62135C}"/>
              </a:ext>
            </a:extLst>
          </p:cNvPr>
          <p:cNvSpPr/>
          <p:nvPr/>
        </p:nvSpPr>
        <p:spPr>
          <a:xfrm>
            <a:off x="7283984" y="1268995"/>
            <a:ext cx="2059200" cy="4807335"/>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B2C69823-A76E-0258-02C7-36D9F6419386}"/>
              </a:ext>
            </a:extLst>
          </p:cNvPr>
          <p:cNvSpPr/>
          <p:nvPr/>
        </p:nvSpPr>
        <p:spPr>
          <a:xfrm>
            <a:off x="9492283" y="1268995"/>
            <a:ext cx="2059200" cy="4807335"/>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E281A6F1-7B87-F867-60C9-66F3810A2255}"/>
              </a:ext>
            </a:extLst>
          </p:cNvPr>
          <p:cNvSpPr/>
          <p:nvPr/>
        </p:nvSpPr>
        <p:spPr>
          <a:xfrm>
            <a:off x="1063744" y="1139432"/>
            <a:ext cx="1249890" cy="124989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230559AD-E25E-742F-BA7A-861A3347CBE2}"/>
              </a:ext>
            </a:extLst>
          </p:cNvPr>
          <p:cNvSpPr/>
          <p:nvPr/>
        </p:nvSpPr>
        <p:spPr>
          <a:xfrm>
            <a:off x="4958026" y="1428800"/>
            <a:ext cx="1409700" cy="14097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A514F8C5-8A97-E5EF-B20C-1D89C8893F80}"/>
              </a:ext>
            </a:extLst>
          </p:cNvPr>
          <p:cNvSpPr>
            <a:spLocks noChangeAspect="1"/>
          </p:cNvSpPr>
          <p:nvPr/>
        </p:nvSpPr>
        <p:spPr>
          <a:xfrm>
            <a:off x="7737243" y="1450800"/>
            <a:ext cx="1249200" cy="12492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AF0DF9CB-6BE1-482B-99E5-4A1F47AEB718}"/>
              </a:ext>
            </a:extLst>
          </p:cNvPr>
          <p:cNvSpPr/>
          <p:nvPr/>
        </p:nvSpPr>
        <p:spPr>
          <a:xfrm>
            <a:off x="3098111" y="3672662"/>
            <a:ext cx="1409700" cy="14097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BDFF4C7E-4932-A892-1836-EB06078ED19A}"/>
              </a:ext>
            </a:extLst>
          </p:cNvPr>
          <p:cNvSpPr/>
          <p:nvPr/>
        </p:nvSpPr>
        <p:spPr>
          <a:xfrm>
            <a:off x="5287210" y="3129584"/>
            <a:ext cx="1409700" cy="14097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1">
            <a:extLst>
              <a:ext uri="{FF2B5EF4-FFF2-40B4-BE49-F238E27FC236}">
                <a16:creationId xmlns:a16="http://schemas.microsoft.com/office/drawing/2014/main" id="{8A3997B7-CDA9-9CD3-52C0-223CBB870BA1}"/>
              </a:ext>
            </a:extLst>
          </p:cNvPr>
          <p:cNvSpPr txBox="1"/>
          <p:nvPr/>
        </p:nvSpPr>
        <p:spPr>
          <a:xfrm>
            <a:off x="1017511" y="2520955"/>
            <a:ext cx="1342356" cy="3734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2"/>
                </a:solidFill>
              </a:rPr>
              <a:t>Vivek Gupta</a:t>
            </a:r>
            <a:endParaRPr lang="en-IN" b="1" dirty="0">
              <a:solidFill>
                <a:schemeClr val="accent2"/>
              </a:solidFill>
            </a:endParaRPr>
          </a:p>
        </p:txBody>
      </p:sp>
      <p:sp>
        <p:nvSpPr>
          <p:cNvPr id="28" name="TextBox 27">
            <a:extLst>
              <a:ext uri="{FF2B5EF4-FFF2-40B4-BE49-F238E27FC236}">
                <a16:creationId xmlns:a16="http://schemas.microsoft.com/office/drawing/2014/main" id="{A330CFB9-4EA6-1791-BAC7-8979987D8DDC}"/>
              </a:ext>
            </a:extLst>
          </p:cNvPr>
          <p:cNvSpPr txBox="1"/>
          <p:nvPr/>
        </p:nvSpPr>
        <p:spPr>
          <a:xfrm>
            <a:off x="696237" y="2792719"/>
            <a:ext cx="2016766" cy="3539430"/>
          </a:xfrm>
          <a:prstGeom prst="rect">
            <a:avLst/>
          </a:prstGeom>
          <a:noFill/>
        </p:spPr>
        <p:txBody>
          <a:bodyPr wrap="square" rtlCol="0">
            <a:spAutoFit/>
          </a:bodyPr>
          <a:lstStyle/>
          <a:p>
            <a:pPr marL="285750" indent="-285750">
              <a:buFont typeface="Arial" panose="020B0604020202020204" pitchFamily="34" charset="0"/>
              <a:buChar char="•"/>
            </a:pPr>
            <a:r>
              <a:rPr lang="en-IN" sz="1400" dirty="0">
                <a:ea typeface="+mn-lt"/>
                <a:cs typeface="+mn-lt"/>
              </a:rPr>
              <a:t>25+ years of Experience in AI, Analytics &amp; Management Consulting</a:t>
            </a:r>
          </a:p>
          <a:p>
            <a:pPr marL="285750" indent="-285750">
              <a:buFont typeface="Arial" panose="020B0604020202020204" pitchFamily="34" charset="0"/>
              <a:buChar char="•"/>
            </a:pPr>
            <a:r>
              <a:rPr lang="en-IN" sz="1400" dirty="0">
                <a:ea typeface="+mn-lt"/>
                <a:cs typeface="+mn-lt"/>
              </a:rPr>
              <a:t>PhD from IM Ahmedabad</a:t>
            </a:r>
            <a:endParaRPr lang="en-US" sz="1400" dirty="0">
              <a:cs typeface="Calibri"/>
            </a:endParaRPr>
          </a:p>
          <a:p>
            <a:pPr marL="285750" indent="-285750">
              <a:buFont typeface="Arial" panose="020B0604020202020204" pitchFamily="34" charset="0"/>
              <a:buChar char="•"/>
            </a:pPr>
            <a:r>
              <a:rPr lang="en-IN" sz="1400" b="0" i="0" u="none" strike="noStrike" dirty="0">
                <a:solidFill>
                  <a:srgbClr val="000000"/>
                </a:solidFill>
                <a:effectLst/>
              </a:rPr>
              <a:t>Ex-Partner, EY - Advisory Services |</a:t>
            </a:r>
            <a:r>
              <a:rPr lang="en-US" sz="1400" b="0" i="0" u="none" strike="noStrike" dirty="0">
                <a:solidFill>
                  <a:srgbClr val="000000"/>
                </a:solidFill>
                <a:effectLst/>
              </a:rPr>
              <a:t>Co-founder &amp;  Chief Scientist/Chief Innovation Officer at Essex Lake Group | VP of Analytics – Opera Solutions | HSBC, </a:t>
            </a:r>
            <a:r>
              <a:rPr lang="en-US" sz="1400" b="0" i="0" u="none" strike="noStrike" dirty="0" err="1">
                <a:solidFill>
                  <a:srgbClr val="000000"/>
                </a:solidFill>
                <a:effectLst/>
              </a:rPr>
              <a:t>Inductis</a:t>
            </a:r>
            <a:r>
              <a:rPr lang="en-IN" sz="1400" b="0" i="0" dirty="0">
                <a:solidFill>
                  <a:srgbClr val="000000"/>
                </a:solidFill>
                <a:effectLst/>
              </a:rPr>
              <a:t>​</a:t>
            </a:r>
          </a:p>
        </p:txBody>
      </p:sp>
      <p:sp>
        <p:nvSpPr>
          <p:cNvPr id="31" name="TextBox 1">
            <a:extLst>
              <a:ext uri="{FF2B5EF4-FFF2-40B4-BE49-F238E27FC236}">
                <a16:creationId xmlns:a16="http://schemas.microsoft.com/office/drawing/2014/main" id="{3FAF72EC-231F-B3FF-B299-783E84CEFCD2}"/>
              </a:ext>
            </a:extLst>
          </p:cNvPr>
          <p:cNvSpPr txBox="1"/>
          <p:nvPr/>
        </p:nvSpPr>
        <p:spPr>
          <a:xfrm>
            <a:off x="7688119" y="2750400"/>
            <a:ext cx="1347448" cy="3734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2"/>
                </a:solidFill>
              </a:rPr>
              <a:t>Vivek Gupta</a:t>
            </a:r>
            <a:endParaRPr lang="en-IN" b="1" dirty="0">
              <a:solidFill>
                <a:schemeClr val="accent2"/>
              </a:solidFill>
            </a:endParaRPr>
          </a:p>
        </p:txBody>
      </p:sp>
      <p:sp>
        <p:nvSpPr>
          <p:cNvPr id="32" name="TextBox 31">
            <a:extLst>
              <a:ext uri="{FF2B5EF4-FFF2-40B4-BE49-F238E27FC236}">
                <a16:creationId xmlns:a16="http://schemas.microsoft.com/office/drawing/2014/main" id="{1DA408B8-5717-DCE3-806D-DB51105059E7}"/>
              </a:ext>
            </a:extLst>
          </p:cNvPr>
          <p:cNvSpPr txBox="1"/>
          <p:nvPr/>
        </p:nvSpPr>
        <p:spPr>
          <a:xfrm>
            <a:off x="7283983" y="3122948"/>
            <a:ext cx="2040629" cy="2031325"/>
          </a:xfrm>
          <a:prstGeom prst="rect">
            <a:avLst/>
          </a:prstGeom>
          <a:noFill/>
        </p:spPr>
        <p:txBody>
          <a:bodyPr wrap="square" rtlCol="0">
            <a:spAutoFit/>
          </a:bodyPr>
          <a:lstStyle/>
          <a:p>
            <a:pPr marL="285750" indent="-285750">
              <a:buFont typeface="Arial" panose="020B0604020202020204" pitchFamily="34" charset="0"/>
              <a:buChar char="•"/>
            </a:pPr>
            <a:r>
              <a:rPr lang="en-IN" sz="1400" dirty="0">
                <a:ea typeface="+mn-lt"/>
                <a:cs typeface="+mn-lt"/>
              </a:rPr>
              <a:t>20+ years of BSFI Experience</a:t>
            </a:r>
          </a:p>
          <a:p>
            <a:pPr marL="285750" indent="-285750">
              <a:buFont typeface="Arial" panose="020B0604020202020204" pitchFamily="34" charset="0"/>
              <a:buChar char="•"/>
            </a:pPr>
            <a:r>
              <a:rPr lang="en-IN" sz="1400" dirty="0">
                <a:ea typeface="+mn-lt"/>
                <a:cs typeface="+mn-lt"/>
              </a:rPr>
              <a:t>MBA from IIM Ahmedabad</a:t>
            </a:r>
          </a:p>
          <a:p>
            <a:pPr marL="285750" indent="-285750">
              <a:buFont typeface="Arial" panose="020B0604020202020204" pitchFamily="34" charset="0"/>
              <a:buChar char="•"/>
            </a:pPr>
            <a:r>
              <a:rPr lang="en-IN" sz="1400" dirty="0">
                <a:ea typeface="+mn-lt"/>
                <a:cs typeface="+mn-lt"/>
              </a:rPr>
              <a:t>Ex-Director, Depository receipts at BNY Mellon</a:t>
            </a:r>
          </a:p>
          <a:p>
            <a:pPr marL="285750" indent="-285750">
              <a:buFont typeface="Arial" panose="020B0604020202020204" pitchFamily="34" charset="0"/>
              <a:buChar char="•"/>
            </a:pPr>
            <a:r>
              <a:rPr lang="en-IN" sz="1400" dirty="0">
                <a:ea typeface="+mn-lt"/>
                <a:cs typeface="+mn-lt"/>
              </a:rPr>
              <a:t>Ex- American Express</a:t>
            </a:r>
          </a:p>
          <a:p>
            <a:pPr marL="285750" indent="-285750">
              <a:buFont typeface="Arial" panose="020B0604020202020204" pitchFamily="34" charset="0"/>
              <a:buChar char="•"/>
            </a:pPr>
            <a:r>
              <a:rPr lang="en-IN" sz="1400" dirty="0">
                <a:ea typeface="+mn-lt"/>
                <a:cs typeface="+mn-lt"/>
              </a:rPr>
              <a:t>Ex- Citibank</a:t>
            </a:r>
          </a:p>
        </p:txBody>
      </p:sp>
      <p:sp>
        <p:nvSpPr>
          <p:cNvPr id="35" name="TextBox 34">
            <a:extLst>
              <a:ext uri="{FF2B5EF4-FFF2-40B4-BE49-F238E27FC236}">
                <a16:creationId xmlns:a16="http://schemas.microsoft.com/office/drawing/2014/main" id="{33992935-26F4-D0EA-0320-5F983498FB58}"/>
              </a:ext>
            </a:extLst>
          </p:cNvPr>
          <p:cNvSpPr txBox="1"/>
          <p:nvPr/>
        </p:nvSpPr>
        <p:spPr>
          <a:xfrm>
            <a:off x="5900051" y="3253050"/>
            <a:ext cx="2016766" cy="3323987"/>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000000"/>
                </a:solidFill>
                <a:effectLst/>
              </a:rPr>
              <a:t>25+ years of experience in , Management Consulting, Start-ups</a:t>
            </a:r>
          </a:p>
          <a:p>
            <a:pPr marL="285750" indent="-285750">
              <a:buFont typeface="Arial" panose="020B0604020202020204" pitchFamily="34" charset="0"/>
              <a:buChar char="•"/>
            </a:pPr>
            <a:r>
              <a:rPr lang="en-IN" sz="1400" dirty="0">
                <a:ea typeface="+mn-lt"/>
                <a:cs typeface="+mn-lt"/>
              </a:rPr>
              <a:t>MBA from IIM Ahmedabad</a:t>
            </a:r>
            <a:endParaRPr lang="en-US" sz="1400" dirty="0">
              <a:cs typeface="Calibri"/>
            </a:endParaRPr>
          </a:p>
          <a:p>
            <a:pPr marL="285750" indent="-285750">
              <a:buFont typeface="Arial" panose="020B0604020202020204" pitchFamily="34" charset="0"/>
              <a:buChar char="•"/>
            </a:pPr>
            <a:r>
              <a:rPr lang="en-IN" sz="1400" b="0" i="0" u="none" strike="noStrike" dirty="0">
                <a:solidFill>
                  <a:srgbClr val="000000"/>
                </a:solidFill>
                <a:effectLst/>
              </a:rPr>
              <a:t>Ex-Director, </a:t>
            </a:r>
            <a:r>
              <a:rPr lang="en-US" sz="1400" b="0" i="0" u="none" strike="noStrike" dirty="0">
                <a:solidFill>
                  <a:srgbClr val="000000"/>
                </a:solidFill>
                <a:effectLst/>
              </a:rPr>
              <a:t>Advisory Services &amp; Customer Practice at Ernst &amp; Young |Director &amp; Head Exports at TGI Group| Principal Management Consulting at Accenture | Hindustan Unilever</a:t>
            </a:r>
            <a:r>
              <a:rPr lang="en-US" sz="1400" b="0" i="0" dirty="0">
                <a:solidFill>
                  <a:srgbClr val="000000"/>
                </a:solidFill>
                <a:effectLst/>
              </a:rPr>
              <a:t>​</a:t>
            </a:r>
            <a:endParaRPr lang="en-IN" sz="1400" b="0" i="0" dirty="0">
              <a:solidFill>
                <a:srgbClr val="000000"/>
              </a:solidFill>
              <a:effectLst/>
            </a:endParaRPr>
          </a:p>
        </p:txBody>
      </p:sp>
      <p:sp>
        <p:nvSpPr>
          <p:cNvPr id="36" name="TextBox 35">
            <a:extLst>
              <a:ext uri="{FF2B5EF4-FFF2-40B4-BE49-F238E27FC236}">
                <a16:creationId xmlns:a16="http://schemas.microsoft.com/office/drawing/2014/main" id="{551C61AC-0A06-D04F-A08D-FD87E8D4091C}"/>
              </a:ext>
            </a:extLst>
          </p:cNvPr>
          <p:cNvSpPr txBox="1"/>
          <p:nvPr/>
        </p:nvSpPr>
        <p:spPr>
          <a:xfrm>
            <a:off x="9534717" y="2049575"/>
            <a:ext cx="2016766" cy="3539430"/>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000000"/>
                </a:solidFill>
                <a:effectLst/>
              </a:rPr>
              <a:t>17+ years of experience in helping businesses unlock value from data</a:t>
            </a:r>
          </a:p>
          <a:p>
            <a:pPr marL="285750" indent="-285750">
              <a:buFont typeface="Arial" panose="020B0604020202020204" pitchFamily="34" charset="0"/>
              <a:buChar char="•"/>
            </a:pPr>
            <a:r>
              <a:rPr lang="en-IN" sz="1400" dirty="0">
                <a:ea typeface="+mn-lt"/>
                <a:cs typeface="+mn-lt"/>
              </a:rPr>
              <a:t>MBA from IIT </a:t>
            </a:r>
            <a:r>
              <a:rPr lang="en-US" sz="1400" dirty="0">
                <a:ea typeface="+mn-lt"/>
                <a:cs typeface="+mn-lt"/>
              </a:rPr>
              <a:t>Kanpur</a:t>
            </a:r>
            <a:endParaRPr lang="en-US" sz="1400" dirty="0">
              <a:cs typeface="Calibri"/>
            </a:endParaRPr>
          </a:p>
          <a:p>
            <a:pPr marL="285750" indent="-285750">
              <a:buFont typeface="Arial" panose="020B0604020202020204" pitchFamily="34" charset="0"/>
              <a:buChar char="•"/>
            </a:pPr>
            <a:r>
              <a:rPr lang="en-IN" sz="1400" b="0" i="0" u="none" strike="noStrike" dirty="0">
                <a:solidFill>
                  <a:srgbClr val="000000"/>
                </a:solidFill>
                <a:effectLst/>
              </a:rPr>
              <a:t>Ex-Head -</a:t>
            </a:r>
            <a:r>
              <a:rPr lang="en-US" sz="1400" b="0" i="0" u="none" strike="noStrike" dirty="0">
                <a:solidFill>
                  <a:srgbClr val="000000"/>
                </a:solidFill>
                <a:effectLst/>
                <a:latin typeface="Calibri" panose="020F0502020204030204" pitchFamily="34" charset="0"/>
              </a:rPr>
              <a:t>Customer Insights &amp; Sales Analytics at Walters Kluwer| Assistant Director - Data and Analytics, Strategy &amp; Transactions at Ernst &amp; Young | Citi | AVP – AI &amp; MI – Barclays Corporate Banking | HSBC</a:t>
            </a:r>
            <a:r>
              <a:rPr lang="en-US" sz="1400" b="0" i="0" dirty="0">
                <a:solidFill>
                  <a:srgbClr val="000000"/>
                </a:solidFill>
                <a:effectLst/>
                <a:latin typeface="Calibri" panose="020F0502020204030204" pitchFamily="34" charset="0"/>
              </a:rPr>
              <a:t>​</a:t>
            </a:r>
            <a:endParaRPr lang="en-IN" sz="1400" b="0" i="0" dirty="0">
              <a:solidFill>
                <a:srgbClr val="000000"/>
              </a:solidFill>
              <a:effectLst/>
            </a:endParaRPr>
          </a:p>
        </p:txBody>
      </p:sp>
      <p:sp>
        <p:nvSpPr>
          <p:cNvPr id="37" name="TextBox 36">
            <a:extLst>
              <a:ext uri="{FF2B5EF4-FFF2-40B4-BE49-F238E27FC236}">
                <a16:creationId xmlns:a16="http://schemas.microsoft.com/office/drawing/2014/main" id="{3D5DF741-40B8-C3C8-C2D9-1624D6B08200}"/>
              </a:ext>
            </a:extLst>
          </p:cNvPr>
          <p:cNvSpPr txBox="1"/>
          <p:nvPr/>
        </p:nvSpPr>
        <p:spPr>
          <a:xfrm>
            <a:off x="11551483" y="2018759"/>
            <a:ext cx="2016766" cy="3754874"/>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000000"/>
                </a:solidFill>
                <a:effectLst/>
              </a:rPr>
              <a:t>27+ years of experience in </a:t>
            </a:r>
            <a:r>
              <a:rPr lang="en-US" sz="1400" b="0" i="0" u="none" strike="noStrike" dirty="0">
                <a:solidFill>
                  <a:srgbClr val="000000"/>
                </a:solidFill>
                <a:effectLst/>
                <a:latin typeface="Calibri" panose="020F0502020204030204" pitchFamily="34" charset="0"/>
              </a:rPr>
              <a:t>Large IT Transformation and Consulting.</a:t>
            </a:r>
            <a:r>
              <a:rPr lang="en-US" sz="1400" b="0" i="0" dirty="0">
                <a:solidFill>
                  <a:srgbClr val="000000"/>
                </a:solidFill>
                <a:effectLst/>
                <a:latin typeface="Calibri" panose="020F0502020204030204" pitchFamily="34" charset="0"/>
              </a:rPr>
              <a:t>​</a:t>
            </a:r>
          </a:p>
          <a:p>
            <a:pPr marL="285750" indent="-285750">
              <a:buFont typeface="Arial" panose="020B0604020202020204" pitchFamily="34" charset="0"/>
              <a:buChar char="•"/>
            </a:pPr>
            <a:r>
              <a:rPr lang="en-IN" sz="1400" dirty="0">
                <a:ea typeface="+mn-lt"/>
                <a:cs typeface="+mn-lt"/>
              </a:rPr>
              <a:t>Expertise </a:t>
            </a:r>
            <a:r>
              <a:rPr lang="en-US" sz="1400" b="0" i="0" u="none" strike="noStrike" dirty="0">
                <a:solidFill>
                  <a:srgbClr val="000000"/>
                </a:solidFill>
                <a:effectLst/>
                <a:latin typeface="Calibri" panose="020F0502020204030204" pitchFamily="34" charset="0"/>
              </a:rPr>
              <a:t>in Cloud based digital platforms like Salesforce, NetSuite, Velocity, Cloud sense, and Marketing Packages.</a:t>
            </a:r>
            <a:r>
              <a:rPr lang="en-US" sz="1400" b="0" i="0" dirty="0">
                <a:solidFill>
                  <a:srgbClr val="000000"/>
                </a:solidFill>
                <a:effectLst/>
                <a:latin typeface="Calibri" panose="020F0502020204030204" pitchFamily="34" charset="0"/>
              </a:rPr>
              <a:t>​</a:t>
            </a:r>
            <a:endParaRPr lang="en-US" sz="1400" b="0"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US" sz="1400" b="0" i="0" u="none" strike="noStrike" dirty="0">
                <a:solidFill>
                  <a:srgbClr val="000000"/>
                </a:solidFill>
                <a:effectLst/>
                <a:latin typeface="Calibri" panose="020F0502020204030204" pitchFamily="34" charset="0"/>
              </a:rPr>
              <a:t>Played key Technology and Consulting roles in Infosys, Accenture, Wipro, Tech Mahindra, TNS, etc.</a:t>
            </a:r>
            <a:r>
              <a:rPr lang="en-US" sz="1400" b="0" i="0" dirty="0">
                <a:solidFill>
                  <a:srgbClr val="000000"/>
                </a:solidFill>
                <a:effectLst/>
                <a:latin typeface="Calibri" panose="020F0502020204030204" pitchFamily="34" charset="0"/>
              </a:rPr>
              <a:t>​</a:t>
            </a:r>
            <a:endParaRPr lang="en-US" sz="1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906750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9DF4EF-1AC1-4BCB-6BD3-1E0B017BBCA7}"/>
              </a:ext>
            </a:extLst>
          </p:cNvPr>
          <p:cNvSpPr txBox="1"/>
          <p:nvPr/>
        </p:nvSpPr>
        <p:spPr>
          <a:xfrm>
            <a:off x="505632" y="827168"/>
            <a:ext cx="4501728" cy="1631216"/>
          </a:xfrm>
          <a:prstGeom prst="rect">
            <a:avLst/>
          </a:prstGeom>
          <a:noFill/>
        </p:spPr>
        <p:txBody>
          <a:bodyPr wrap="square" lIns="91440" tIns="45720" rIns="91440" bIns="45720" anchor="t">
            <a:spAutoFit/>
          </a:bodyPr>
          <a:lstStyle/>
          <a:p>
            <a:pPr fontAlgn="base"/>
            <a:r>
              <a:rPr lang="en-US" sz="1600" b="1" i="0" strike="noStrike" dirty="0">
                <a:solidFill>
                  <a:schemeClr val="accent3"/>
                </a:solidFill>
                <a:effectLst/>
                <a:cs typeface="Calibri"/>
              </a:rPr>
              <a:t>Situation</a:t>
            </a:r>
            <a:r>
              <a:rPr lang="en-US" sz="1600" b="0" i="0" dirty="0">
                <a:solidFill>
                  <a:schemeClr val="accent3"/>
                </a:solidFill>
                <a:effectLst/>
                <a:cs typeface="Calibri"/>
              </a:rPr>
              <a:t>​ </a:t>
            </a:r>
            <a:r>
              <a:rPr lang="en-US" sz="1600" dirty="0">
                <a:solidFill>
                  <a:schemeClr val="accent3"/>
                </a:solidFill>
                <a:cs typeface="Calibri"/>
              </a:rPr>
              <a:t> </a:t>
            </a:r>
            <a:r>
              <a:rPr lang="en-US" sz="1400" dirty="0">
                <a:solidFill>
                  <a:schemeClr val="accent1"/>
                </a:solidFill>
                <a:cs typeface="Calibri"/>
              </a:rPr>
              <a:t> </a:t>
            </a:r>
            <a:endParaRPr lang="en-US" sz="1400" u="sng" dirty="0">
              <a:solidFill>
                <a:schemeClr val="accent1"/>
              </a:solidFill>
              <a:cs typeface="Calibri"/>
            </a:endParaRPr>
          </a:p>
          <a:p>
            <a:r>
              <a:rPr lang="en-US" sz="1400" dirty="0">
                <a:solidFill>
                  <a:srgbClr val="252D30"/>
                </a:solidFill>
                <a:cs typeface="Calibri"/>
              </a:rPr>
              <a:t>A large chain of hotels with 10 brands and ~10000 rooms across 50 cities wanted to migrate the digital infrastructure to cloud environment. The management wanted to </a:t>
            </a:r>
            <a:r>
              <a:rPr lang="en-US" sz="1400" dirty="0">
                <a:solidFill>
                  <a:srgbClr val="252D30"/>
                </a:solidFill>
                <a:latin typeface="Calibri"/>
                <a:cs typeface="Calibri"/>
              </a:rPr>
              <a:t>fast track creation of several business dashboards to </a:t>
            </a:r>
            <a:r>
              <a:rPr lang="en-US" sz="1400" b="0" i="0" u="none" strike="noStrike" dirty="0">
                <a:solidFill>
                  <a:srgbClr val="252D30"/>
                </a:solidFill>
                <a:effectLst/>
                <a:latin typeface="Calibri"/>
                <a:cs typeface="Calibri"/>
              </a:rPr>
              <a:t>support pricing, cost management, and the critical visibility/AI needed to run an efficient/effective enterprise</a:t>
            </a:r>
            <a:r>
              <a:rPr lang="en-US" sz="1400" dirty="0">
                <a:solidFill>
                  <a:srgbClr val="252D30"/>
                </a:solidFill>
                <a:latin typeface="Calibri"/>
                <a:cs typeface="Calibri"/>
              </a:rPr>
              <a:t>.</a:t>
            </a:r>
            <a:endParaRPr lang="en-US" sz="1400" b="0" i="0" u="sng" dirty="0">
              <a:solidFill>
                <a:srgbClr val="252D30"/>
              </a:solidFill>
              <a:effectLst/>
              <a:latin typeface="Calibri"/>
              <a:cs typeface="Calibri"/>
            </a:endParaRPr>
          </a:p>
        </p:txBody>
      </p:sp>
      <p:sp>
        <p:nvSpPr>
          <p:cNvPr id="25" name="TextBox 24">
            <a:extLst>
              <a:ext uri="{FF2B5EF4-FFF2-40B4-BE49-F238E27FC236}">
                <a16:creationId xmlns:a16="http://schemas.microsoft.com/office/drawing/2014/main" id="{31C53A00-2278-1462-DB2B-32E1E713F8CE}"/>
              </a:ext>
            </a:extLst>
          </p:cNvPr>
          <p:cNvSpPr txBox="1"/>
          <p:nvPr/>
        </p:nvSpPr>
        <p:spPr>
          <a:xfrm>
            <a:off x="500742" y="2644479"/>
            <a:ext cx="4505325" cy="2492990"/>
          </a:xfrm>
          <a:prstGeom prst="rect">
            <a:avLst/>
          </a:prstGeom>
          <a:noFill/>
        </p:spPr>
        <p:txBody>
          <a:bodyPr wrap="square" lIns="91440" tIns="45720" rIns="91440" bIns="45720" anchor="t">
            <a:spAutoFit/>
          </a:bodyPr>
          <a:lstStyle/>
          <a:p>
            <a:r>
              <a:rPr lang="en-IN" sz="1600" b="1">
                <a:solidFill>
                  <a:schemeClr val="accent3"/>
                </a:solidFill>
              </a:rPr>
              <a:t>Solution</a:t>
            </a:r>
          </a:p>
          <a:p>
            <a:r>
              <a:rPr lang="en-IN" sz="1400">
                <a:cs typeface="Calibri"/>
              </a:rPr>
              <a:t>We built and configured a complete cloud infrastructure on AWS cloud. Built a solution for lift and shift of the</a:t>
            </a:r>
            <a:r>
              <a:rPr lang="en-IN" sz="1400">
                <a:ea typeface="+mn-lt"/>
                <a:cs typeface="+mn-lt"/>
              </a:rPr>
              <a:t> data from 10+ systems with 100+ databases and up to 30K tables to one unique space, and architect a system foundation that incrementally absorbed more tables and refreshed the data. </a:t>
            </a:r>
          </a:p>
          <a:p>
            <a:r>
              <a:rPr lang="en-IN" sz="1400">
                <a:ea typeface="+mn-lt"/>
                <a:cs typeface="+mn-lt"/>
              </a:rPr>
              <a:t>Our team helped transform data from multiple into a single data table to create a single source of truth for revenue and performance dashboards.</a:t>
            </a:r>
          </a:p>
          <a:p>
            <a:endParaRPr lang="en-IN" sz="1400">
              <a:ea typeface="+mn-lt"/>
              <a:cs typeface="+mn-lt"/>
            </a:endParaRPr>
          </a:p>
        </p:txBody>
      </p:sp>
      <p:sp>
        <p:nvSpPr>
          <p:cNvPr id="10" name="TextBox 9">
            <a:extLst>
              <a:ext uri="{FF2B5EF4-FFF2-40B4-BE49-F238E27FC236}">
                <a16:creationId xmlns:a16="http://schemas.microsoft.com/office/drawing/2014/main" id="{D545733A-A4EB-84D5-C0EA-E3055E47B709}"/>
              </a:ext>
            </a:extLst>
          </p:cNvPr>
          <p:cNvSpPr txBox="1"/>
          <p:nvPr/>
        </p:nvSpPr>
        <p:spPr>
          <a:xfrm>
            <a:off x="517005" y="5082531"/>
            <a:ext cx="4361752" cy="1415772"/>
          </a:xfrm>
          <a:prstGeom prst="rect">
            <a:avLst/>
          </a:prstGeom>
          <a:noFill/>
        </p:spPr>
        <p:txBody>
          <a:bodyPr wrap="square" lIns="91440" tIns="45720" rIns="91440" bIns="45720" anchor="t">
            <a:spAutoFit/>
          </a:bodyPr>
          <a:lstStyle/>
          <a:p>
            <a:r>
              <a:rPr lang="en-IN" sz="1600" b="1" dirty="0">
                <a:solidFill>
                  <a:schemeClr val="accent3"/>
                </a:solidFill>
              </a:rPr>
              <a:t>App Architecture</a:t>
            </a:r>
          </a:p>
          <a:p>
            <a:pPr marL="228600" indent="-228600">
              <a:buAutoNum type="arabicPeriod"/>
            </a:pPr>
            <a:r>
              <a:rPr lang="en-IN" sz="1400" dirty="0">
                <a:cs typeface="Calibri"/>
              </a:rPr>
              <a:t>Amazon SNS, AWS DMS</a:t>
            </a:r>
            <a:endParaRPr lang="en-IN" sz="1400" dirty="0"/>
          </a:p>
          <a:p>
            <a:pPr marL="228600" indent="-228600">
              <a:buAutoNum type="arabicPeriod"/>
            </a:pPr>
            <a:r>
              <a:rPr lang="en-IN" sz="1400" dirty="0">
                <a:cs typeface="Calibri"/>
              </a:rPr>
              <a:t>Amazon S3</a:t>
            </a:r>
            <a:endParaRPr lang="en-IN" sz="1400" dirty="0"/>
          </a:p>
          <a:p>
            <a:pPr marL="228600" indent="-228600">
              <a:buAutoNum type="arabicPeriod"/>
            </a:pPr>
            <a:r>
              <a:rPr lang="en-IN" sz="1400" dirty="0"/>
              <a:t>AWS Glue, AWS Lambda</a:t>
            </a:r>
            <a:endParaRPr lang="en-IN" sz="1400" dirty="0">
              <a:cs typeface="Calibri"/>
            </a:endParaRPr>
          </a:p>
          <a:p>
            <a:pPr marL="228600" indent="-228600">
              <a:buAutoNum type="arabicPeriod"/>
            </a:pPr>
            <a:r>
              <a:rPr lang="en-IN" sz="1400" dirty="0">
                <a:ea typeface="+mn-lt"/>
                <a:cs typeface="+mn-lt"/>
              </a:rPr>
              <a:t>Amazon Redshift, </a:t>
            </a:r>
            <a:r>
              <a:rPr lang="en-IN" sz="1400" dirty="0" err="1">
                <a:ea typeface="+mn-lt"/>
                <a:cs typeface="+mn-lt"/>
              </a:rPr>
              <a:t>Py</a:t>
            </a:r>
            <a:r>
              <a:rPr lang="en-IN" sz="1400" dirty="0">
                <a:ea typeface="+mn-lt"/>
                <a:cs typeface="+mn-lt"/>
              </a:rPr>
              <a:t> Spark</a:t>
            </a:r>
          </a:p>
          <a:p>
            <a:pPr marL="228600" indent="-228600">
              <a:buAutoNum type="arabicPeriod"/>
            </a:pPr>
            <a:r>
              <a:rPr lang="en-IN" sz="1400" dirty="0">
                <a:cs typeface="Calibri"/>
              </a:rPr>
              <a:t>Tableau</a:t>
            </a:r>
          </a:p>
        </p:txBody>
      </p:sp>
      <p:sp>
        <p:nvSpPr>
          <p:cNvPr id="11" name="Text Placeholder 1">
            <a:extLst>
              <a:ext uri="{FF2B5EF4-FFF2-40B4-BE49-F238E27FC236}">
                <a16:creationId xmlns:a16="http://schemas.microsoft.com/office/drawing/2014/main" id="{393626BB-129D-5750-B96B-144E58BEEE00}"/>
              </a:ext>
            </a:extLst>
          </p:cNvPr>
          <p:cNvSpPr>
            <a:spLocks noGrp="1"/>
          </p:cNvSpPr>
          <p:nvPr>
            <p:ph type="body" sz="quarter" idx="10"/>
          </p:nvPr>
        </p:nvSpPr>
        <p:spPr>
          <a:xfrm>
            <a:off x="442229" y="218841"/>
            <a:ext cx="9736359" cy="549879"/>
          </a:xfrm>
        </p:spPr>
        <p:txBody>
          <a:bodyPr lIns="91440" tIns="45720" rIns="91440" bIns="45720" anchor="ctr"/>
          <a:lstStyle/>
          <a:p>
            <a:r>
              <a:rPr lang="en-US" dirty="0">
                <a:solidFill>
                  <a:srgbClr val="0070C0"/>
                </a:solidFill>
              </a:rPr>
              <a:t>Profitability management solution</a:t>
            </a:r>
            <a:r>
              <a:rPr lang="en-US" dirty="0"/>
              <a:t> for one of the largest hospitality players with 10000+ rooms and multiple systems 1/2</a:t>
            </a:r>
            <a:endParaRPr lang="en-US" b="0" dirty="0">
              <a:ea typeface="+mn-lt"/>
              <a:cs typeface="+mn-lt"/>
            </a:endParaRPr>
          </a:p>
        </p:txBody>
      </p:sp>
      <p:grpSp>
        <p:nvGrpSpPr>
          <p:cNvPr id="4" name="Group 3">
            <a:extLst>
              <a:ext uri="{FF2B5EF4-FFF2-40B4-BE49-F238E27FC236}">
                <a16:creationId xmlns:a16="http://schemas.microsoft.com/office/drawing/2014/main" id="{E0045674-E170-E8C6-8631-422F9BB8F883}"/>
              </a:ext>
            </a:extLst>
          </p:cNvPr>
          <p:cNvGrpSpPr/>
          <p:nvPr/>
        </p:nvGrpSpPr>
        <p:grpSpPr>
          <a:xfrm>
            <a:off x="4894997" y="827168"/>
            <a:ext cx="6769290" cy="3041129"/>
            <a:chOff x="4894997" y="827168"/>
            <a:chExt cx="6769290" cy="3041129"/>
          </a:xfrm>
        </p:grpSpPr>
        <p:pic>
          <p:nvPicPr>
            <p:cNvPr id="16" name="Picture 16" descr="Graphical user interface&#10;&#10;Description automatically generated">
              <a:extLst>
                <a:ext uri="{FF2B5EF4-FFF2-40B4-BE49-F238E27FC236}">
                  <a16:creationId xmlns:a16="http://schemas.microsoft.com/office/drawing/2014/main" id="{77916E17-490E-001D-814D-199C7660B659}"/>
                </a:ext>
              </a:extLst>
            </p:cNvPr>
            <p:cNvPicPr>
              <a:picLocks noChangeAspect="1"/>
            </p:cNvPicPr>
            <p:nvPr/>
          </p:nvPicPr>
          <p:blipFill>
            <a:blip r:embed="rId2"/>
            <a:stretch>
              <a:fillRect/>
            </a:stretch>
          </p:blipFill>
          <p:spPr>
            <a:xfrm>
              <a:off x="4894997" y="827168"/>
              <a:ext cx="4585649" cy="1370918"/>
            </a:xfrm>
            <a:prstGeom prst="rect">
              <a:avLst/>
            </a:prstGeom>
          </p:spPr>
        </p:pic>
        <p:pic>
          <p:nvPicPr>
            <p:cNvPr id="17" name="Picture 17" descr="A picture containing calendar&#10;&#10;Description automatically generated">
              <a:extLst>
                <a:ext uri="{FF2B5EF4-FFF2-40B4-BE49-F238E27FC236}">
                  <a16:creationId xmlns:a16="http://schemas.microsoft.com/office/drawing/2014/main" id="{B771A388-8193-13CC-9A4B-988E4814C295}"/>
                </a:ext>
              </a:extLst>
            </p:cNvPr>
            <p:cNvPicPr>
              <a:picLocks noChangeAspect="1"/>
            </p:cNvPicPr>
            <p:nvPr/>
          </p:nvPicPr>
          <p:blipFill>
            <a:blip r:embed="rId3"/>
            <a:stretch>
              <a:fillRect/>
            </a:stretch>
          </p:blipFill>
          <p:spPr>
            <a:xfrm>
              <a:off x="9478370" y="899739"/>
              <a:ext cx="2185917" cy="2590552"/>
            </a:xfrm>
            <a:prstGeom prst="rect">
              <a:avLst/>
            </a:prstGeom>
          </p:spPr>
        </p:pic>
        <p:pic>
          <p:nvPicPr>
            <p:cNvPr id="18" name="Picture 18" descr="Graphical user interface, application, table, Excel&#10;&#10;Description automatically generated">
              <a:extLst>
                <a:ext uri="{FF2B5EF4-FFF2-40B4-BE49-F238E27FC236}">
                  <a16:creationId xmlns:a16="http://schemas.microsoft.com/office/drawing/2014/main" id="{4EAC1658-1A79-E1CE-6EF8-F10BA0313F31}"/>
                </a:ext>
              </a:extLst>
            </p:cNvPr>
            <p:cNvPicPr>
              <a:picLocks noChangeAspect="1"/>
            </p:cNvPicPr>
            <p:nvPr/>
          </p:nvPicPr>
          <p:blipFill>
            <a:blip r:embed="rId4"/>
            <a:stretch>
              <a:fillRect/>
            </a:stretch>
          </p:blipFill>
          <p:spPr>
            <a:xfrm>
              <a:off x="5315803" y="2577673"/>
              <a:ext cx="4085229" cy="1043012"/>
            </a:xfrm>
            <a:prstGeom prst="rect">
              <a:avLst/>
            </a:prstGeom>
          </p:spPr>
        </p:pic>
        <p:sp>
          <p:nvSpPr>
            <p:cNvPr id="19" name="TextBox 18">
              <a:extLst>
                <a:ext uri="{FF2B5EF4-FFF2-40B4-BE49-F238E27FC236}">
                  <a16:creationId xmlns:a16="http://schemas.microsoft.com/office/drawing/2014/main" id="{74516D65-1339-FBAE-E9DF-F135E465F046}"/>
                </a:ext>
              </a:extLst>
            </p:cNvPr>
            <p:cNvSpPr txBox="1"/>
            <p:nvPr/>
          </p:nvSpPr>
          <p:spPr>
            <a:xfrm>
              <a:off x="9565373" y="3500650"/>
              <a:ext cx="196527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cs typeface="Calibri"/>
                </a:rPr>
                <a:t>Hotel Performance Dashboard</a:t>
              </a:r>
            </a:p>
          </p:txBody>
        </p:sp>
        <p:sp>
          <p:nvSpPr>
            <p:cNvPr id="20" name="TextBox 19">
              <a:extLst>
                <a:ext uri="{FF2B5EF4-FFF2-40B4-BE49-F238E27FC236}">
                  <a16:creationId xmlns:a16="http://schemas.microsoft.com/office/drawing/2014/main" id="{D5987122-348E-40C2-6DFF-BD00BDA2D3E8}"/>
                </a:ext>
              </a:extLst>
            </p:cNvPr>
            <p:cNvSpPr txBox="1"/>
            <p:nvPr/>
          </p:nvSpPr>
          <p:spPr>
            <a:xfrm>
              <a:off x="6096566" y="3614381"/>
              <a:ext cx="311396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cs typeface="Calibri"/>
                </a:rPr>
                <a:t>Revenue Management Dashboard Summary</a:t>
              </a:r>
            </a:p>
          </p:txBody>
        </p:sp>
        <p:sp>
          <p:nvSpPr>
            <p:cNvPr id="21" name="TextBox 20">
              <a:extLst>
                <a:ext uri="{FF2B5EF4-FFF2-40B4-BE49-F238E27FC236}">
                  <a16:creationId xmlns:a16="http://schemas.microsoft.com/office/drawing/2014/main" id="{AACE7C09-F530-F1E3-55A7-4EF9AD94DD62}"/>
                </a:ext>
              </a:extLst>
            </p:cNvPr>
            <p:cNvSpPr txBox="1"/>
            <p:nvPr/>
          </p:nvSpPr>
          <p:spPr>
            <a:xfrm>
              <a:off x="6096565" y="2192738"/>
              <a:ext cx="2545306"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cs typeface="Calibri"/>
                </a:rPr>
                <a:t>Revenue Management Dashboards</a:t>
              </a:r>
            </a:p>
          </p:txBody>
        </p:sp>
      </p:grpSp>
      <p:sp>
        <p:nvSpPr>
          <p:cNvPr id="2" name="TextBox 1">
            <a:extLst>
              <a:ext uri="{FF2B5EF4-FFF2-40B4-BE49-F238E27FC236}">
                <a16:creationId xmlns:a16="http://schemas.microsoft.com/office/drawing/2014/main" id="{DDD1AC9D-9FFA-4797-6A4A-9D410DC460D8}"/>
              </a:ext>
            </a:extLst>
          </p:cNvPr>
          <p:cNvSpPr txBox="1"/>
          <p:nvPr/>
        </p:nvSpPr>
        <p:spPr>
          <a:xfrm>
            <a:off x="7047362" y="3961262"/>
            <a:ext cx="274831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2"/>
                </a:solidFill>
                <a:cs typeface="Calibri"/>
              </a:rPr>
              <a:t>Implementation Approach</a:t>
            </a:r>
          </a:p>
        </p:txBody>
      </p:sp>
      <p:graphicFrame>
        <p:nvGraphicFramePr>
          <p:cNvPr id="8" name="Table 7">
            <a:extLst>
              <a:ext uri="{FF2B5EF4-FFF2-40B4-BE49-F238E27FC236}">
                <a16:creationId xmlns:a16="http://schemas.microsoft.com/office/drawing/2014/main" id="{054F3FB7-49D1-0DA0-ED63-9DFECB7C45EE}"/>
              </a:ext>
            </a:extLst>
          </p:cNvPr>
          <p:cNvGraphicFramePr>
            <a:graphicFrameLocks noGrp="1"/>
          </p:cNvGraphicFramePr>
          <p:nvPr/>
        </p:nvGraphicFramePr>
        <p:xfrm>
          <a:off x="5146430" y="4853353"/>
          <a:ext cx="6885109" cy="1804181"/>
        </p:xfrm>
        <a:graphic>
          <a:graphicData uri="http://schemas.openxmlformats.org/drawingml/2006/table">
            <a:tbl>
              <a:tblPr firstRow="1" bandRow="1">
                <a:tableStyleId>{2D5ABB26-0587-4C30-8999-92F81FD0307C}</a:tableStyleId>
              </a:tblPr>
              <a:tblGrid>
                <a:gridCol w="983587">
                  <a:extLst>
                    <a:ext uri="{9D8B030D-6E8A-4147-A177-3AD203B41FA5}">
                      <a16:colId xmlns:a16="http://schemas.microsoft.com/office/drawing/2014/main" val="2567924784"/>
                    </a:ext>
                  </a:extLst>
                </a:gridCol>
                <a:gridCol w="983587">
                  <a:extLst>
                    <a:ext uri="{9D8B030D-6E8A-4147-A177-3AD203B41FA5}">
                      <a16:colId xmlns:a16="http://schemas.microsoft.com/office/drawing/2014/main" val="862635243"/>
                    </a:ext>
                  </a:extLst>
                </a:gridCol>
                <a:gridCol w="983587">
                  <a:extLst>
                    <a:ext uri="{9D8B030D-6E8A-4147-A177-3AD203B41FA5}">
                      <a16:colId xmlns:a16="http://schemas.microsoft.com/office/drawing/2014/main" val="2048623690"/>
                    </a:ext>
                  </a:extLst>
                </a:gridCol>
                <a:gridCol w="983587">
                  <a:extLst>
                    <a:ext uri="{9D8B030D-6E8A-4147-A177-3AD203B41FA5}">
                      <a16:colId xmlns:a16="http://schemas.microsoft.com/office/drawing/2014/main" val="372129128"/>
                    </a:ext>
                  </a:extLst>
                </a:gridCol>
                <a:gridCol w="983587">
                  <a:extLst>
                    <a:ext uri="{9D8B030D-6E8A-4147-A177-3AD203B41FA5}">
                      <a16:colId xmlns:a16="http://schemas.microsoft.com/office/drawing/2014/main" val="2646417378"/>
                    </a:ext>
                  </a:extLst>
                </a:gridCol>
                <a:gridCol w="983587">
                  <a:extLst>
                    <a:ext uri="{9D8B030D-6E8A-4147-A177-3AD203B41FA5}">
                      <a16:colId xmlns:a16="http://schemas.microsoft.com/office/drawing/2014/main" val="2321301734"/>
                    </a:ext>
                  </a:extLst>
                </a:gridCol>
                <a:gridCol w="983587">
                  <a:extLst>
                    <a:ext uri="{9D8B030D-6E8A-4147-A177-3AD203B41FA5}">
                      <a16:colId xmlns:a16="http://schemas.microsoft.com/office/drawing/2014/main" val="3147643466"/>
                    </a:ext>
                  </a:extLst>
                </a:gridCol>
              </a:tblGrid>
              <a:tr h="1804181">
                <a:tc>
                  <a:txBody>
                    <a:bodyPr/>
                    <a:lstStyle/>
                    <a:p>
                      <a:pPr fontAlgn="base"/>
                      <a:r>
                        <a:rPr lang="en-IN" sz="900" dirty="0">
                          <a:effectLst/>
                        </a:rPr>
                        <a:t>Access to different system databases test DB connections​</a:t>
                      </a:r>
                    </a:p>
                    <a:p>
                      <a:pPr fontAlgn="base"/>
                      <a:r>
                        <a:rPr lang="en-IN" sz="900" dirty="0">
                          <a:effectLst/>
                        </a:rPr>
                        <a:t>Data mapping and assessment​</a:t>
                      </a:r>
                    </a:p>
                    <a:p>
                      <a:pPr fontAlgn="base"/>
                      <a:r>
                        <a:rPr lang="en-IN" sz="900" dirty="0">
                          <a:effectLst/>
                        </a:rPr>
                        <a:t>Business and technical requirements, risks and challenges​</a:t>
                      </a:r>
                    </a:p>
                  </a:txBody>
                  <a:tcPr/>
                </a:tc>
                <a:tc>
                  <a:txBody>
                    <a:bodyPr/>
                    <a:lstStyle/>
                    <a:p>
                      <a:pPr fontAlgn="base"/>
                      <a:r>
                        <a:rPr lang="en-IN" sz="900">
                          <a:effectLst/>
                        </a:rPr>
                        <a:t>Run </a:t>
                      </a:r>
                      <a:r>
                        <a:rPr lang="en-IN" sz="900" err="1">
                          <a:effectLst/>
                        </a:rPr>
                        <a:t>querry</a:t>
                      </a:r>
                      <a:r>
                        <a:rPr lang="en-IN" sz="900">
                          <a:effectLst/>
                        </a:rPr>
                        <a:t> to obtain data from source system to cloud​</a:t>
                      </a:r>
                    </a:p>
                    <a:p>
                      <a:pPr fontAlgn="base"/>
                      <a:r>
                        <a:rPr lang="en-IN" sz="900">
                          <a:effectLst/>
                        </a:rPr>
                        <a:t>Architectural design​</a:t>
                      </a:r>
                    </a:p>
                    <a:p>
                      <a:pPr fontAlgn="base"/>
                      <a:r>
                        <a:rPr lang="en-IN" sz="900">
                          <a:effectLst/>
                        </a:rPr>
                        <a:t>Security, scalability and performance management​</a:t>
                      </a:r>
                    </a:p>
                  </a:txBody>
                  <a:tcPr/>
                </a:tc>
                <a:tc>
                  <a:txBody>
                    <a:bodyPr/>
                    <a:lstStyle/>
                    <a:p>
                      <a:pPr fontAlgn="base"/>
                      <a:r>
                        <a:rPr lang="en-IN" sz="900">
                          <a:effectLst/>
                        </a:rPr>
                        <a:t>Test data in virtual environment​</a:t>
                      </a:r>
                    </a:p>
                    <a:p>
                      <a:pPr fontAlgn="base"/>
                      <a:r>
                        <a:rPr lang="en-IN" sz="900">
                          <a:effectLst/>
                        </a:rPr>
                        <a:t>Data integrity, performance evaluation​</a:t>
                      </a:r>
                    </a:p>
                    <a:p>
                      <a:pPr fontAlgn="base"/>
                      <a:r>
                        <a:rPr lang="en-IN" sz="900">
                          <a:effectLst/>
                        </a:rPr>
                        <a:t>Migration time &amp; error handling​</a:t>
                      </a:r>
                    </a:p>
                  </a:txBody>
                  <a:tcPr/>
                </a:tc>
                <a:tc>
                  <a:txBody>
                    <a:bodyPr/>
                    <a:lstStyle/>
                    <a:p>
                      <a:pPr fontAlgn="base"/>
                      <a:r>
                        <a:rPr lang="en-US" sz="900">
                          <a:effectLst/>
                        </a:rPr>
                        <a:t>Upload of external data files ​</a:t>
                      </a:r>
                    </a:p>
                    <a:p>
                      <a:pPr fontAlgn="base"/>
                      <a:r>
                        <a:rPr lang="en-US" sz="900">
                          <a:effectLst/>
                        </a:rPr>
                        <a:t>Comprehensive validation and verification ​</a:t>
                      </a:r>
                    </a:p>
                  </a:txBody>
                  <a:tcPr/>
                </a:tc>
                <a:tc>
                  <a:txBody>
                    <a:bodyPr/>
                    <a:lstStyle/>
                    <a:p>
                      <a:pPr fontAlgn="base"/>
                      <a:r>
                        <a:rPr lang="en-US" sz="900">
                          <a:effectLst/>
                        </a:rPr>
                        <a:t>Ongoing daily data incremental uploads​</a:t>
                      </a:r>
                    </a:p>
                    <a:p>
                      <a:pPr fontAlgn="base"/>
                      <a:r>
                        <a:rPr lang="en-US" sz="900">
                          <a:effectLst/>
                        </a:rPr>
                        <a:t>Flexibility to modify the frequency later​</a:t>
                      </a:r>
                    </a:p>
                    <a:p>
                      <a:pPr fontAlgn="base"/>
                      <a:r>
                        <a:rPr lang="en-US" sz="900">
                          <a:effectLst/>
                        </a:rPr>
                        <a:t>Full refresh for some small-size master files ​</a:t>
                      </a:r>
                    </a:p>
                  </a:txBody>
                  <a:tcPr/>
                </a:tc>
                <a:tc>
                  <a:txBody>
                    <a:bodyPr/>
                    <a:lstStyle/>
                    <a:p>
                      <a:pPr fontAlgn="base"/>
                      <a:r>
                        <a:rPr lang="en-US" sz="900" dirty="0">
                          <a:effectLst/>
                        </a:rPr>
                        <a:t>Data-warehouse for custom analytics projects​</a:t>
                      </a:r>
                    </a:p>
                    <a:p>
                      <a:pPr fontAlgn="base"/>
                      <a:r>
                        <a:rPr lang="en-US" sz="900" dirty="0">
                          <a:effectLst/>
                        </a:rPr>
                        <a:t>Historical metrics to allow trending over time​</a:t>
                      </a:r>
                    </a:p>
                    <a:p>
                      <a:pPr fontAlgn="base"/>
                      <a:r>
                        <a:rPr lang="en-US" sz="900" dirty="0">
                          <a:effectLst/>
                        </a:rPr>
                        <a:t>KPI Calculation​</a:t>
                      </a:r>
                    </a:p>
                  </a:txBody>
                  <a:tcPr/>
                </a:tc>
                <a:tc>
                  <a:txBody>
                    <a:bodyPr/>
                    <a:lstStyle/>
                    <a:p>
                      <a:pPr fontAlgn="base"/>
                      <a:r>
                        <a:rPr lang="en-US" sz="900" dirty="0">
                          <a:effectLst/>
                        </a:rPr>
                        <a:t>Business overview report with field filters​</a:t>
                      </a:r>
                    </a:p>
                    <a:p>
                      <a:pPr fontAlgn="base"/>
                      <a:r>
                        <a:rPr lang="en-US" sz="900" dirty="0">
                          <a:effectLst/>
                        </a:rPr>
                        <a:t>​</a:t>
                      </a:r>
                    </a:p>
                    <a:p>
                      <a:pPr fontAlgn="base"/>
                      <a:r>
                        <a:rPr lang="en-US" sz="900" dirty="0">
                          <a:effectLst/>
                        </a:rPr>
                        <a:t>Ability to pull the subset data in excel for further action​</a:t>
                      </a:r>
                    </a:p>
                  </a:txBody>
                  <a:tcPr/>
                </a:tc>
                <a:extLst>
                  <a:ext uri="{0D108BD9-81ED-4DB2-BD59-A6C34878D82A}">
                    <a16:rowId xmlns:a16="http://schemas.microsoft.com/office/drawing/2014/main" val="1233662003"/>
                  </a:ext>
                </a:extLst>
              </a:tr>
            </a:tbl>
          </a:graphicData>
        </a:graphic>
      </p:graphicFrame>
      <p:graphicFrame>
        <p:nvGraphicFramePr>
          <p:cNvPr id="9" name="Diagram 8">
            <a:extLst>
              <a:ext uri="{FF2B5EF4-FFF2-40B4-BE49-F238E27FC236}">
                <a16:creationId xmlns:a16="http://schemas.microsoft.com/office/drawing/2014/main" id="{792CF9F0-9408-A020-E6EC-E82B92CB3B79}"/>
              </a:ext>
            </a:extLst>
          </p:cNvPr>
          <p:cNvGraphicFramePr/>
          <p:nvPr/>
        </p:nvGraphicFramePr>
        <p:xfrm>
          <a:off x="5065580" y="4173587"/>
          <a:ext cx="7026089" cy="8546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2" name="Rectangle 51">
            <a:extLst>
              <a:ext uri="{FF2B5EF4-FFF2-40B4-BE49-F238E27FC236}">
                <a16:creationId xmlns:a16="http://schemas.microsoft.com/office/drawing/2014/main" id="{46BD13AC-2B71-1993-4B8B-ECAEED3AC45E}"/>
              </a:ext>
            </a:extLst>
          </p:cNvPr>
          <p:cNvSpPr/>
          <p:nvPr/>
        </p:nvSpPr>
        <p:spPr>
          <a:xfrm>
            <a:off x="5007991" y="4306301"/>
            <a:ext cx="7082896" cy="2230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0680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 name="Diagram 136">
            <a:extLst>
              <a:ext uri="{FF2B5EF4-FFF2-40B4-BE49-F238E27FC236}">
                <a16:creationId xmlns:a16="http://schemas.microsoft.com/office/drawing/2014/main" id="{33201B35-79C1-86A3-EC9E-BAF366426365}"/>
              </a:ext>
            </a:extLst>
          </p:cNvPr>
          <p:cNvGraphicFramePr/>
          <p:nvPr>
            <p:extLst>
              <p:ext uri="{D42A27DB-BD31-4B8C-83A1-F6EECF244321}">
                <p14:modId xmlns:p14="http://schemas.microsoft.com/office/powerpoint/2010/main" val="2182819596"/>
              </p:ext>
            </p:extLst>
          </p:nvPr>
        </p:nvGraphicFramePr>
        <p:xfrm>
          <a:off x="6298291" y="4087817"/>
          <a:ext cx="5153133" cy="476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 Placeholder 13">
            <a:extLst>
              <a:ext uri="{FF2B5EF4-FFF2-40B4-BE49-F238E27FC236}">
                <a16:creationId xmlns:a16="http://schemas.microsoft.com/office/drawing/2014/main" id="{EB7CD487-399F-10DA-20D8-C5BA4506FD8B}"/>
              </a:ext>
            </a:extLst>
          </p:cNvPr>
          <p:cNvSpPr>
            <a:spLocks noGrp="1"/>
          </p:cNvSpPr>
          <p:nvPr>
            <p:ph type="body" sz="quarter" idx="10"/>
          </p:nvPr>
        </p:nvSpPr>
        <p:spPr>
          <a:xfrm>
            <a:off x="550800" y="234000"/>
            <a:ext cx="9222465" cy="493014"/>
          </a:xfrm>
        </p:spPr>
        <p:txBody>
          <a:bodyPr/>
          <a:lstStyle/>
          <a:p>
            <a:r>
              <a:rPr lang="en-US" dirty="0">
                <a:solidFill>
                  <a:srgbClr val="0070C0"/>
                </a:solidFill>
              </a:rPr>
              <a:t>Profitability management solution</a:t>
            </a:r>
            <a:r>
              <a:rPr lang="en-US" dirty="0"/>
              <a:t> for one of the largest hospitality players with 10000+ rooms and multiple systems 1/2</a:t>
            </a:r>
            <a:endParaRPr lang="en-US" b="0" dirty="0">
              <a:ea typeface="+mn-lt"/>
              <a:cs typeface="+mn-lt"/>
            </a:endParaRPr>
          </a:p>
        </p:txBody>
      </p:sp>
      <p:grpSp>
        <p:nvGrpSpPr>
          <p:cNvPr id="117" name="Group 116">
            <a:extLst>
              <a:ext uri="{FF2B5EF4-FFF2-40B4-BE49-F238E27FC236}">
                <a16:creationId xmlns:a16="http://schemas.microsoft.com/office/drawing/2014/main" id="{54385927-28A8-7F88-17C8-83C6C8DF6F79}"/>
              </a:ext>
            </a:extLst>
          </p:cNvPr>
          <p:cNvGrpSpPr/>
          <p:nvPr/>
        </p:nvGrpSpPr>
        <p:grpSpPr>
          <a:xfrm>
            <a:off x="664724" y="865217"/>
            <a:ext cx="5482711" cy="5768615"/>
            <a:chOff x="6277290" y="878535"/>
            <a:chExt cx="5482711" cy="5768615"/>
          </a:xfrm>
        </p:grpSpPr>
        <p:sp>
          <p:nvSpPr>
            <p:cNvPr id="110" name="Rectangle: Rounded Corners 109">
              <a:extLst>
                <a:ext uri="{FF2B5EF4-FFF2-40B4-BE49-F238E27FC236}">
                  <a16:creationId xmlns:a16="http://schemas.microsoft.com/office/drawing/2014/main" id="{264CF8F1-9952-4212-199A-9ADC8CF4DFD5}"/>
                </a:ext>
              </a:extLst>
            </p:cNvPr>
            <p:cNvSpPr/>
            <p:nvPr/>
          </p:nvSpPr>
          <p:spPr>
            <a:xfrm>
              <a:off x="6287131" y="884250"/>
              <a:ext cx="545160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6" name="Group 115">
              <a:extLst>
                <a:ext uri="{FF2B5EF4-FFF2-40B4-BE49-F238E27FC236}">
                  <a16:creationId xmlns:a16="http://schemas.microsoft.com/office/drawing/2014/main" id="{2EF77717-8C09-BDFD-33CE-4BECE5D04FFC}"/>
                </a:ext>
              </a:extLst>
            </p:cNvPr>
            <p:cNvGrpSpPr/>
            <p:nvPr/>
          </p:nvGrpSpPr>
          <p:grpSpPr>
            <a:xfrm>
              <a:off x="6277290" y="878535"/>
              <a:ext cx="5482711" cy="5711180"/>
              <a:chOff x="6277290" y="878535"/>
              <a:chExt cx="5482711" cy="5711180"/>
            </a:xfrm>
          </p:grpSpPr>
          <p:sp>
            <p:nvSpPr>
              <p:cNvPr id="108" name="TextBox 107">
                <a:extLst>
                  <a:ext uri="{FF2B5EF4-FFF2-40B4-BE49-F238E27FC236}">
                    <a16:creationId xmlns:a16="http://schemas.microsoft.com/office/drawing/2014/main" id="{A337EFA1-1E6B-4772-1586-32CA8E9BD479}"/>
                  </a:ext>
                </a:extLst>
              </p:cNvPr>
              <p:cNvSpPr txBox="1"/>
              <p:nvPr/>
            </p:nvSpPr>
            <p:spPr>
              <a:xfrm>
                <a:off x="6353142" y="2850230"/>
                <a:ext cx="5292898" cy="2215991"/>
              </a:xfrm>
              <a:prstGeom prst="rect">
                <a:avLst/>
              </a:prstGeom>
              <a:noFill/>
            </p:spPr>
            <p:txBody>
              <a:bodyPr wrap="square" lIns="91440" tIns="45720" rIns="91440" bIns="45720" anchor="t">
                <a:spAutoFit/>
              </a:bodyPr>
              <a:lstStyle/>
              <a:p>
                <a:r>
                  <a:rPr lang="en-IN" b="1" dirty="0">
                    <a:solidFill>
                      <a:schemeClr val="accent3"/>
                    </a:solidFill>
                  </a:rPr>
                  <a:t>Solution</a:t>
                </a:r>
              </a:p>
              <a:p>
                <a:r>
                  <a:rPr lang="en-IN" sz="1500" dirty="0">
                    <a:cs typeface="Calibri"/>
                  </a:rPr>
                  <a:t>We built and configured a complete cloud infrastructure on AWS cloud. Built a solution for lift and shift of the</a:t>
                </a:r>
                <a:r>
                  <a:rPr lang="en-IN" sz="1500" dirty="0">
                    <a:ea typeface="+mn-lt"/>
                    <a:cs typeface="+mn-lt"/>
                  </a:rPr>
                  <a:t> data from 10+ systems with 100+ databases and up to 30K tables to one unique space, and architect a system foundation that incrementally absorbed more tables and refreshed the data. </a:t>
                </a:r>
              </a:p>
              <a:p>
                <a:r>
                  <a:rPr lang="en-IN" sz="1500" dirty="0">
                    <a:ea typeface="+mn-lt"/>
                    <a:cs typeface="+mn-lt"/>
                  </a:rPr>
                  <a:t>Our team helped transform data from multiple into a single data table to create a single source of truth for revenue and performance dashboards.</a:t>
                </a:r>
              </a:p>
            </p:txBody>
          </p:sp>
          <p:sp>
            <p:nvSpPr>
              <p:cNvPr id="109" name="TextBox 108">
                <a:extLst>
                  <a:ext uri="{FF2B5EF4-FFF2-40B4-BE49-F238E27FC236}">
                    <a16:creationId xmlns:a16="http://schemas.microsoft.com/office/drawing/2014/main" id="{EE5FA2A5-4B9F-336B-9E41-08B6201C3440}"/>
                  </a:ext>
                </a:extLst>
              </p:cNvPr>
              <p:cNvSpPr txBox="1"/>
              <p:nvPr/>
            </p:nvSpPr>
            <p:spPr>
              <a:xfrm>
                <a:off x="6349525" y="5066221"/>
                <a:ext cx="5292897" cy="1523494"/>
              </a:xfrm>
              <a:prstGeom prst="rect">
                <a:avLst/>
              </a:prstGeom>
              <a:noFill/>
            </p:spPr>
            <p:txBody>
              <a:bodyPr wrap="square" lIns="91440" tIns="45720" rIns="91440" bIns="45720" anchor="t">
                <a:spAutoFit/>
              </a:bodyPr>
              <a:lstStyle/>
              <a:p>
                <a:r>
                  <a:rPr lang="en-IN" b="1" dirty="0">
                    <a:solidFill>
                      <a:schemeClr val="accent3"/>
                    </a:solidFill>
                  </a:rPr>
                  <a:t>App Architecture</a:t>
                </a:r>
              </a:p>
              <a:p>
                <a:pPr marL="228600" indent="-228600">
                  <a:buAutoNum type="arabicPeriod"/>
                </a:pPr>
                <a:r>
                  <a:rPr lang="en-IN" sz="1500" dirty="0">
                    <a:cs typeface="Calibri"/>
                  </a:rPr>
                  <a:t>Amazon SNS, AWS DMS</a:t>
                </a:r>
                <a:endParaRPr lang="en-IN" sz="1500" dirty="0"/>
              </a:p>
              <a:p>
                <a:pPr marL="228600" indent="-228600">
                  <a:buAutoNum type="arabicPeriod"/>
                </a:pPr>
                <a:r>
                  <a:rPr lang="en-IN" sz="1500" dirty="0">
                    <a:cs typeface="Calibri"/>
                  </a:rPr>
                  <a:t>Amazon S3</a:t>
                </a:r>
                <a:endParaRPr lang="en-IN" sz="1500" dirty="0"/>
              </a:p>
              <a:p>
                <a:pPr marL="228600" indent="-228600">
                  <a:buAutoNum type="arabicPeriod"/>
                </a:pPr>
                <a:r>
                  <a:rPr lang="en-IN" sz="1500" dirty="0"/>
                  <a:t>AWS Glue, AWS Lambda</a:t>
                </a:r>
                <a:endParaRPr lang="en-IN" sz="1500" dirty="0">
                  <a:cs typeface="Calibri"/>
                </a:endParaRPr>
              </a:p>
              <a:p>
                <a:pPr marL="228600" indent="-228600">
                  <a:buAutoNum type="arabicPeriod"/>
                </a:pPr>
                <a:r>
                  <a:rPr lang="en-IN" sz="1500" dirty="0">
                    <a:ea typeface="+mn-lt"/>
                    <a:cs typeface="+mn-lt"/>
                  </a:rPr>
                  <a:t>Amazon Redshift, </a:t>
                </a:r>
                <a:r>
                  <a:rPr lang="en-IN" sz="1500" dirty="0" err="1">
                    <a:ea typeface="+mn-lt"/>
                    <a:cs typeface="+mn-lt"/>
                  </a:rPr>
                  <a:t>Py</a:t>
                </a:r>
                <a:r>
                  <a:rPr lang="en-IN" sz="1500" dirty="0">
                    <a:ea typeface="+mn-lt"/>
                    <a:cs typeface="+mn-lt"/>
                  </a:rPr>
                  <a:t> Spark</a:t>
                </a:r>
              </a:p>
              <a:p>
                <a:pPr marL="228600" indent="-228600">
                  <a:buAutoNum type="arabicPeriod"/>
                </a:pPr>
                <a:r>
                  <a:rPr lang="en-IN" sz="1500" dirty="0">
                    <a:cs typeface="Calibri"/>
                  </a:rPr>
                  <a:t>Tableau</a:t>
                </a:r>
              </a:p>
            </p:txBody>
          </p:sp>
          <p:sp>
            <p:nvSpPr>
              <p:cNvPr id="111" name="Rectangle: Rounded Corners 110">
                <a:extLst>
                  <a:ext uri="{FF2B5EF4-FFF2-40B4-BE49-F238E27FC236}">
                    <a16:creationId xmlns:a16="http://schemas.microsoft.com/office/drawing/2014/main" id="{5959EAB3-98D8-6D85-7A9E-FF0458BC0A39}"/>
                  </a:ext>
                </a:extLst>
              </p:cNvPr>
              <p:cNvSpPr/>
              <p:nvPr/>
            </p:nvSpPr>
            <p:spPr>
              <a:xfrm>
                <a:off x="6277290" y="878535"/>
                <a:ext cx="5482711"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TextBox 112">
                <a:extLst>
                  <a:ext uri="{FF2B5EF4-FFF2-40B4-BE49-F238E27FC236}">
                    <a16:creationId xmlns:a16="http://schemas.microsoft.com/office/drawing/2014/main" id="{EE07B8A5-F253-DDEC-340C-3991E8DF3419}"/>
                  </a:ext>
                </a:extLst>
              </p:cNvPr>
              <p:cNvSpPr txBox="1"/>
              <p:nvPr/>
            </p:nvSpPr>
            <p:spPr>
              <a:xfrm>
                <a:off x="8593009"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15" name="TextBox 114">
                <a:extLst>
                  <a:ext uri="{FF2B5EF4-FFF2-40B4-BE49-F238E27FC236}">
                    <a16:creationId xmlns:a16="http://schemas.microsoft.com/office/drawing/2014/main" id="{76B2592D-BD53-5C20-0BD3-527D707875E9}"/>
                  </a:ext>
                </a:extLst>
              </p:cNvPr>
              <p:cNvSpPr txBox="1"/>
              <p:nvPr/>
            </p:nvSpPr>
            <p:spPr>
              <a:xfrm>
                <a:off x="6349526" y="1374653"/>
                <a:ext cx="5296514" cy="1477328"/>
              </a:xfrm>
              <a:prstGeom prst="rect">
                <a:avLst/>
              </a:prstGeom>
              <a:noFill/>
            </p:spPr>
            <p:txBody>
              <a:bodyPr wrap="square">
                <a:spAutoFit/>
              </a:bodyPr>
              <a:lstStyle/>
              <a:p>
                <a:r>
                  <a:rPr lang="en-US" sz="1500" dirty="0">
                    <a:solidFill>
                      <a:srgbClr val="252D30"/>
                    </a:solidFill>
                    <a:cs typeface="Calibri"/>
                  </a:rPr>
                  <a:t>A large chain of hotels with 10 brands and ~10000 rooms across 50 cities wanted to migrate the digital infrastructure to cloud environment. The management wanted to fast track creation of several business dashboards to </a:t>
                </a:r>
                <a:r>
                  <a:rPr lang="en-US" sz="1500" b="0" i="0" u="none" strike="noStrike" dirty="0">
                    <a:solidFill>
                      <a:srgbClr val="252D30"/>
                    </a:solidFill>
                    <a:effectLst/>
                    <a:cs typeface="Calibri"/>
                  </a:rPr>
                  <a:t>support pricing, cost management, and the critical visibility/AI needed to run an efficient/effective enterprise</a:t>
                </a:r>
                <a:r>
                  <a:rPr lang="en-US" sz="1500" dirty="0">
                    <a:solidFill>
                      <a:srgbClr val="252D30"/>
                    </a:solidFill>
                    <a:cs typeface="Calibri"/>
                  </a:rPr>
                  <a:t>.</a:t>
                </a:r>
                <a:endParaRPr lang="en-US" sz="1500" b="0" i="0" u="sng" dirty="0">
                  <a:solidFill>
                    <a:srgbClr val="252D30"/>
                  </a:solidFill>
                  <a:effectLst/>
                  <a:cs typeface="Calibri"/>
                </a:endParaRPr>
              </a:p>
            </p:txBody>
          </p:sp>
        </p:grpSp>
      </p:grpSp>
      <p:grpSp>
        <p:nvGrpSpPr>
          <p:cNvPr id="126" name="Group 125">
            <a:extLst>
              <a:ext uri="{FF2B5EF4-FFF2-40B4-BE49-F238E27FC236}">
                <a16:creationId xmlns:a16="http://schemas.microsoft.com/office/drawing/2014/main" id="{59E754ED-B3A3-2906-5252-AB671D1F7C6F}"/>
              </a:ext>
            </a:extLst>
          </p:cNvPr>
          <p:cNvGrpSpPr/>
          <p:nvPr/>
        </p:nvGrpSpPr>
        <p:grpSpPr>
          <a:xfrm>
            <a:off x="6209830" y="870440"/>
            <a:ext cx="5545690" cy="2951061"/>
            <a:chOff x="4894997" y="827168"/>
            <a:chExt cx="6886122" cy="3065250"/>
          </a:xfrm>
        </p:grpSpPr>
        <p:pic>
          <p:nvPicPr>
            <p:cNvPr id="127" name="Picture 16" descr="Graphical user interface&#10;&#10;Description automatically generated">
              <a:extLst>
                <a:ext uri="{FF2B5EF4-FFF2-40B4-BE49-F238E27FC236}">
                  <a16:creationId xmlns:a16="http://schemas.microsoft.com/office/drawing/2014/main" id="{D66D813D-9214-0AB1-9493-559C97442E7B}"/>
                </a:ext>
              </a:extLst>
            </p:cNvPr>
            <p:cNvPicPr>
              <a:picLocks noChangeAspect="1"/>
            </p:cNvPicPr>
            <p:nvPr/>
          </p:nvPicPr>
          <p:blipFill>
            <a:blip r:embed="rId8"/>
            <a:stretch>
              <a:fillRect/>
            </a:stretch>
          </p:blipFill>
          <p:spPr>
            <a:xfrm>
              <a:off x="4894997" y="827168"/>
              <a:ext cx="4585649" cy="1370918"/>
            </a:xfrm>
            <a:prstGeom prst="rect">
              <a:avLst/>
            </a:prstGeom>
          </p:spPr>
        </p:pic>
        <p:pic>
          <p:nvPicPr>
            <p:cNvPr id="128" name="Picture 17" descr="A picture containing calendar&#10;&#10;Description automatically generated">
              <a:extLst>
                <a:ext uri="{FF2B5EF4-FFF2-40B4-BE49-F238E27FC236}">
                  <a16:creationId xmlns:a16="http://schemas.microsoft.com/office/drawing/2014/main" id="{852FBB08-5EBC-1BAF-564F-F609E7EC1949}"/>
                </a:ext>
              </a:extLst>
            </p:cNvPr>
            <p:cNvPicPr>
              <a:picLocks noChangeAspect="1"/>
            </p:cNvPicPr>
            <p:nvPr/>
          </p:nvPicPr>
          <p:blipFill>
            <a:blip r:embed="rId9"/>
            <a:stretch>
              <a:fillRect/>
            </a:stretch>
          </p:blipFill>
          <p:spPr>
            <a:xfrm>
              <a:off x="9478370" y="899739"/>
              <a:ext cx="2185917" cy="2590552"/>
            </a:xfrm>
            <a:prstGeom prst="rect">
              <a:avLst/>
            </a:prstGeom>
          </p:spPr>
        </p:pic>
        <p:pic>
          <p:nvPicPr>
            <p:cNvPr id="129" name="Picture 18" descr="Graphical user interface, application, table, Excel&#10;&#10;Description automatically generated">
              <a:extLst>
                <a:ext uri="{FF2B5EF4-FFF2-40B4-BE49-F238E27FC236}">
                  <a16:creationId xmlns:a16="http://schemas.microsoft.com/office/drawing/2014/main" id="{4EE0F88A-C203-2EEC-26DC-C796A1A4A25C}"/>
                </a:ext>
              </a:extLst>
            </p:cNvPr>
            <p:cNvPicPr>
              <a:picLocks noChangeAspect="1"/>
            </p:cNvPicPr>
            <p:nvPr/>
          </p:nvPicPr>
          <p:blipFill>
            <a:blip r:embed="rId10"/>
            <a:stretch>
              <a:fillRect/>
            </a:stretch>
          </p:blipFill>
          <p:spPr>
            <a:xfrm>
              <a:off x="5315803" y="2577673"/>
              <a:ext cx="4085229" cy="1043012"/>
            </a:xfrm>
            <a:prstGeom prst="rect">
              <a:avLst/>
            </a:prstGeom>
          </p:spPr>
        </p:pic>
        <p:sp>
          <p:nvSpPr>
            <p:cNvPr id="130" name="TextBox 129">
              <a:extLst>
                <a:ext uri="{FF2B5EF4-FFF2-40B4-BE49-F238E27FC236}">
                  <a16:creationId xmlns:a16="http://schemas.microsoft.com/office/drawing/2014/main" id="{FAC852A3-565E-4FA8-B383-BD8CB26937E9}"/>
                </a:ext>
              </a:extLst>
            </p:cNvPr>
            <p:cNvSpPr txBox="1"/>
            <p:nvPr/>
          </p:nvSpPr>
          <p:spPr>
            <a:xfrm>
              <a:off x="9319739" y="3620685"/>
              <a:ext cx="2461380"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Hotel Performance Dashboard</a:t>
              </a:r>
            </a:p>
          </p:txBody>
        </p:sp>
        <p:sp>
          <p:nvSpPr>
            <p:cNvPr id="131" name="TextBox 130">
              <a:extLst>
                <a:ext uri="{FF2B5EF4-FFF2-40B4-BE49-F238E27FC236}">
                  <a16:creationId xmlns:a16="http://schemas.microsoft.com/office/drawing/2014/main" id="{D19AD187-B79B-6D31-4224-4960C5BF2BDE}"/>
                </a:ext>
              </a:extLst>
            </p:cNvPr>
            <p:cNvSpPr txBox="1"/>
            <p:nvPr/>
          </p:nvSpPr>
          <p:spPr>
            <a:xfrm>
              <a:off x="5762908" y="3605728"/>
              <a:ext cx="3422112"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 Summary</a:t>
              </a:r>
            </a:p>
          </p:txBody>
        </p:sp>
        <p:sp>
          <p:nvSpPr>
            <p:cNvPr id="132" name="TextBox 131">
              <a:extLst>
                <a:ext uri="{FF2B5EF4-FFF2-40B4-BE49-F238E27FC236}">
                  <a16:creationId xmlns:a16="http://schemas.microsoft.com/office/drawing/2014/main" id="{99939013-C610-9BB9-7E13-DEE8923AFBF8}"/>
                </a:ext>
              </a:extLst>
            </p:cNvPr>
            <p:cNvSpPr txBox="1"/>
            <p:nvPr/>
          </p:nvSpPr>
          <p:spPr>
            <a:xfrm>
              <a:off x="6096565" y="2198085"/>
              <a:ext cx="2747031"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Dashboards</a:t>
              </a:r>
            </a:p>
          </p:txBody>
        </p:sp>
      </p:grpSp>
      <p:sp>
        <p:nvSpPr>
          <p:cNvPr id="134" name="Rectangle: Rounded Corners 133">
            <a:extLst>
              <a:ext uri="{FF2B5EF4-FFF2-40B4-BE49-F238E27FC236}">
                <a16:creationId xmlns:a16="http://schemas.microsoft.com/office/drawing/2014/main" id="{66934307-D145-7053-C217-196BBF4D44B5}"/>
              </a:ext>
            </a:extLst>
          </p:cNvPr>
          <p:cNvSpPr/>
          <p:nvPr/>
        </p:nvSpPr>
        <p:spPr>
          <a:xfrm>
            <a:off x="6219663" y="4136953"/>
            <a:ext cx="5441767" cy="2496879"/>
          </a:xfrm>
          <a:prstGeom prst="roundRect">
            <a:avLst>
              <a:gd name="adj" fmla="val 8429"/>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TextBox 135">
            <a:extLst>
              <a:ext uri="{FF2B5EF4-FFF2-40B4-BE49-F238E27FC236}">
                <a16:creationId xmlns:a16="http://schemas.microsoft.com/office/drawing/2014/main" id="{32EA68EC-2982-14C6-495B-57D50C94E93D}"/>
              </a:ext>
            </a:extLst>
          </p:cNvPr>
          <p:cNvSpPr txBox="1"/>
          <p:nvPr/>
        </p:nvSpPr>
        <p:spPr>
          <a:xfrm>
            <a:off x="8173826" y="3749262"/>
            <a:ext cx="2431960" cy="338554"/>
          </a:xfrm>
          <a:prstGeom prst="rect">
            <a:avLst/>
          </a:prstGeom>
          <a:noFill/>
        </p:spPr>
        <p:txBody>
          <a:bodyPr wrap="square">
            <a:spAutoFit/>
          </a:bodyPr>
          <a:lstStyle/>
          <a:p>
            <a:r>
              <a:rPr lang="en-IN" sz="1600" b="1" dirty="0">
                <a:solidFill>
                  <a:schemeClr val="accent3"/>
                </a:solidFill>
              </a:rPr>
              <a:t>Implementation Approach</a:t>
            </a:r>
          </a:p>
        </p:txBody>
      </p:sp>
      <p:graphicFrame>
        <p:nvGraphicFramePr>
          <p:cNvPr id="138" name="Table 137">
            <a:extLst>
              <a:ext uri="{FF2B5EF4-FFF2-40B4-BE49-F238E27FC236}">
                <a16:creationId xmlns:a16="http://schemas.microsoft.com/office/drawing/2014/main" id="{E0D647D9-E0DE-7C3B-E507-CA5EA89B4FF4}"/>
              </a:ext>
            </a:extLst>
          </p:cNvPr>
          <p:cNvGraphicFramePr>
            <a:graphicFrameLocks noGrp="1"/>
          </p:cNvGraphicFramePr>
          <p:nvPr>
            <p:extLst>
              <p:ext uri="{D42A27DB-BD31-4B8C-83A1-F6EECF244321}">
                <p14:modId xmlns:p14="http://schemas.microsoft.com/office/powerpoint/2010/main" val="4057557978"/>
              </p:ext>
            </p:extLst>
          </p:nvPr>
        </p:nvGraphicFramePr>
        <p:xfrm>
          <a:off x="6309231" y="4470576"/>
          <a:ext cx="5208203" cy="2194560"/>
        </p:xfrm>
        <a:graphic>
          <a:graphicData uri="http://schemas.openxmlformats.org/drawingml/2006/table">
            <a:tbl>
              <a:tblPr firstRow="1" bandRow="1">
                <a:tableStyleId>{2D5ABB26-0587-4C30-8999-92F81FD0307C}</a:tableStyleId>
              </a:tblPr>
              <a:tblGrid>
                <a:gridCol w="744029">
                  <a:extLst>
                    <a:ext uri="{9D8B030D-6E8A-4147-A177-3AD203B41FA5}">
                      <a16:colId xmlns:a16="http://schemas.microsoft.com/office/drawing/2014/main" val="2567924784"/>
                    </a:ext>
                  </a:extLst>
                </a:gridCol>
                <a:gridCol w="744029">
                  <a:extLst>
                    <a:ext uri="{9D8B030D-6E8A-4147-A177-3AD203B41FA5}">
                      <a16:colId xmlns:a16="http://schemas.microsoft.com/office/drawing/2014/main" val="862635243"/>
                    </a:ext>
                  </a:extLst>
                </a:gridCol>
                <a:gridCol w="744029">
                  <a:extLst>
                    <a:ext uri="{9D8B030D-6E8A-4147-A177-3AD203B41FA5}">
                      <a16:colId xmlns:a16="http://schemas.microsoft.com/office/drawing/2014/main" val="2048623690"/>
                    </a:ext>
                  </a:extLst>
                </a:gridCol>
                <a:gridCol w="744029">
                  <a:extLst>
                    <a:ext uri="{9D8B030D-6E8A-4147-A177-3AD203B41FA5}">
                      <a16:colId xmlns:a16="http://schemas.microsoft.com/office/drawing/2014/main" val="372129128"/>
                    </a:ext>
                  </a:extLst>
                </a:gridCol>
                <a:gridCol w="744029">
                  <a:extLst>
                    <a:ext uri="{9D8B030D-6E8A-4147-A177-3AD203B41FA5}">
                      <a16:colId xmlns:a16="http://schemas.microsoft.com/office/drawing/2014/main" val="2646417378"/>
                    </a:ext>
                  </a:extLst>
                </a:gridCol>
                <a:gridCol w="744029">
                  <a:extLst>
                    <a:ext uri="{9D8B030D-6E8A-4147-A177-3AD203B41FA5}">
                      <a16:colId xmlns:a16="http://schemas.microsoft.com/office/drawing/2014/main" val="2321301734"/>
                    </a:ext>
                  </a:extLst>
                </a:gridCol>
                <a:gridCol w="744029">
                  <a:extLst>
                    <a:ext uri="{9D8B030D-6E8A-4147-A177-3AD203B41FA5}">
                      <a16:colId xmlns:a16="http://schemas.microsoft.com/office/drawing/2014/main" val="3147643466"/>
                    </a:ext>
                  </a:extLst>
                </a:gridCol>
              </a:tblGrid>
              <a:tr h="2153424">
                <a:tc>
                  <a:txBody>
                    <a:bodyPr/>
                    <a:lstStyle/>
                    <a:p>
                      <a:pPr fontAlgn="base"/>
                      <a:r>
                        <a:rPr lang="en-IN" sz="920" dirty="0">
                          <a:effectLst/>
                        </a:rPr>
                        <a:t>Access to different system databases test DB connections​</a:t>
                      </a:r>
                    </a:p>
                    <a:p>
                      <a:pPr fontAlgn="base"/>
                      <a:r>
                        <a:rPr lang="en-IN" sz="920" dirty="0">
                          <a:effectLst/>
                        </a:rPr>
                        <a:t>Data mapping and assessment​</a:t>
                      </a:r>
                    </a:p>
                    <a:p>
                      <a:pPr fontAlgn="base"/>
                      <a:r>
                        <a:rPr lang="en-IN" sz="920" dirty="0">
                          <a:effectLst/>
                        </a:rPr>
                        <a:t>Business and technical requirements, risks and challenges​</a:t>
                      </a:r>
                    </a:p>
                  </a:txBody>
                  <a:tcPr/>
                </a:tc>
                <a:tc>
                  <a:txBody>
                    <a:bodyPr/>
                    <a:lstStyle/>
                    <a:p>
                      <a:pPr fontAlgn="base"/>
                      <a:r>
                        <a:rPr lang="en-IN" sz="920" dirty="0">
                          <a:effectLst/>
                        </a:rPr>
                        <a:t>Run </a:t>
                      </a:r>
                      <a:r>
                        <a:rPr lang="en-IN" sz="920" dirty="0" err="1">
                          <a:effectLst/>
                        </a:rPr>
                        <a:t>querry</a:t>
                      </a:r>
                      <a:r>
                        <a:rPr lang="en-IN" sz="920" dirty="0">
                          <a:effectLst/>
                        </a:rPr>
                        <a:t> to obtain data from source system to cloud​</a:t>
                      </a:r>
                    </a:p>
                    <a:p>
                      <a:pPr fontAlgn="base"/>
                      <a:r>
                        <a:rPr lang="en-IN" sz="920" dirty="0">
                          <a:effectLst/>
                        </a:rPr>
                        <a:t>Architectural design​</a:t>
                      </a:r>
                    </a:p>
                    <a:p>
                      <a:pPr fontAlgn="base"/>
                      <a:r>
                        <a:rPr lang="en-IN" sz="920" dirty="0">
                          <a:effectLst/>
                        </a:rPr>
                        <a:t>Security, scalability and performance management​</a:t>
                      </a:r>
                    </a:p>
                  </a:txBody>
                  <a:tcPr/>
                </a:tc>
                <a:tc>
                  <a:txBody>
                    <a:bodyPr/>
                    <a:lstStyle/>
                    <a:p>
                      <a:pPr fontAlgn="base"/>
                      <a:r>
                        <a:rPr lang="en-IN" sz="920" dirty="0">
                          <a:effectLst/>
                        </a:rPr>
                        <a:t>Test data in virtual environment​</a:t>
                      </a:r>
                    </a:p>
                    <a:p>
                      <a:pPr fontAlgn="base"/>
                      <a:r>
                        <a:rPr lang="en-IN" sz="920" dirty="0">
                          <a:effectLst/>
                        </a:rPr>
                        <a:t>Data integrity, performance evaluation​</a:t>
                      </a:r>
                    </a:p>
                    <a:p>
                      <a:pPr fontAlgn="base"/>
                      <a:r>
                        <a:rPr lang="en-IN" sz="920" dirty="0">
                          <a:effectLst/>
                        </a:rPr>
                        <a:t>Migration time &amp; error handling​</a:t>
                      </a:r>
                    </a:p>
                  </a:txBody>
                  <a:tcPr/>
                </a:tc>
                <a:tc>
                  <a:txBody>
                    <a:bodyPr/>
                    <a:lstStyle/>
                    <a:p>
                      <a:pPr fontAlgn="base"/>
                      <a:r>
                        <a:rPr lang="en-US" sz="920">
                          <a:effectLst/>
                        </a:rPr>
                        <a:t>Upload of external data files ​</a:t>
                      </a:r>
                    </a:p>
                    <a:p>
                      <a:pPr fontAlgn="base"/>
                      <a:r>
                        <a:rPr lang="en-US" sz="920">
                          <a:effectLst/>
                        </a:rPr>
                        <a:t>Comprehensive validation and verification ​</a:t>
                      </a:r>
                    </a:p>
                  </a:txBody>
                  <a:tcPr/>
                </a:tc>
                <a:tc>
                  <a:txBody>
                    <a:bodyPr/>
                    <a:lstStyle/>
                    <a:p>
                      <a:pPr fontAlgn="base"/>
                      <a:r>
                        <a:rPr lang="en-US" sz="920" dirty="0">
                          <a:effectLst/>
                        </a:rPr>
                        <a:t>Ongoing daily data incremental uploads​</a:t>
                      </a:r>
                    </a:p>
                    <a:p>
                      <a:pPr fontAlgn="base"/>
                      <a:r>
                        <a:rPr lang="en-US" sz="920" dirty="0">
                          <a:effectLst/>
                        </a:rPr>
                        <a:t>Flexibility to modify the frequency later​</a:t>
                      </a:r>
                    </a:p>
                    <a:p>
                      <a:pPr fontAlgn="base"/>
                      <a:r>
                        <a:rPr lang="en-US" sz="920" dirty="0">
                          <a:effectLst/>
                        </a:rPr>
                        <a:t>Full refresh for some small-size master files ​</a:t>
                      </a:r>
                    </a:p>
                  </a:txBody>
                  <a:tcPr/>
                </a:tc>
                <a:tc>
                  <a:txBody>
                    <a:bodyPr/>
                    <a:lstStyle/>
                    <a:p>
                      <a:pPr fontAlgn="base"/>
                      <a:r>
                        <a:rPr lang="en-US" sz="920" dirty="0">
                          <a:effectLst/>
                        </a:rPr>
                        <a:t>Data-warehouse for custom analytics projects​</a:t>
                      </a:r>
                    </a:p>
                    <a:p>
                      <a:pPr fontAlgn="base"/>
                      <a:r>
                        <a:rPr lang="en-US" sz="920" dirty="0">
                          <a:effectLst/>
                        </a:rPr>
                        <a:t>Historical metrics to allow trending over time​</a:t>
                      </a:r>
                    </a:p>
                    <a:p>
                      <a:pPr fontAlgn="base"/>
                      <a:r>
                        <a:rPr lang="en-US" sz="920" dirty="0">
                          <a:effectLst/>
                        </a:rPr>
                        <a:t>KPI Calculation​</a:t>
                      </a:r>
                    </a:p>
                  </a:txBody>
                  <a:tcPr/>
                </a:tc>
                <a:tc>
                  <a:txBody>
                    <a:bodyPr/>
                    <a:lstStyle/>
                    <a:p>
                      <a:pPr fontAlgn="base"/>
                      <a:r>
                        <a:rPr lang="en-US" sz="920" dirty="0">
                          <a:effectLst/>
                        </a:rPr>
                        <a:t>Business overview report with field filters​</a:t>
                      </a:r>
                    </a:p>
                    <a:p>
                      <a:pPr fontAlgn="base"/>
                      <a:r>
                        <a:rPr lang="en-US" sz="920" dirty="0">
                          <a:effectLst/>
                        </a:rPr>
                        <a:t>​</a:t>
                      </a:r>
                    </a:p>
                    <a:p>
                      <a:pPr fontAlgn="base"/>
                      <a:r>
                        <a:rPr lang="en-US" sz="920" dirty="0">
                          <a:effectLst/>
                        </a:rPr>
                        <a:t>Ability to pull the subset data in excel for further action​</a:t>
                      </a:r>
                    </a:p>
                  </a:txBody>
                  <a:tcPr/>
                </a:tc>
                <a:extLst>
                  <a:ext uri="{0D108BD9-81ED-4DB2-BD59-A6C34878D82A}">
                    <a16:rowId xmlns:a16="http://schemas.microsoft.com/office/drawing/2014/main" val="1233662003"/>
                  </a:ext>
                </a:extLst>
              </a:tr>
            </a:tbl>
          </a:graphicData>
        </a:graphic>
      </p:graphicFrame>
    </p:spTree>
    <p:extLst>
      <p:ext uri="{BB962C8B-B14F-4D97-AF65-F5344CB8AC3E}">
        <p14:creationId xmlns:p14="http://schemas.microsoft.com/office/powerpoint/2010/main" val="4186956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B7CD487-399F-10DA-20D8-C5BA4506FD8B}"/>
              </a:ext>
            </a:extLst>
          </p:cNvPr>
          <p:cNvSpPr>
            <a:spLocks noGrp="1"/>
          </p:cNvSpPr>
          <p:nvPr>
            <p:ph type="body" sz="quarter" idx="10"/>
          </p:nvPr>
        </p:nvSpPr>
        <p:spPr>
          <a:xfrm>
            <a:off x="550800" y="234000"/>
            <a:ext cx="9222465" cy="493014"/>
          </a:xfrm>
        </p:spPr>
        <p:txBody>
          <a:bodyPr/>
          <a:lstStyle/>
          <a:p>
            <a:r>
              <a:rPr lang="en-US" dirty="0">
                <a:solidFill>
                  <a:srgbClr val="0070C0"/>
                </a:solidFill>
              </a:rPr>
              <a:t>Profitability management solution</a:t>
            </a:r>
            <a:r>
              <a:rPr lang="en-US" dirty="0"/>
              <a:t> for one of the largest hospitality players with 10000+ rooms and multiple systems 1/2</a:t>
            </a:r>
            <a:endParaRPr lang="en-US" b="0" dirty="0">
              <a:ea typeface="+mn-lt"/>
              <a:cs typeface="+mn-lt"/>
            </a:endParaRPr>
          </a:p>
        </p:txBody>
      </p:sp>
      <p:grpSp>
        <p:nvGrpSpPr>
          <p:cNvPr id="117" name="Group 116">
            <a:extLst>
              <a:ext uri="{FF2B5EF4-FFF2-40B4-BE49-F238E27FC236}">
                <a16:creationId xmlns:a16="http://schemas.microsoft.com/office/drawing/2014/main" id="{54385927-28A8-7F88-17C8-83C6C8DF6F79}"/>
              </a:ext>
            </a:extLst>
          </p:cNvPr>
          <p:cNvGrpSpPr/>
          <p:nvPr/>
        </p:nvGrpSpPr>
        <p:grpSpPr>
          <a:xfrm>
            <a:off x="664724" y="865217"/>
            <a:ext cx="5035685" cy="5768615"/>
            <a:chOff x="6277290" y="878535"/>
            <a:chExt cx="5035685" cy="5768615"/>
          </a:xfrm>
        </p:grpSpPr>
        <p:sp>
          <p:nvSpPr>
            <p:cNvPr id="110" name="Rectangle: Rounded Corners 109">
              <a:extLst>
                <a:ext uri="{FF2B5EF4-FFF2-40B4-BE49-F238E27FC236}">
                  <a16:creationId xmlns:a16="http://schemas.microsoft.com/office/drawing/2014/main" id="{264CF8F1-9952-4212-199A-9ADC8CF4DFD5}"/>
                </a:ext>
              </a:extLst>
            </p:cNvPr>
            <p:cNvSpPr/>
            <p:nvPr/>
          </p:nvSpPr>
          <p:spPr>
            <a:xfrm>
              <a:off x="6287131" y="884250"/>
              <a:ext cx="5023685"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6" name="Group 115">
              <a:extLst>
                <a:ext uri="{FF2B5EF4-FFF2-40B4-BE49-F238E27FC236}">
                  <a16:creationId xmlns:a16="http://schemas.microsoft.com/office/drawing/2014/main" id="{2EF77717-8C09-BDFD-33CE-4BECE5D04FFC}"/>
                </a:ext>
              </a:extLst>
            </p:cNvPr>
            <p:cNvGrpSpPr/>
            <p:nvPr/>
          </p:nvGrpSpPr>
          <p:grpSpPr>
            <a:xfrm>
              <a:off x="6277290" y="878535"/>
              <a:ext cx="5035685" cy="5711180"/>
              <a:chOff x="6277290" y="878535"/>
              <a:chExt cx="5035685" cy="5711180"/>
            </a:xfrm>
          </p:grpSpPr>
          <p:sp>
            <p:nvSpPr>
              <p:cNvPr id="108" name="TextBox 107">
                <a:extLst>
                  <a:ext uri="{FF2B5EF4-FFF2-40B4-BE49-F238E27FC236}">
                    <a16:creationId xmlns:a16="http://schemas.microsoft.com/office/drawing/2014/main" id="{A337EFA1-1E6B-4772-1586-32CA8E9BD479}"/>
                  </a:ext>
                </a:extLst>
              </p:cNvPr>
              <p:cNvSpPr txBox="1"/>
              <p:nvPr/>
            </p:nvSpPr>
            <p:spPr>
              <a:xfrm>
                <a:off x="6353142" y="2850230"/>
                <a:ext cx="4957674" cy="2215991"/>
              </a:xfrm>
              <a:prstGeom prst="rect">
                <a:avLst/>
              </a:prstGeom>
              <a:noFill/>
            </p:spPr>
            <p:txBody>
              <a:bodyPr wrap="square" lIns="91440" tIns="45720" rIns="91440" bIns="45720" anchor="t">
                <a:spAutoFit/>
              </a:bodyPr>
              <a:lstStyle/>
              <a:p>
                <a:r>
                  <a:rPr lang="en-IN" b="1" dirty="0">
                    <a:solidFill>
                      <a:schemeClr val="accent3"/>
                    </a:solidFill>
                  </a:rPr>
                  <a:t>Solution</a:t>
                </a:r>
              </a:p>
              <a:p>
                <a:r>
                  <a:rPr lang="en-IN" sz="1500" dirty="0">
                    <a:cs typeface="Calibri"/>
                  </a:rPr>
                  <a:t>We built and configured a complete cloud infrastructure on AWS cloud. Built a solution for lift and shift of the</a:t>
                </a:r>
                <a:r>
                  <a:rPr lang="en-IN" sz="1500" dirty="0">
                    <a:ea typeface="+mn-lt"/>
                    <a:cs typeface="+mn-lt"/>
                  </a:rPr>
                  <a:t> data from 10+ systems with 100+ databases and up to 30K tables to one unique space, and architect a system foundation that incrementally absorbed more tables and refreshed the data. </a:t>
                </a:r>
              </a:p>
              <a:p>
                <a:r>
                  <a:rPr lang="en-IN" sz="1500" dirty="0">
                    <a:ea typeface="+mn-lt"/>
                    <a:cs typeface="+mn-lt"/>
                  </a:rPr>
                  <a:t>Our team helped transform data from multiple into a single data table to create a single source of truth for revenue and performance dashboards.</a:t>
                </a:r>
              </a:p>
            </p:txBody>
          </p:sp>
          <p:sp>
            <p:nvSpPr>
              <p:cNvPr id="109" name="TextBox 108">
                <a:extLst>
                  <a:ext uri="{FF2B5EF4-FFF2-40B4-BE49-F238E27FC236}">
                    <a16:creationId xmlns:a16="http://schemas.microsoft.com/office/drawing/2014/main" id="{EE5FA2A5-4B9F-336B-9E41-08B6201C3440}"/>
                  </a:ext>
                </a:extLst>
              </p:cNvPr>
              <p:cNvSpPr txBox="1"/>
              <p:nvPr/>
            </p:nvSpPr>
            <p:spPr>
              <a:xfrm>
                <a:off x="6349526" y="5066221"/>
                <a:ext cx="4957674" cy="1523494"/>
              </a:xfrm>
              <a:prstGeom prst="rect">
                <a:avLst/>
              </a:prstGeom>
              <a:noFill/>
            </p:spPr>
            <p:txBody>
              <a:bodyPr wrap="square" lIns="91440" tIns="45720" rIns="91440" bIns="45720" anchor="t">
                <a:spAutoFit/>
              </a:bodyPr>
              <a:lstStyle/>
              <a:p>
                <a:r>
                  <a:rPr lang="en-IN" b="1" dirty="0">
                    <a:solidFill>
                      <a:schemeClr val="accent3"/>
                    </a:solidFill>
                  </a:rPr>
                  <a:t>App Architecture</a:t>
                </a:r>
              </a:p>
              <a:p>
                <a:pPr marL="228600" indent="-228600">
                  <a:buAutoNum type="arabicPeriod"/>
                </a:pPr>
                <a:r>
                  <a:rPr lang="en-IN" sz="1500" dirty="0">
                    <a:cs typeface="Calibri"/>
                  </a:rPr>
                  <a:t>Amazon SNS, AWS DMS</a:t>
                </a:r>
                <a:endParaRPr lang="en-IN" sz="1500" dirty="0"/>
              </a:p>
              <a:p>
                <a:pPr marL="228600" indent="-228600">
                  <a:buAutoNum type="arabicPeriod"/>
                </a:pPr>
                <a:r>
                  <a:rPr lang="en-IN" sz="1500" dirty="0">
                    <a:cs typeface="Calibri"/>
                  </a:rPr>
                  <a:t>Amazon S3</a:t>
                </a:r>
                <a:endParaRPr lang="en-IN" sz="1500" dirty="0"/>
              </a:p>
              <a:p>
                <a:pPr marL="228600" indent="-228600">
                  <a:buAutoNum type="arabicPeriod"/>
                </a:pPr>
                <a:r>
                  <a:rPr lang="en-IN" sz="1500" dirty="0"/>
                  <a:t>AWS Glue, AWS Lambda</a:t>
                </a:r>
                <a:endParaRPr lang="en-IN" sz="1500" dirty="0">
                  <a:cs typeface="Calibri"/>
                </a:endParaRPr>
              </a:p>
              <a:p>
                <a:pPr marL="228600" indent="-228600">
                  <a:buAutoNum type="arabicPeriod"/>
                </a:pPr>
                <a:r>
                  <a:rPr lang="en-IN" sz="1500" dirty="0">
                    <a:ea typeface="+mn-lt"/>
                    <a:cs typeface="+mn-lt"/>
                  </a:rPr>
                  <a:t>Amazon Redshift, </a:t>
                </a:r>
                <a:r>
                  <a:rPr lang="en-IN" sz="1500" dirty="0" err="1">
                    <a:ea typeface="+mn-lt"/>
                    <a:cs typeface="+mn-lt"/>
                  </a:rPr>
                  <a:t>Py</a:t>
                </a:r>
                <a:r>
                  <a:rPr lang="en-IN" sz="1500" dirty="0">
                    <a:ea typeface="+mn-lt"/>
                    <a:cs typeface="+mn-lt"/>
                  </a:rPr>
                  <a:t> Spark</a:t>
                </a:r>
              </a:p>
              <a:p>
                <a:pPr marL="228600" indent="-228600">
                  <a:buAutoNum type="arabicPeriod"/>
                </a:pPr>
                <a:r>
                  <a:rPr lang="en-IN" sz="1500" dirty="0">
                    <a:cs typeface="Calibri"/>
                  </a:rPr>
                  <a:t>Tableau</a:t>
                </a:r>
              </a:p>
            </p:txBody>
          </p:sp>
          <p:sp>
            <p:nvSpPr>
              <p:cNvPr id="111" name="Rectangle: Rounded Corners 110">
                <a:extLst>
                  <a:ext uri="{FF2B5EF4-FFF2-40B4-BE49-F238E27FC236}">
                    <a16:creationId xmlns:a16="http://schemas.microsoft.com/office/drawing/2014/main" id="{5959EAB3-98D8-6D85-7A9E-FF0458BC0A39}"/>
                  </a:ext>
                </a:extLst>
              </p:cNvPr>
              <p:cNvSpPr/>
              <p:nvPr/>
            </p:nvSpPr>
            <p:spPr>
              <a:xfrm>
                <a:off x="6277290" y="878535"/>
                <a:ext cx="5035685"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TextBox 112">
                <a:extLst>
                  <a:ext uri="{FF2B5EF4-FFF2-40B4-BE49-F238E27FC236}">
                    <a16:creationId xmlns:a16="http://schemas.microsoft.com/office/drawing/2014/main" id="{EE07B8A5-F253-DDEC-340C-3991E8DF3419}"/>
                  </a:ext>
                </a:extLst>
              </p:cNvPr>
              <p:cNvSpPr txBox="1"/>
              <p:nvPr/>
            </p:nvSpPr>
            <p:spPr>
              <a:xfrm>
                <a:off x="8593009"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15" name="TextBox 114">
                <a:extLst>
                  <a:ext uri="{FF2B5EF4-FFF2-40B4-BE49-F238E27FC236}">
                    <a16:creationId xmlns:a16="http://schemas.microsoft.com/office/drawing/2014/main" id="{76B2592D-BD53-5C20-0BD3-527D707875E9}"/>
                  </a:ext>
                </a:extLst>
              </p:cNvPr>
              <p:cNvSpPr txBox="1"/>
              <p:nvPr/>
            </p:nvSpPr>
            <p:spPr>
              <a:xfrm>
                <a:off x="6349526" y="1374653"/>
                <a:ext cx="4961659" cy="1477328"/>
              </a:xfrm>
              <a:prstGeom prst="rect">
                <a:avLst/>
              </a:prstGeom>
              <a:noFill/>
            </p:spPr>
            <p:txBody>
              <a:bodyPr wrap="square">
                <a:spAutoFit/>
              </a:bodyPr>
              <a:lstStyle/>
              <a:p>
                <a:r>
                  <a:rPr lang="en-US" sz="1500" dirty="0">
                    <a:solidFill>
                      <a:srgbClr val="252D30"/>
                    </a:solidFill>
                    <a:cs typeface="Calibri"/>
                  </a:rPr>
                  <a:t>A large chain of hotels with 10 brands and ~10000 rooms across 50 cities wanted to migrate the digital infrastructure to cloud environment. The management wanted to fast track creation of several business dashboards to </a:t>
                </a:r>
                <a:r>
                  <a:rPr lang="en-US" sz="1500" b="0" i="0" u="none" strike="noStrike" dirty="0">
                    <a:solidFill>
                      <a:srgbClr val="252D30"/>
                    </a:solidFill>
                    <a:effectLst/>
                    <a:cs typeface="Calibri"/>
                  </a:rPr>
                  <a:t>support pricing, cost management, and the critical visibility/AI needed to run an efficient/effective enterprise</a:t>
                </a:r>
                <a:r>
                  <a:rPr lang="en-US" sz="1500" dirty="0">
                    <a:solidFill>
                      <a:srgbClr val="252D30"/>
                    </a:solidFill>
                    <a:cs typeface="Calibri"/>
                  </a:rPr>
                  <a:t>.</a:t>
                </a:r>
                <a:endParaRPr lang="en-US" sz="1500" b="0" i="0" u="sng" dirty="0">
                  <a:solidFill>
                    <a:srgbClr val="252D30"/>
                  </a:solidFill>
                  <a:effectLst/>
                  <a:cs typeface="Calibri"/>
                </a:endParaRPr>
              </a:p>
            </p:txBody>
          </p:sp>
        </p:grpSp>
      </p:grpSp>
      <p:grpSp>
        <p:nvGrpSpPr>
          <p:cNvPr id="126" name="Group 125">
            <a:extLst>
              <a:ext uri="{FF2B5EF4-FFF2-40B4-BE49-F238E27FC236}">
                <a16:creationId xmlns:a16="http://schemas.microsoft.com/office/drawing/2014/main" id="{59E754ED-B3A3-2906-5252-AB671D1F7C6F}"/>
              </a:ext>
            </a:extLst>
          </p:cNvPr>
          <p:cNvGrpSpPr/>
          <p:nvPr/>
        </p:nvGrpSpPr>
        <p:grpSpPr>
          <a:xfrm>
            <a:off x="5889565" y="870440"/>
            <a:ext cx="5865955" cy="2951061"/>
            <a:chOff x="4894997" y="827168"/>
            <a:chExt cx="6886122" cy="3065250"/>
          </a:xfrm>
        </p:grpSpPr>
        <p:pic>
          <p:nvPicPr>
            <p:cNvPr id="127" name="Picture 16" descr="Graphical user interface&#10;&#10;Description automatically generated">
              <a:extLst>
                <a:ext uri="{FF2B5EF4-FFF2-40B4-BE49-F238E27FC236}">
                  <a16:creationId xmlns:a16="http://schemas.microsoft.com/office/drawing/2014/main" id="{D66D813D-9214-0AB1-9493-559C97442E7B}"/>
                </a:ext>
              </a:extLst>
            </p:cNvPr>
            <p:cNvPicPr>
              <a:picLocks noChangeAspect="1"/>
            </p:cNvPicPr>
            <p:nvPr/>
          </p:nvPicPr>
          <p:blipFill>
            <a:blip r:embed="rId3"/>
            <a:stretch>
              <a:fillRect/>
            </a:stretch>
          </p:blipFill>
          <p:spPr>
            <a:xfrm>
              <a:off x="4894997" y="827168"/>
              <a:ext cx="4585649" cy="1370918"/>
            </a:xfrm>
            <a:prstGeom prst="rect">
              <a:avLst/>
            </a:prstGeom>
          </p:spPr>
        </p:pic>
        <p:pic>
          <p:nvPicPr>
            <p:cNvPr id="128" name="Picture 17" descr="A picture containing calendar&#10;&#10;Description automatically generated">
              <a:extLst>
                <a:ext uri="{FF2B5EF4-FFF2-40B4-BE49-F238E27FC236}">
                  <a16:creationId xmlns:a16="http://schemas.microsoft.com/office/drawing/2014/main" id="{852FBB08-5EBC-1BAF-564F-F609E7EC1949}"/>
                </a:ext>
              </a:extLst>
            </p:cNvPr>
            <p:cNvPicPr>
              <a:picLocks noChangeAspect="1"/>
            </p:cNvPicPr>
            <p:nvPr/>
          </p:nvPicPr>
          <p:blipFill>
            <a:blip r:embed="rId4"/>
            <a:stretch>
              <a:fillRect/>
            </a:stretch>
          </p:blipFill>
          <p:spPr>
            <a:xfrm>
              <a:off x="9478370" y="899739"/>
              <a:ext cx="2185917" cy="2590552"/>
            </a:xfrm>
            <a:prstGeom prst="rect">
              <a:avLst/>
            </a:prstGeom>
          </p:spPr>
        </p:pic>
        <p:pic>
          <p:nvPicPr>
            <p:cNvPr id="129" name="Picture 18" descr="Graphical user interface, application, table, Excel&#10;&#10;Description automatically generated">
              <a:extLst>
                <a:ext uri="{FF2B5EF4-FFF2-40B4-BE49-F238E27FC236}">
                  <a16:creationId xmlns:a16="http://schemas.microsoft.com/office/drawing/2014/main" id="{4EE0F88A-C203-2EEC-26DC-C796A1A4A25C}"/>
                </a:ext>
              </a:extLst>
            </p:cNvPr>
            <p:cNvPicPr>
              <a:picLocks noChangeAspect="1"/>
            </p:cNvPicPr>
            <p:nvPr/>
          </p:nvPicPr>
          <p:blipFill>
            <a:blip r:embed="rId5"/>
            <a:stretch>
              <a:fillRect/>
            </a:stretch>
          </p:blipFill>
          <p:spPr>
            <a:xfrm>
              <a:off x="5315803" y="2577673"/>
              <a:ext cx="4085229" cy="1043012"/>
            </a:xfrm>
            <a:prstGeom prst="rect">
              <a:avLst/>
            </a:prstGeom>
          </p:spPr>
        </p:pic>
        <p:sp>
          <p:nvSpPr>
            <p:cNvPr id="130" name="TextBox 129">
              <a:extLst>
                <a:ext uri="{FF2B5EF4-FFF2-40B4-BE49-F238E27FC236}">
                  <a16:creationId xmlns:a16="http://schemas.microsoft.com/office/drawing/2014/main" id="{FAC852A3-565E-4FA8-B383-BD8CB26937E9}"/>
                </a:ext>
              </a:extLst>
            </p:cNvPr>
            <p:cNvSpPr txBox="1"/>
            <p:nvPr/>
          </p:nvSpPr>
          <p:spPr>
            <a:xfrm>
              <a:off x="9319739" y="3620685"/>
              <a:ext cx="2461380"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Hotel Performance Dashboard</a:t>
              </a:r>
            </a:p>
          </p:txBody>
        </p:sp>
        <p:sp>
          <p:nvSpPr>
            <p:cNvPr id="131" name="TextBox 130">
              <a:extLst>
                <a:ext uri="{FF2B5EF4-FFF2-40B4-BE49-F238E27FC236}">
                  <a16:creationId xmlns:a16="http://schemas.microsoft.com/office/drawing/2014/main" id="{D19AD187-B79B-6D31-4224-4960C5BF2BDE}"/>
                </a:ext>
              </a:extLst>
            </p:cNvPr>
            <p:cNvSpPr txBox="1"/>
            <p:nvPr/>
          </p:nvSpPr>
          <p:spPr>
            <a:xfrm>
              <a:off x="5762908" y="3605728"/>
              <a:ext cx="3422112"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 Summary</a:t>
              </a:r>
            </a:p>
          </p:txBody>
        </p:sp>
        <p:sp>
          <p:nvSpPr>
            <p:cNvPr id="132" name="TextBox 131">
              <a:extLst>
                <a:ext uri="{FF2B5EF4-FFF2-40B4-BE49-F238E27FC236}">
                  <a16:creationId xmlns:a16="http://schemas.microsoft.com/office/drawing/2014/main" id="{99939013-C610-9BB9-7E13-DEE8923AFBF8}"/>
                </a:ext>
              </a:extLst>
            </p:cNvPr>
            <p:cNvSpPr txBox="1"/>
            <p:nvPr/>
          </p:nvSpPr>
          <p:spPr>
            <a:xfrm>
              <a:off x="6096565" y="2198085"/>
              <a:ext cx="2747031"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Dashboards</a:t>
              </a:r>
            </a:p>
          </p:txBody>
        </p:sp>
      </p:grpSp>
      <p:sp>
        <p:nvSpPr>
          <p:cNvPr id="136" name="TextBox 135">
            <a:extLst>
              <a:ext uri="{FF2B5EF4-FFF2-40B4-BE49-F238E27FC236}">
                <a16:creationId xmlns:a16="http://schemas.microsoft.com/office/drawing/2014/main" id="{32EA68EC-2982-14C6-495B-57D50C94E93D}"/>
              </a:ext>
            </a:extLst>
          </p:cNvPr>
          <p:cNvSpPr txBox="1"/>
          <p:nvPr/>
        </p:nvSpPr>
        <p:spPr>
          <a:xfrm>
            <a:off x="7789000" y="3767620"/>
            <a:ext cx="2755974" cy="369332"/>
          </a:xfrm>
          <a:prstGeom prst="rect">
            <a:avLst/>
          </a:prstGeom>
          <a:noFill/>
        </p:spPr>
        <p:txBody>
          <a:bodyPr wrap="square">
            <a:spAutoFit/>
          </a:bodyPr>
          <a:lstStyle/>
          <a:p>
            <a:r>
              <a:rPr lang="en-IN" b="1" dirty="0">
                <a:solidFill>
                  <a:schemeClr val="accent3"/>
                </a:solidFill>
              </a:rPr>
              <a:t>Implementation Approach</a:t>
            </a:r>
          </a:p>
        </p:txBody>
      </p:sp>
      <p:graphicFrame>
        <p:nvGraphicFramePr>
          <p:cNvPr id="137" name="Diagram 136">
            <a:extLst>
              <a:ext uri="{FF2B5EF4-FFF2-40B4-BE49-F238E27FC236}">
                <a16:creationId xmlns:a16="http://schemas.microsoft.com/office/drawing/2014/main" id="{33201B35-79C1-86A3-EC9E-BAF366426365}"/>
              </a:ext>
            </a:extLst>
          </p:cNvPr>
          <p:cNvGraphicFramePr/>
          <p:nvPr>
            <p:extLst>
              <p:ext uri="{D42A27DB-BD31-4B8C-83A1-F6EECF244321}">
                <p14:modId xmlns:p14="http://schemas.microsoft.com/office/powerpoint/2010/main" val="601449688"/>
              </p:ext>
            </p:extLst>
          </p:nvPr>
        </p:nvGraphicFramePr>
        <p:xfrm>
          <a:off x="5924093" y="4182389"/>
          <a:ext cx="5691263" cy="3918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38" name="Table 137">
            <a:extLst>
              <a:ext uri="{FF2B5EF4-FFF2-40B4-BE49-F238E27FC236}">
                <a16:creationId xmlns:a16="http://schemas.microsoft.com/office/drawing/2014/main" id="{E0D647D9-E0DE-7C3B-E507-CA5EA89B4FF4}"/>
              </a:ext>
            </a:extLst>
          </p:cNvPr>
          <p:cNvGraphicFramePr>
            <a:graphicFrameLocks noGrp="1"/>
          </p:cNvGraphicFramePr>
          <p:nvPr>
            <p:extLst>
              <p:ext uri="{D42A27DB-BD31-4B8C-83A1-F6EECF244321}">
                <p14:modId xmlns:p14="http://schemas.microsoft.com/office/powerpoint/2010/main" val="11844591"/>
              </p:ext>
            </p:extLst>
          </p:nvPr>
        </p:nvGraphicFramePr>
        <p:xfrm>
          <a:off x="5910562" y="4543080"/>
          <a:ext cx="5691266" cy="2072640"/>
        </p:xfrm>
        <a:graphic>
          <a:graphicData uri="http://schemas.openxmlformats.org/drawingml/2006/table">
            <a:tbl>
              <a:tblPr firstRow="1" bandRow="1">
                <a:tableStyleId>{2D5ABB26-0587-4C30-8999-92F81FD0307C}</a:tableStyleId>
              </a:tblPr>
              <a:tblGrid>
                <a:gridCol w="813038">
                  <a:extLst>
                    <a:ext uri="{9D8B030D-6E8A-4147-A177-3AD203B41FA5}">
                      <a16:colId xmlns:a16="http://schemas.microsoft.com/office/drawing/2014/main" val="2567924784"/>
                    </a:ext>
                  </a:extLst>
                </a:gridCol>
                <a:gridCol w="813038">
                  <a:extLst>
                    <a:ext uri="{9D8B030D-6E8A-4147-A177-3AD203B41FA5}">
                      <a16:colId xmlns:a16="http://schemas.microsoft.com/office/drawing/2014/main" val="862635243"/>
                    </a:ext>
                  </a:extLst>
                </a:gridCol>
                <a:gridCol w="813038">
                  <a:extLst>
                    <a:ext uri="{9D8B030D-6E8A-4147-A177-3AD203B41FA5}">
                      <a16:colId xmlns:a16="http://schemas.microsoft.com/office/drawing/2014/main" val="2048623690"/>
                    </a:ext>
                  </a:extLst>
                </a:gridCol>
                <a:gridCol w="813038">
                  <a:extLst>
                    <a:ext uri="{9D8B030D-6E8A-4147-A177-3AD203B41FA5}">
                      <a16:colId xmlns:a16="http://schemas.microsoft.com/office/drawing/2014/main" val="372129128"/>
                    </a:ext>
                  </a:extLst>
                </a:gridCol>
                <a:gridCol w="813038">
                  <a:extLst>
                    <a:ext uri="{9D8B030D-6E8A-4147-A177-3AD203B41FA5}">
                      <a16:colId xmlns:a16="http://schemas.microsoft.com/office/drawing/2014/main" val="2646417378"/>
                    </a:ext>
                  </a:extLst>
                </a:gridCol>
                <a:gridCol w="813038">
                  <a:extLst>
                    <a:ext uri="{9D8B030D-6E8A-4147-A177-3AD203B41FA5}">
                      <a16:colId xmlns:a16="http://schemas.microsoft.com/office/drawing/2014/main" val="2321301734"/>
                    </a:ext>
                  </a:extLst>
                </a:gridCol>
                <a:gridCol w="813038">
                  <a:extLst>
                    <a:ext uri="{9D8B030D-6E8A-4147-A177-3AD203B41FA5}">
                      <a16:colId xmlns:a16="http://schemas.microsoft.com/office/drawing/2014/main" val="3147643466"/>
                    </a:ext>
                  </a:extLst>
                </a:gridCol>
              </a:tblGrid>
              <a:tr h="1946664">
                <a:tc>
                  <a:txBody>
                    <a:bodyPr/>
                    <a:lstStyle/>
                    <a:p>
                      <a:pPr fontAlgn="base"/>
                      <a:r>
                        <a:rPr lang="en-IN" sz="1000" dirty="0">
                          <a:effectLst/>
                        </a:rPr>
                        <a:t>Access to different system databases test DB connections​</a:t>
                      </a:r>
                    </a:p>
                    <a:p>
                      <a:pPr fontAlgn="base"/>
                      <a:r>
                        <a:rPr lang="en-IN" sz="1000" dirty="0">
                          <a:effectLst/>
                        </a:rPr>
                        <a:t>Data mapping and assessment​</a:t>
                      </a:r>
                    </a:p>
                    <a:p>
                      <a:pPr fontAlgn="base"/>
                      <a:r>
                        <a:rPr lang="en-IN" sz="1000" dirty="0">
                          <a:effectLst/>
                        </a:rPr>
                        <a:t>Business and technical requirements, risks and challenges​</a:t>
                      </a:r>
                    </a:p>
                  </a:txBody>
                  <a:tcPr/>
                </a:tc>
                <a:tc>
                  <a:txBody>
                    <a:bodyPr/>
                    <a:lstStyle/>
                    <a:p>
                      <a:pPr fontAlgn="base"/>
                      <a:r>
                        <a:rPr lang="en-IN" sz="1000" dirty="0">
                          <a:effectLst/>
                        </a:rPr>
                        <a:t>Run </a:t>
                      </a:r>
                      <a:r>
                        <a:rPr lang="en-IN" sz="1000" dirty="0" err="1">
                          <a:effectLst/>
                        </a:rPr>
                        <a:t>querry</a:t>
                      </a:r>
                      <a:r>
                        <a:rPr lang="en-IN" sz="1000" dirty="0">
                          <a:effectLst/>
                        </a:rPr>
                        <a:t> to obtain data from source system to cloud​</a:t>
                      </a:r>
                    </a:p>
                    <a:p>
                      <a:pPr fontAlgn="base"/>
                      <a:r>
                        <a:rPr lang="en-IN" sz="1000" dirty="0">
                          <a:effectLst/>
                        </a:rPr>
                        <a:t>Architectural design​</a:t>
                      </a:r>
                    </a:p>
                    <a:p>
                      <a:pPr fontAlgn="base"/>
                      <a:r>
                        <a:rPr lang="en-IN" sz="1000" dirty="0">
                          <a:effectLst/>
                        </a:rPr>
                        <a:t>Security, scalability and performance management​</a:t>
                      </a:r>
                    </a:p>
                  </a:txBody>
                  <a:tcPr/>
                </a:tc>
                <a:tc>
                  <a:txBody>
                    <a:bodyPr/>
                    <a:lstStyle/>
                    <a:p>
                      <a:pPr fontAlgn="base"/>
                      <a:r>
                        <a:rPr lang="en-IN" sz="1000" dirty="0">
                          <a:effectLst/>
                        </a:rPr>
                        <a:t>Test data in virtual environment​</a:t>
                      </a:r>
                    </a:p>
                    <a:p>
                      <a:pPr fontAlgn="base"/>
                      <a:r>
                        <a:rPr lang="en-IN" sz="1000" dirty="0">
                          <a:effectLst/>
                        </a:rPr>
                        <a:t>Data integrity, performance evaluation​</a:t>
                      </a:r>
                    </a:p>
                    <a:p>
                      <a:pPr fontAlgn="base"/>
                      <a:r>
                        <a:rPr lang="en-IN" sz="1000" dirty="0">
                          <a:effectLst/>
                        </a:rPr>
                        <a:t>Migration time &amp; error handling​</a:t>
                      </a:r>
                    </a:p>
                  </a:txBody>
                  <a:tcPr/>
                </a:tc>
                <a:tc>
                  <a:txBody>
                    <a:bodyPr/>
                    <a:lstStyle/>
                    <a:p>
                      <a:pPr fontAlgn="base"/>
                      <a:r>
                        <a:rPr lang="en-US" sz="1000">
                          <a:effectLst/>
                        </a:rPr>
                        <a:t>Upload of external data files ​</a:t>
                      </a:r>
                    </a:p>
                    <a:p>
                      <a:pPr fontAlgn="base"/>
                      <a:r>
                        <a:rPr lang="en-US" sz="1000">
                          <a:effectLst/>
                        </a:rPr>
                        <a:t>Comprehensive validation and verification ​</a:t>
                      </a:r>
                    </a:p>
                  </a:txBody>
                  <a:tcPr/>
                </a:tc>
                <a:tc>
                  <a:txBody>
                    <a:bodyPr/>
                    <a:lstStyle/>
                    <a:p>
                      <a:pPr fontAlgn="base"/>
                      <a:r>
                        <a:rPr lang="en-US" sz="1000">
                          <a:effectLst/>
                        </a:rPr>
                        <a:t>Ongoing daily data incremental uploads​</a:t>
                      </a:r>
                    </a:p>
                    <a:p>
                      <a:pPr fontAlgn="base"/>
                      <a:r>
                        <a:rPr lang="en-US" sz="1000">
                          <a:effectLst/>
                        </a:rPr>
                        <a:t>Flexibility to modify the frequency later​</a:t>
                      </a:r>
                    </a:p>
                    <a:p>
                      <a:pPr fontAlgn="base"/>
                      <a:r>
                        <a:rPr lang="en-US" sz="1000">
                          <a:effectLst/>
                        </a:rPr>
                        <a:t>Full refresh for some small-size master files ​</a:t>
                      </a:r>
                    </a:p>
                  </a:txBody>
                  <a:tcPr/>
                </a:tc>
                <a:tc>
                  <a:txBody>
                    <a:bodyPr/>
                    <a:lstStyle/>
                    <a:p>
                      <a:pPr fontAlgn="base"/>
                      <a:r>
                        <a:rPr lang="en-US" sz="1000" dirty="0">
                          <a:effectLst/>
                        </a:rPr>
                        <a:t>Data-warehouse for custom analytics projects​</a:t>
                      </a:r>
                    </a:p>
                    <a:p>
                      <a:pPr fontAlgn="base"/>
                      <a:r>
                        <a:rPr lang="en-US" sz="1000" dirty="0">
                          <a:effectLst/>
                        </a:rPr>
                        <a:t>Historical metrics to allow trending over time​</a:t>
                      </a:r>
                    </a:p>
                    <a:p>
                      <a:pPr fontAlgn="base"/>
                      <a:r>
                        <a:rPr lang="en-US" sz="1000" dirty="0">
                          <a:effectLst/>
                        </a:rPr>
                        <a:t>KPI Calculation​</a:t>
                      </a:r>
                    </a:p>
                  </a:txBody>
                  <a:tcPr/>
                </a:tc>
                <a:tc>
                  <a:txBody>
                    <a:bodyPr/>
                    <a:lstStyle/>
                    <a:p>
                      <a:pPr fontAlgn="base"/>
                      <a:r>
                        <a:rPr lang="en-US" sz="1000" dirty="0">
                          <a:effectLst/>
                        </a:rPr>
                        <a:t>Business overview report with field filters​</a:t>
                      </a:r>
                    </a:p>
                    <a:p>
                      <a:pPr fontAlgn="base"/>
                      <a:r>
                        <a:rPr lang="en-US" sz="1000" dirty="0">
                          <a:effectLst/>
                        </a:rPr>
                        <a:t>​</a:t>
                      </a:r>
                    </a:p>
                    <a:p>
                      <a:pPr fontAlgn="base"/>
                      <a:r>
                        <a:rPr lang="en-US" sz="1000" dirty="0">
                          <a:effectLst/>
                        </a:rPr>
                        <a:t>Ability to pull the subset data in excel for further action​</a:t>
                      </a:r>
                    </a:p>
                  </a:txBody>
                  <a:tcPr/>
                </a:tc>
                <a:extLst>
                  <a:ext uri="{0D108BD9-81ED-4DB2-BD59-A6C34878D82A}">
                    <a16:rowId xmlns:a16="http://schemas.microsoft.com/office/drawing/2014/main" val="1233662003"/>
                  </a:ext>
                </a:extLst>
              </a:tr>
            </a:tbl>
          </a:graphicData>
        </a:graphic>
      </p:graphicFrame>
      <p:sp>
        <p:nvSpPr>
          <p:cNvPr id="134" name="Rectangle: Rounded Corners 133">
            <a:extLst>
              <a:ext uri="{FF2B5EF4-FFF2-40B4-BE49-F238E27FC236}">
                <a16:creationId xmlns:a16="http://schemas.microsoft.com/office/drawing/2014/main" id="{66934307-D145-7053-C217-196BBF4D44B5}"/>
              </a:ext>
            </a:extLst>
          </p:cNvPr>
          <p:cNvSpPr/>
          <p:nvPr/>
        </p:nvSpPr>
        <p:spPr>
          <a:xfrm>
            <a:off x="5889565" y="4136952"/>
            <a:ext cx="5766431" cy="2496880"/>
          </a:xfrm>
          <a:prstGeom prst="roundRect">
            <a:avLst>
              <a:gd name="adj" fmla="val 8429"/>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7371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B7CD487-399F-10DA-20D8-C5BA4506FD8B}"/>
              </a:ext>
            </a:extLst>
          </p:cNvPr>
          <p:cNvSpPr>
            <a:spLocks noGrp="1"/>
          </p:cNvSpPr>
          <p:nvPr>
            <p:ph type="body" sz="quarter" idx="10"/>
          </p:nvPr>
        </p:nvSpPr>
        <p:spPr>
          <a:xfrm>
            <a:off x="550800" y="234000"/>
            <a:ext cx="9222465" cy="493014"/>
          </a:xfrm>
        </p:spPr>
        <p:txBody>
          <a:bodyPr/>
          <a:lstStyle/>
          <a:p>
            <a:r>
              <a:rPr lang="en-US" dirty="0">
                <a:solidFill>
                  <a:srgbClr val="0070C0"/>
                </a:solidFill>
              </a:rPr>
              <a:t>Profitability management solution</a:t>
            </a:r>
            <a:r>
              <a:rPr lang="en-US" dirty="0"/>
              <a:t> for one of the largest hospitality players with 10000+ rooms and multiple systems 1/2</a:t>
            </a:r>
            <a:endParaRPr lang="en-US" b="0" dirty="0">
              <a:ea typeface="+mn-lt"/>
              <a:cs typeface="+mn-lt"/>
            </a:endParaRPr>
          </a:p>
        </p:txBody>
      </p:sp>
      <p:grpSp>
        <p:nvGrpSpPr>
          <p:cNvPr id="117" name="Group 116">
            <a:extLst>
              <a:ext uri="{FF2B5EF4-FFF2-40B4-BE49-F238E27FC236}">
                <a16:creationId xmlns:a16="http://schemas.microsoft.com/office/drawing/2014/main" id="{54385927-28A8-7F88-17C8-83C6C8DF6F79}"/>
              </a:ext>
            </a:extLst>
          </p:cNvPr>
          <p:cNvGrpSpPr/>
          <p:nvPr/>
        </p:nvGrpSpPr>
        <p:grpSpPr>
          <a:xfrm>
            <a:off x="664725" y="865217"/>
            <a:ext cx="4425436" cy="5768615"/>
            <a:chOff x="6277291" y="878535"/>
            <a:chExt cx="4425436" cy="5768615"/>
          </a:xfrm>
        </p:grpSpPr>
        <p:sp>
          <p:nvSpPr>
            <p:cNvPr id="110" name="Rectangle: Rounded Corners 109">
              <a:extLst>
                <a:ext uri="{FF2B5EF4-FFF2-40B4-BE49-F238E27FC236}">
                  <a16:creationId xmlns:a16="http://schemas.microsoft.com/office/drawing/2014/main" id="{264CF8F1-9952-4212-199A-9ADC8CF4DFD5}"/>
                </a:ext>
              </a:extLst>
            </p:cNvPr>
            <p:cNvSpPr/>
            <p:nvPr/>
          </p:nvSpPr>
          <p:spPr>
            <a:xfrm>
              <a:off x="6287132" y="884250"/>
              <a:ext cx="441198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6" name="Group 115">
              <a:extLst>
                <a:ext uri="{FF2B5EF4-FFF2-40B4-BE49-F238E27FC236}">
                  <a16:creationId xmlns:a16="http://schemas.microsoft.com/office/drawing/2014/main" id="{2EF77717-8C09-BDFD-33CE-4BECE5D04FFC}"/>
                </a:ext>
              </a:extLst>
            </p:cNvPr>
            <p:cNvGrpSpPr/>
            <p:nvPr/>
          </p:nvGrpSpPr>
          <p:grpSpPr>
            <a:xfrm>
              <a:off x="6277291" y="878535"/>
              <a:ext cx="4425436" cy="5634236"/>
              <a:chOff x="6277291" y="878535"/>
              <a:chExt cx="4425436" cy="5634236"/>
            </a:xfrm>
          </p:grpSpPr>
          <p:sp>
            <p:nvSpPr>
              <p:cNvPr id="108" name="TextBox 107">
                <a:extLst>
                  <a:ext uri="{FF2B5EF4-FFF2-40B4-BE49-F238E27FC236}">
                    <a16:creationId xmlns:a16="http://schemas.microsoft.com/office/drawing/2014/main" id="{A337EFA1-1E6B-4772-1586-32CA8E9BD479}"/>
                  </a:ext>
                </a:extLst>
              </p:cNvPr>
              <p:cNvSpPr txBox="1"/>
              <p:nvPr/>
            </p:nvSpPr>
            <p:spPr>
              <a:xfrm>
                <a:off x="6353142" y="2850230"/>
                <a:ext cx="4349585" cy="2308324"/>
              </a:xfrm>
              <a:prstGeom prst="rect">
                <a:avLst/>
              </a:prstGeom>
              <a:noFill/>
            </p:spPr>
            <p:txBody>
              <a:bodyPr wrap="square" lIns="91440" tIns="45720" rIns="91440" bIns="45720" anchor="t">
                <a:spAutoFit/>
              </a:bodyPr>
              <a:lstStyle/>
              <a:p>
                <a:r>
                  <a:rPr lang="en-IN" b="1" dirty="0">
                    <a:solidFill>
                      <a:schemeClr val="accent3"/>
                    </a:solidFill>
                  </a:rPr>
                  <a:t>Solution</a:t>
                </a:r>
              </a:p>
              <a:p>
                <a:r>
                  <a:rPr lang="en-IN" sz="1400" dirty="0">
                    <a:cs typeface="Calibri"/>
                  </a:rPr>
                  <a:t>We built and configured a complete cloud infrastructure on AWS cloud. Built a solution for lift and shift of the</a:t>
                </a:r>
                <a:r>
                  <a:rPr lang="en-IN" sz="1400" dirty="0">
                    <a:ea typeface="+mn-lt"/>
                    <a:cs typeface="+mn-lt"/>
                  </a:rPr>
                  <a:t> data from 10+ systems with 100+ databases and up to 30K tables to one unique space, and architect a system foundation that incrementally absorbed more tables and refreshed the data. </a:t>
                </a:r>
              </a:p>
              <a:p>
                <a:r>
                  <a:rPr lang="en-IN" sz="1400" dirty="0">
                    <a:ea typeface="+mn-lt"/>
                    <a:cs typeface="+mn-lt"/>
                  </a:rPr>
                  <a:t>Our team helped transform data from multiple into a single data table to create a single source of truth for revenue and performance dashboards.</a:t>
                </a:r>
              </a:p>
            </p:txBody>
          </p:sp>
          <p:sp>
            <p:nvSpPr>
              <p:cNvPr id="109" name="TextBox 108">
                <a:extLst>
                  <a:ext uri="{FF2B5EF4-FFF2-40B4-BE49-F238E27FC236}">
                    <a16:creationId xmlns:a16="http://schemas.microsoft.com/office/drawing/2014/main" id="{EE5FA2A5-4B9F-336B-9E41-08B6201C3440}"/>
                  </a:ext>
                </a:extLst>
              </p:cNvPr>
              <p:cNvSpPr txBox="1"/>
              <p:nvPr/>
            </p:nvSpPr>
            <p:spPr>
              <a:xfrm>
                <a:off x="6349526" y="5066221"/>
                <a:ext cx="4349585" cy="1446550"/>
              </a:xfrm>
              <a:prstGeom prst="rect">
                <a:avLst/>
              </a:prstGeom>
              <a:noFill/>
            </p:spPr>
            <p:txBody>
              <a:bodyPr wrap="square" lIns="91440" tIns="45720" rIns="91440" bIns="45720" anchor="t">
                <a:spAutoFit/>
              </a:bodyPr>
              <a:lstStyle/>
              <a:p>
                <a:r>
                  <a:rPr lang="en-IN" b="1" dirty="0">
                    <a:solidFill>
                      <a:schemeClr val="accent3"/>
                    </a:solidFill>
                  </a:rPr>
                  <a:t>App Architecture</a:t>
                </a:r>
              </a:p>
              <a:p>
                <a:pPr marL="228600" indent="-228600">
                  <a:buAutoNum type="arabicPeriod"/>
                </a:pPr>
                <a:r>
                  <a:rPr lang="en-IN" sz="1400" dirty="0">
                    <a:cs typeface="Calibri"/>
                  </a:rPr>
                  <a:t>Amazon SNS, AWS DMS</a:t>
                </a:r>
                <a:endParaRPr lang="en-IN" sz="1400" dirty="0"/>
              </a:p>
              <a:p>
                <a:pPr marL="228600" indent="-228600">
                  <a:buAutoNum type="arabicPeriod"/>
                </a:pPr>
                <a:r>
                  <a:rPr lang="en-IN" sz="1400" dirty="0">
                    <a:cs typeface="Calibri"/>
                  </a:rPr>
                  <a:t>Amazon S3</a:t>
                </a:r>
                <a:endParaRPr lang="en-IN" sz="1400" dirty="0"/>
              </a:p>
              <a:p>
                <a:pPr marL="228600" indent="-228600">
                  <a:buAutoNum type="arabicPeriod"/>
                </a:pPr>
                <a:r>
                  <a:rPr lang="en-IN" sz="1400" dirty="0"/>
                  <a:t>AWS Glue, AWS Lambda</a:t>
                </a:r>
                <a:endParaRPr lang="en-IN" sz="1400" dirty="0">
                  <a:cs typeface="Calibri"/>
                </a:endParaRPr>
              </a:p>
              <a:p>
                <a:pPr marL="228600" indent="-228600">
                  <a:buAutoNum type="arabicPeriod"/>
                </a:pPr>
                <a:r>
                  <a:rPr lang="en-IN" sz="1400" dirty="0">
                    <a:ea typeface="+mn-lt"/>
                    <a:cs typeface="+mn-lt"/>
                  </a:rPr>
                  <a:t>Amazon Redshift, </a:t>
                </a:r>
                <a:r>
                  <a:rPr lang="en-IN" sz="1400" dirty="0" err="1">
                    <a:ea typeface="+mn-lt"/>
                    <a:cs typeface="+mn-lt"/>
                  </a:rPr>
                  <a:t>Py</a:t>
                </a:r>
                <a:r>
                  <a:rPr lang="en-IN" sz="1400" dirty="0">
                    <a:ea typeface="+mn-lt"/>
                    <a:cs typeface="+mn-lt"/>
                  </a:rPr>
                  <a:t> Spark</a:t>
                </a:r>
              </a:p>
              <a:p>
                <a:pPr marL="228600" indent="-228600">
                  <a:buAutoNum type="arabicPeriod"/>
                </a:pPr>
                <a:r>
                  <a:rPr lang="en-IN" sz="1400" dirty="0">
                    <a:cs typeface="Calibri"/>
                  </a:rPr>
                  <a:t>Tableau</a:t>
                </a:r>
              </a:p>
            </p:txBody>
          </p:sp>
          <p:sp>
            <p:nvSpPr>
              <p:cNvPr id="111" name="Rectangle: Rounded Corners 110">
                <a:extLst>
                  <a:ext uri="{FF2B5EF4-FFF2-40B4-BE49-F238E27FC236}">
                    <a16:creationId xmlns:a16="http://schemas.microsoft.com/office/drawing/2014/main" id="{5959EAB3-98D8-6D85-7A9E-FF0458BC0A39}"/>
                  </a:ext>
                </a:extLst>
              </p:cNvPr>
              <p:cNvSpPr/>
              <p:nvPr/>
            </p:nvSpPr>
            <p:spPr>
              <a:xfrm>
                <a:off x="6277291" y="878535"/>
                <a:ext cx="4425436"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TextBox 112">
                <a:extLst>
                  <a:ext uri="{FF2B5EF4-FFF2-40B4-BE49-F238E27FC236}">
                    <a16:creationId xmlns:a16="http://schemas.microsoft.com/office/drawing/2014/main" id="{EE07B8A5-F253-DDEC-340C-3991E8DF3419}"/>
                  </a:ext>
                </a:extLst>
              </p:cNvPr>
              <p:cNvSpPr txBox="1"/>
              <p:nvPr/>
            </p:nvSpPr>
            <p:spPr>
              <a:xfrm>
                <a:off x="8593009"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15" name="TextBox 114">
                <a:extLst>
                  <a:ext uri="{FF2B5EF4-FFF2-40B4-BE49-F238E27FC236}">
                    <a16:creationId xmlns:a16="http://schemas.microsoft.com/office/drawing/2014/main" id="{76B2592D-BD53-5C20-0BD3-527D707875E9}"/>
                  </a:ext>
                </a:extLst>
              </p:cNvPr>
              <p:cNvSpPr txBox="1"/>
              <p:nvPr/>
            </p:nvSpPr>
            <p:spPr>
              <a:xfrm>
                <a:off x="6349526" y="1374653"/>
                <a:ext cx="4353201" cy="1600438"/>
              </a:xfrm>
              <a:prstGeom prst="rect">
                <a:avLst/>
              </a:prstGeom>
              <a:noFill/>
            </p:spPr>
            <p:txBody>
              <a:bodyPr wrap="square">
                <a:spAutoFit/>
              </a:bodyPr>
              <a:lstStyle/>
              <a:p>
                <a:r>
                  <a:rPr lang="en-US" sz="1400" dirty="0">
                    <a:solidFill>
                      <a:srgbClr val="252D30"/>
                    </a:solidFill>
                    <a:cs typeface="Calibri"/>
                  </a:rPr>
                  <a:t>A large chain of hotels with 10 brands and ~10000 rooms across 50 cities wanted to migrate the digital infrastructure to cloud environment. The management wanted to fast track creation of several business dashboards to </a:t>
                </a:r>
                <a:r>
                  <a:rPr lang="en-US" sz="1400" b="0" i="0" u="none" strike="noStrike" dirty="0">
                    <a:solidFill>
                      <a:srgbClr val="252D30"/>
                    </a:solidFill>
                    <a:effectLst/>
                    <a:cs typeface="Calibri"/>
                  </a:rPr>
                  <a:t>support pricing, cost management, and the critical visibility/AI needed to run an efficient/effective enterprise</a:t>
                </a:r>
                <a:r>
                  <a:rPr lang="en-US" sz="1400" dirty="0">
                    <a:solidFill>
                      <a:srgbClr val="252D30"/>
                    </a:solidFill>
                    <a:cs typeface="Calibri"/>
                  </a:rPr>
                  <a:t>.</a:t>
                </a:r>
                <a:endParaRPr lang="en-US" sz="1400" b="0" i="0" u="sng" dirty="0">
                  <a:solidFill>
                    <a:srgbClr val="252D30"/>
                  </a:solidFill>
                  <a:effectLst/>
                  <a:cs typeface="Calibri"/>
                </a:endParaRPr>
              </a:p>
            </p:txBody>
          </p:sp>
        </p:grpSp>
      </p:grpSp>
      <p:grpSp>
        <p:nvGrpSpPr>
          <p:cNvPr id="126" name="Group 125">
            <a:extLst>
              <a:ext uri="{FF2B5EF4-FFF2-40B4-BE49-F238E27FC236}">
                <a16:creationId xmlns:a16="http://schemas.microsoft.com/office/drawing/2014/main" id="{59E754ED-B3A3-2906-5252-AB671D1F7C6F}"/>
              </a:ext>
            </a:extLst>
          </p:cNvPr>
          <p:cNvGrpSpPr/>
          <p:nvPr/>
        </p:nvGrpSpPr>
        <p:grpSpPr>
          <a:xfrm>
            <a:off x="5242561" y="870440"/>
            <a:ext cx="6512960" cy="2951061"/>
            <a:chOff x="4894997" y="827168"/>
            <a:chExt cx="6886122" cy="3065250"/>
          </a:xfrm>
        </p:grpSpPr>
        <p:pic>
          <p:nvPicPr>
            <p:cNvPr id="127" name="Picture 16" descr="Graphical user interface&#10;&#10;Description automatically generated">
              <a:extLst>
                <a:ext uri="{FF2B5EF4-FFF2-40B4-BE49-F238E27FC236}">
                  <a16:creationId xmlns:a16="http://schemas.microsoft.com/office/drawing/2014/main" id="{D66D813D-9214-0AB1-9493-559C97442E7B}"/>
                </a:ext>
              </a:extLst>
            </p:cNvPr>
            <p:cNvPicPr>
              <a:picLocks noChangeAspect="1"/>
            </p:cNvPicPr>
            <p:nvPr/>
          </p:nvPicPr>
          <p:blipFill>
            <a:blip r:embed="rId3"/>
            <a:stretch>
              <a:fillRect/>
            </a:stretch>
          </p:blipFill>
          <p:spPr>
            <a:xfrm>
              <a:off x="4894997" y="827168"/>
              <a:ext cx="4585649" cy="1370918"/>
            </a:xfrm>
            <a:prstGeom prst="rect">
              <a:avLst/>
            </a:prstGeom>
          </p:spPr>
        </p:pic>
        <p:pic>
          <p:nvPicPr>
            <p:cNvPr id="128" name="Picture 17" descr="A picture containing calendar&#10;&#10;Description automatically generated">
              <a:extLst>
                <a:ext uri="{FF2B5EF4-FFF2-40B4-BE49-F238E27FC236}">
                  <a16:creationId xmlns:a16="http://schemas.microsoft.com/office/drawing/2014/main" id="{852FBB08-5EBC-1BAF-564F-F609E7EC1949}"/>
                </a:ext>
              </a:extLst>
            </p:cNvPr>
            <p:cNvPicPr>
              <a:picLocks noChangeAspect="1"/>
            </p:cNvPicPr>
            <p:nvPr/>
          </p:nvPicPr>
          <p:blipFill>
            <a:blip r:embed="rId4"/>
            <a:stretch>
              <a:fillRect/>
            </a:stretch>
          </p:blipFill>
          <p:spPr>
            <a:xfrm>
              <a:off x="9478370" y="899739"/>
              <a:ext cx="2185917" cy="2590552"/>
            </a:xfrm>
            <a:prstGeom prst="rect">
              <a:avLst/>
            </a:prstGeom>
          </p:spPr>
        </p:pic>
        <p:pic>
          <p:nvPicPr>
            <p:cNvPr id="129" name="Picture 18" descr="Graphical user interface, application, table, Excel&#10;&#10;Description automatically generated">
              <a:extLst>
                <a:ext uri="{FF2B5EF4-FFF2-40B4-BE49-F238E27FC236}">
                  <a16:creationId xmlns:a16="http://schemas.microsoft.com/office/drawing/2014/main" id="{4EE0F88A-C203-2EEC-26DC-C796A1A4A25C}"/>
                </a:ext>
              </a:extLst>
            </p:cNvPr>
            <p:cNvPicPr>
              <a:picLocks noChangeAspect="1"/>
            </p:cNvPicPr>
            <p:nvPr/>
          </p:nvPicPr>
          <p:blipFill>
            <a:blip r:embed="rId5"/>
            <a:stretch>
              <a:fillRect/>
            </a:stretch>
          </p:blipFill>
          <p:spPr>
            <a:xfrm>
              <a:off x="5315803" y="2577673"/>
              <a:ext cx="4085229" cy="1043012"/>
            </a:xfrm>
            <a:prstGeom prst="rect">
              <a:avLst/>
            </a:prstGeom>
          </p:spPr>
        </p:pic>
        <p:sp>
          <p:nvSpPr>
            <p:cNvPr id="130" name="TextBox 129">
              <a:extLst>
                <a:ext uri="{FF2B5EF4-FFF2-40B4-BE49-F238E27FC236}">
                  <a16:creationId xmlns:a16="http://schemas.microsoft.com/office/drawing/2014/main" id="{FAC852A3-565E-4FA8-B383-BD8CB26937E9}"/>
                </a:ext>
              </a:extLst>
            </p:cNvPr>
            <p:cNvSpPr txBox="1"/>
            <p:nvPr/>
          </p:nvSpPr>
          <p:spPr>
            <a:xfrm>
              <a:off x="9319739" y="3620685"/>
              <a:ext cx="2461380"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Hotel Performance Dashboard</a:t>
              </a:r>
            </a:p>
          </p:txBody>
        </p:sp>
        <p:sp>
          <p:nvSpPr>
            <p:cNvPr id="131" name="TextBox 130">
              <a:extLst>
                <a:ext uri="{FF2B5EF4-FFF2-40B4-BE49-F238E27FC236}">
                  <a16:creationId xmlns:a16="http://schemas.microsoft.com/office/drawing/2014/main" id="{D19AD187-B79B-6D31-4224-4960C5BF2BDE}"/>
                </a:ext>
              </a:extLst>
            </p:cNvPr>
            <p:cNvSpPr txBox="1"/>
            <p:nvPr/>
          </p:nvSpPr>
          <p:spPr>
            <a:xfrm>
              <a:off x="5762908" y="3605728"/>
              <a:ext cx="3422112"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 Summary</a:t>
              </a:r>
            </a:p>
          </p:txBody>
        </p:sp>
        <p:sp>
          <p:nvSpPr>
            <p:cNvPr id="132" name="TextBox 131">
              <a:extLst>
                <a:ext uri="{FF2B5EF4-FFF2-40B4-BE49-F238E27FC236}">
                  <a16:creationId xmlns:a16="http://schemas.microsoft.com/office/drawing/2014/main" id="{99939013-C610-9BB9-7E13-DEE8923AFBF8}"/>
                </a:ext>
              </a:extLst>
            </p:cNvPr>
            <p:cNvSpPr txBox="1"/>
            <p:nvPr/>
          </p:nvSpPr>
          <p:spPr>
            <a:xfrm>
              <a:off x="6096565" y="2198085"/>
              <a:ext cx="2747031"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Dashboards</a:t>
              </a:r>
            </a:p>
          </p:txBody>
        </p:sp>
      </p:grpSp>
      <p:sp>
        <p:nvSpPr>
          <p:cNvPr id="136" name="TextBox 135">
            <a:extLst>
              <a:ext uri="{FF2B5EF4-FFF2-40B4-BE49-F238E27FC236}">
                <a16:creationId xmlns:a16="http://schemas.microsoft.com/office/drawing/2014/main" id="{32EA68EC-2982-14C6-495B-57D50C94E93D}"/>
              </a:ext>
            </a:extLst>
          </p:cNvPr>
          <p:cNvSpPr txBox="1"/>
          <p:nvPr/>
        </p:nvSpPr>
        <p:spPr>
          <a:xfrm>
            <a:off x="7789000" y="3767620"/>
            <a:ext cx="2755974" cy="369332"/>
          </a:xfrm>
          <a:prstGeom prst="rect">
            <a:avLst/>
          </a:prstGeom>
          <a:noFill/>
        </p:spPr>
        <p:txBody>
          <a:bodyPr wrap="square">
            <a:spAutoFit/>
          </a:bodyPr>
          <a:lstStyle/>
          <a:p>
            <a:r>
              <a:rPr lang="en-IN" b="1" dirty="0">
                <a:solidFill>
                  <a:schemeClr val="accent3"/>
                </a:solidFill>
              </a:rPr>
              <a:t>Implementation Approach</a:t>
            </a:r>
          </a:p>
        </p:txBody>
      </p:sp>
      <p:graphicFrame>
        <p:nvGraphicFramePr>
          <p:cNvPr id="137" name="Diagram 136">
            <a:extLst>
              <a:ext uri="{FF2B5EF4-FFF2-40B4-BE49-F238E27FC236}">
                <a16:creationId xmlns:a16="http://schemas.microsoft.com/office/drawing/2014/main" id="{33201B35-79C1-86A3-EC9E-BAF366426365}"/>
              </a:ext>
            </a:extLst>
          </p:cNvPr>
          <p:cNvGraphicFramePr/>
          <p:nvPr>
            <p:extLst>
              <p:ext uri="{D42A27DB-BD31-4B8C-83A1-F6EECF244321}">
                <p14:modId xmlns:p14="http://schemas.microsoft.com/office/powerpoint/2010/main" val="4219680971"/>
              </p:ext>
            </p:extLst>
          </p:nvPr>
        </p:nvGraphicFramePr>
        <p:xfrm>
          <a:off x="5323839" y="4136953"/>
          <a:ext cx="6291517" cy="4372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38" name="Table 137">
            <a:extLst>
              <a:ext uri="{FF2B5EF4-FFF2-40B4-BE49-F238E27FC236}">
                <a16:creationId xmlns:a16="http://schemas.microsoft.com/office/drawing/2014/main" id="{E0D647D9-E0DE-7C3B-E507-CA5EA89B4FF4}"/>
              </a:ext>
            </a:extLst>
          </p:cNvPr>
          <p:cNvGraphicFramePr>
            <a:graphicFrameLocks noGrp="1"/>
          </p:cNvGraphicFramePr>
          <p:nvPr>
            <p:extLst>
              <p:ext uri="{D42A27DB-BD31-4B8C-83A1-F6EECF244321}">
                <p14:modId xmlns:p14="http://schemas.microsoft.com/office/powerpoint/2010/main" val="2007447996"/>
              </p:ext>
            </p:extLst>
          </p:nvPr>
        </p:nvGraphicFramePr>
        <p:xfrm>
          <a:off x="5323839" y="4543080"/>
          <a:ext cx="6277992" cy="2072640"/>
        </p:xfrm>
        <a:graphic>
          <a:graphicData uri="http://schemas.openxmlformats.org/drawingml/2006/table">
            <a:tbl>
              <a:tblPr firstRow="1" bandRow="1">
                <a:tableStyleId>{2D5ABB26-0587-4C30-8999-92F81FD0307C}</a:tableStyleId>
              </a:tblPr>
              <a:tblGrid>
                <a:gridCol w="896856">
                  <a:extLst>
                    <a:ext uri="{9D8B030D-6E8A-4147-A177-3AD203B41FA5}">
                      <a16:colId xmlns:a16="http://schemas.microsoft.com/office/drawing/2014/main" val="2567924784"/>
                    </a:ext>
                  </a:extLst>
                </a:gridCol>
                <a:gridCol w="896856">
                  <a:extLst>
                    <a:ext uri="{9D8B030D-6E8A-4147-A177-3AD203B41FA5}">
                      <a16:colId xmlns:a16="http://schemas.microsoft.com/office/drawing/2014/main" val="862635243"/>
                    </a:ext>
                  </a:extLst>
                </a:gridCol>
                <a:gridCol w="896856">
                  <a:extLst>
                    <a:ext uri="{9D8B030D-6E8A-4147-A177-3AD203B41FA5}">
                      <a16:colId xmlns:a16="http://schemas.microsoft.com/office/drawing/2014/main" val="2048623690"/>
                    </a:ext>
                  </a:extLst>
                </a:gridCol>
                <a:gridCol w="896856">
                  <a:extLst>
                    <a:ext uri="{9D8B030D-6E8A-4147-A177-3AD203B41FA5}">
                      <a16:colId xmlns:a16="http://schemas.microsoft.com/office/drawing/2014/main" val="372129128"/>
                    </a:ext>
                  </a:extLst>
                </a:gridCol>
                <a:gridCol w="896856">
                  <a:extLst>
                    <a:ext uri="{9D8B030D-6E8A-4147-A177-3AD203B41FA5}">
                      <a16:colId xmlns:a16="http://schemas.microsoft.com/office/drawing/2014/main" val="2646417378"/>
                    </a:ext>
                  </a:extLst>
                </a:gridCol>
                <a:gridCol w="896856">
                  <a:extLst>
                    <a:ext uri="{9D8B030D-6E8A-4147-A177-3AD203B41FA5}">
                      <a16:colId xmlns:a16="http://schemas.microsoft.com/office/drawing/2014/main" val="2321301734"/>
                    </a:ext>
                  </a:extLst>
                </a:gridCol>
                <a:gridCol w="896856">
                  <a:extLst>
                    <a:ext uri="{9D8B030D-6E8A-4147-A177-3AD203B41FA5}">
                      <a16:colId xmlns:a16="http://schemas.microsoft.com/office/drawing/2014/main" val="3147643466"/>
                    </a:ext>
                  </a:extLst>
                </a:gridCol>
              </a:tblGrid>
              <a:tr h="1946664">
                <a:tc>
                  <a:txBody>
                    <a:bodyPr/>
                    <a:lstStyle/>
                    <a:p>
                      <a:pPr fontAlgn="base"/>
                      <a:r>
                        <a:rPr lang="en-IN" sz="1000" dirty="0">
                          <a:effectLst/>
                        </a:rPr>
                        <a:t>Access to different system databases test DB connections​</a:t>
                      </a:r>
                    </a:p>
                    <a:p>
                      <a:pPr fontAlgn="base"/>
                      <a:r>
                        <a:rPr lang="en-IN" sz="1000" dirty="0">
                          <a:effectLst/>
                        </a:rPr>
                        <a:t>Data mapping and assessment​</a:t>
                      </a:r>
                    </a:p>
                    <a:p>
                      <a:pPr fontAlgn="base"/>
                      <a:r>
                        <a:rPr lang="en-IN" sz="1000" dirty="0">
                          <a:effectLst/>
                        </a:rPr>
                        <a:t>Business and technical requirements, risks and challenges​</a:t>
                      </a:r>
                    </a:p>
                  </a:txBody>
                  <a:tcPr/>
                </a:tc>
                <a:tc>
                  <a:txBody>
                    <a:bodyPr/>
                    <a:lstStyle/>
                    <a:p>
                      <a:pPr fontAlgn="base"/>
                      <a:r>
                        <a:rPr lang="en-IN" sz="1000" dirty="0">
                          <a:effectLst/>
                        </a:rPr>
                        <a:t>Run </a:t>
                      </a:r>
                      <a:r>
                        <a:rPr lang="en-IN" sz="1000" dirty="0" err="1">
                          <a:effectLst/>
                        </a:rPr>
                        <a:t>querry</a:t>
                      </a:r>
                      <a:r>
                        <a:rPr lang="en-IN" sz="1000" dirty="0">
                          <a:effectLst/>
                        </a:rPr>
                        <a:t> to obtain data from source system to cloud​</a:t>
                      </a:r>
                    </a:p>
                    <a:p>
                      <a:pPr fontAlgn="base"/>
                      <a:r>
                        <a:rPr lang="en-IN" sz="1000" dirty="0">
                          <a:effectLst/>
                        </a:rPr>
                        <a:t>Architectural design​</a:t>
                      </a:r>
                    </a:p>
                    <a:p>
                      <a:pPr fontAlgn="base"/>
                      <a:r>
                        <a:rPr lang="en-IN" sz="1000" dirty="0">
                          <a:effectLst/>
                        </a:rPr>
                        <a:t>Security, scalability and performance management​</a:t>
                      </a:r>
                    </a:p>
                  </a:txBody>
                  <a:tcPr/>
                </a:tc>
                <a:tc>
                  <a:txBody>
                    <a:bodyPr/>
                    <a:lstStyle/>
                    <a:p>
                      <a:pPr fontAlgn="base"/>
                      <a:r>
                        <a:rPr lang="en-IN" sz="1000" dirty="0">
                          <a:effectLst/>
                        </a:rPr>
                        <a:t>Test data in virtual environment​</a:t>
                      </a:r>
                    </a:p>
                    <a:p>
                      <a:pPr fontAlgn="base"/>
                      <a:r>
                        <a:rPr lang="en-IN" sz="1000" dirty="0">
                          <a:effectLst/>
                        </a:rPr>
                        <a:t>Data integrity, performance evaluation​</a:t>
                      </a:r>
                    </a:p>
                    <a:p>
                      <a:pPr fontAlgn="base"/>
                      <a:r>
                        <a:rPr lang="en-IN" sz="1000" dirty="0">
                          <a:effectLst/>
                        </a:rPr>
                        <a:t>Migration time &amp; error handling​</a:t>
                      </a:r>
                    </a:p>
                  </a:txBody>
                  <a:tcPr/>
                </a:tc>
                <a:tc>
                  <a:txBody>
                    <a:bodyPr/>
                    <a:lstStyle/>
                    <a:p>
                      <a:pPr fontAlgn="base"/>
                      <a:r>
                        <a:rPr lang="en-US" sz="1000">
                          <a:effectLst/>
                        </a:rPr>
                        <a:t>Upload of external data files ​</a:t>
                      </a:r>
                    </a:p>
                    <a:p>
                      <a:pPr fontAlgn="base"/>
                      <a:r>
                        <a:rPr lang="en-US" sz="1000">
                          <a:effectLst/>
                        </a:rPr>
                        <a:t>Comprehensive validation and verification ​</a:t>
                      </a:r>
                    </a:p>
                  </a:txBody>
                  <a:tcPr/>
                </a:tc>
                <a:tc>
                  <a:txBody>
                    <a:bodyPr/>
                    <a:lstStyle/>
                    <a:p>
                      <a:pPr fontAlgn="base"/>
                      <a:r>
                        <a:rPr lang="en-US" sz="1000">
                          <a:effectLst/>
                        </a:rPr>
                        <a:t>Ongoing daily data incremental uploads​</a:t>
                      </a:r>
                    </a:p>
                    <a:p>
                      <a:pPr fontAlgn="base"/>
                      <a:r>
                        <a:rPr lang="en-US" sz="1000">
                          <a:effectLst/>
                        </a:rPr>
                        <a:t>Flexibility to modify the frequency later​</a:t>
                      </a:r>
                    </a:p>
                    <a:p>
                      <a:pPr fontAlgn="base"/>
                      <a:r>
                        <a:rPr lang="en-US" sz="1000">
                          <a:effectLst/>
                        </a:rPr>
                        <a:t>Full refresh for some small-size master files ​</a:t>
                      </a:r>
                    </a:p>
                  </a:txBody>
                  <a:tcPr/>
                </a:tc>
                <a:tc>
                  <a:txBody>
                    <a:bodyPr/>
                    <a:lstStyle/>
                    <a:p>
                      <a:pPr fontAlgn="base"/>
                      <a:r>
                        <a:rPr lang="en-US" sz="1000" dirty="0">
                          <a:effectLst/>
                        </a:rPr>
                        <a:t>Data-warehouse for custom analytics projects​</a:t>
                      </a:r>
                    </a:p>
                    <a:p>
                      <a:pPr fontAlgn="base"/>
                      <a:r>
                        <a:rPr lang="en-US" sz="1000" dirty="0">
                          <a:effectLst/>
                        </a:rPr>
                        <a:t>Historical metrics to allow trending over time​</a:t>
                      </a:r>
                    </a:p>
                    <a:p>
                      <a:pPr fontAlgn="base"/>
                      <a:r>
                        <a:rPr lang="en-US" sz="1000" dirty="0">
                          <a:effectLst/>
                        </a:rPr>
                        <a:t>KPI Calculation​</a:t>
                      </a:r>
                    </a:p>
                  </a:txBody>
                  <a:tcPr/>
                </a:tc>
                <a:tc>
                  <a:txBody>
                    <a:bodyPr/>
                    <a:lstStyle/>
                    <a:p>
                      <a:pPr fontAlgn="base"/>
                      <a:r>
                        <a:rPr lang="en-US" sz="1000" dirty="0">
                          <a:effectLst/>
                        </a:rPr>
                        <a:t>Business overview report with field filters​</a:t>
                      </a:r>
                    </a:p>
                    <a:p>
                      <a:pPr fontAlgn="base"/>
                      <a:r>
                        <a:rPr lang="en-US" sz="1000" dirty="0">
                          <a:effectLst/>
                        </a:rPr>
                        <a:t>​</a:t>
                      </a:r>
                    </a:p>
                    <a:p>
                      <a:pPr fontAlgn="base"/>
                      <a:r>
                        <a:rPr lang="en-US" sz="1000" dirty="0">
                          <a:effectLst/>
                        </a:rPr>
                        <a:t>Ability to pull the subset data in excel for further action​</a:t>
                      </a:r>
                    </a:p>
                  </a:txBody>
                  <a:tcPr/>
                </a:tc>
                <a:extLst>
                  <a:ext uri="{0D108BD9-81ED-4DB2-BD59-A6C34878D82A}">
                    <a16:rowId xmlns:a16="http://schemas.microsoft.com/office/drawing/2014/main" val="1233662003"/>
                  </a:ext>
                </a:extLst>
              </a:tr>
            </a:tbl>
          </a:graphicData>
        </a:graphic>
      </p:graphicFrame>
      <p:sp>
        <p:nvSpPr>
          <p:cNvPr id="134" name="Rectangle: Rounded Corners 133">
            <a:extLst>
              <a:ext uri="{FF2B5EF4-FFF2-40B4-BE49-F238E27FC236}">
                <a16:creationId xmlns:a16="http://schemas.microsoft.com/office/drawing/2014/main" id="{66934307-D145-7053-C217-196BBF4D44B5}"/>
              </a:ext>
            </a:extLst>
          </p:cNvPr>
          <p:cNvSpPr/>
          <p:nvPr/>
        </p:nvSpPr>
        <p:spPr>
          <a:xfrm>
            <a:off x="5242561" y="4136952"/>
            <a:ext cx="6413435" cy="2496880"/>
          </a:xfrm>
          <a:prstGeom prst="roundRect">
            <a:avLst>
              <a:gd name="adj" fmla="val 8429"/>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7049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B7CD487-399F-10DA-20D8-C5BA4506FD8B}"/>
              </a:ext>
            </a:extLst>
          </p:cNvPr>
          <p:cNvSpPr>
            <a:spLocks noGrp="1"/>
          </p:cNvSpPr>
          <p:nvPr>
            <p:ph type="body" sz="quarter" idx="10"/>
          </p:nvPr>
        </p:nvSpPr>
        <p:spPr>
          <a:xfrm>
            <a:off x="550800" y="234000"/>
            <a:ext cx="9222465" cy="493014"/>
          </a:xfrm>
        </p:spPr>
        <p:txBody>
          <a:bodyPr/>
          <a:lstStyle/>
          <a:p>
            <a:r>
              <a:rPr lang="en-US" b="1" i="0" u="none" strike="noStrike" dirty="0">
                <a:solidFill>
                  <a:srgbClr val="1A75BC"/>
                </a:solidFill>
                <a:effectLst/>
                <a:latin typeface="Calibri" panose="020F0502020204030204" pitchFamily="34" charset="0"/>
              </a:rPr>
              <a:t>Delivering solutions across industries leveraging our Analytics &amp; AI, Digital </a:t>
            </a:r>
          </a:p>
          <a:p>
            <a:r>
              <a:rPr lang="en-US" b="1" i="0" u="none" strike="noStrike" dirty="0">
                <a:solidFill>
                  <a:srgbClr val="1A75BC"/>
                </a:solidFill>
                <a:effectLst/>
                <a:latin typeface="Calibri" panose="020F0502020204030204" pitchFamily="34" charset="0"/>
              </a:rPr>
              <a:t>Services and Core Systems Capabilities </a:t>
            </a:r>
            <a:r>
              <a:rPr lang="en-US" b="0" i="0" dirty="0">
                <a:solidFill>
                  <a:srgbClr val="000000"/>
                </a:solidFill>
                <a:effectLst/>
                <a:latin typeface="Calibri" panose="020F0502020204030204" pitchFamily="34" charset="0"/>
              </a:rPr>
              <a:t>​</a:t>
            </a:r>
            <a:endParaRPr lang="en-IN" dirty="0"/>
          </a:p>
        </p:txBody>
      </p:sp>
      <p:sp>
        <p:nvSpPr>
          <p:cNvPr id="84" name="Rectangle: Rounded Corners 83">
            <a:extLst>
              <a:ext uri="{FF2B5EF4-FFF2-40B4-BE49-F238E27FC236}">
                <a16:creationId xmlns:a16="http://schemas.microsoft.com/office/drawing/2014/main" id="{B9F4697E-2325-84D2-1665-F671C27CA593}"/>
              </a:ext>
            </a:extLst>
          </p:cNvPr>
          <p:cNvSpPr/>
          <p:nvPr/>
        </p:nvSpPr>
        <p:spPr>
          <a:xfrm>
            <a:off x="644400" y="4149872"/>
            <a:ext cx="10892280" cy="2019434"/>
          </a:xfrm>
          <a:prstGeom prst="roundRect">
            <a:avLst>
              <a:gd name="adj" fmla="val 11404"/>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1">
            <a:extLst>
              <a:ext uri="{FF2B5EF4-FFF2-40B4-BE49-F238E27FC236}">
                <a16:creationId xmlns:a16="http://schemas.microsoft.com/office/drawing/2014/main" id="{1D7E0486-54DC-B82F-BF4B-C108F186A4AD}"/>
              </a:ext>
            </a:extLst>
          </p:cNvPr>
          <p:cNvSpPr txBox="1"/>
          <p:nvPr/>
        </p:nvSpPr>
        <p:spPr>
          <a:xfrm>
            <a:off x="5536433" y="4225630"/>
            <a:ext cx="1794929" cy="3711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2"/>
                </a:solidFill>
              </a:rPr>
              <a:t>Functional Areas</a:t>
            </a:r>
            <a:endParaRPr lang="en-IN" b="1" dirty="0">
              <a:solidFill>
                <a:schemeClr val="accent2"/>
              </a:solidFill>
            </a:endParaRPr>
          </a:p>
        </p:txBody>
      </p:sp>
      <p:grpSp>
        <p:nvGrpSpPr>
          <p:cNvPr id="98" name="Group 97">
            <a:extLst>
              <a:ext uri="{FF2B5EF4-FFF2-40B4-BE49-F238E27FC236}">
                <a16:creationId xmlns:a16="http://schemas.microsoft.com/office/drawing/2014/main" id="{3B6B505A-E656-8CAF-CD02-2CA4F53B5AD7}"/>
              </a:ext>
            </a:extLst>
          </p:cNvPr>
          <p:cNvGrpSpPr/>
          <p:nvPr/>
        </p:nvGrpSpPr>
        <p:grpSpPr>
          <a:xfrm>
            <a:off x="700742" y="4739291"/>
            <a:ext cx="1996159" cy="1220285"/>
            <a:chOff x="700742" y="4116292"/>
            <a:chExt cx="1996159" cy="1220285"/>
          </a:xfrm>
        </p:grpSpPr>
        <p:sp>
          <p:nvSpPr>
            <p:cNvPr id="86" name="TextBox 1">
              <a:extLst>
                <a:ext uri="{FF2B5EF4-FFF2-40B4-BE49-F238E27FC236}">
                  <a16:creationId xmlns:a16="http://schemas.microsoft.com/office/drawing/2014/main" id="{DEAF7A22-D1BC-BD8C-57B3-07C0D5DDEF34}"/>
                </a:ext>
              </a:extLst>
            </p:cNvPr>
            <p:cNvSpPr txBox="1"/>
            <p:nvPr/>
          </p:nvSpPr>
          <p:spPr>
            <a:xfrm>
              <a:off x="781167" y="4116292"/>
              <a:ext cx="191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Sales &amp; Marketing</a:t>
              </a:r>
              <a:endParaRPr lang="en-IN" sz="1600" b="1" dirty="0">
                <a:solidFill>
                  <a:schemeClr val="accent2"/>
                </a:solidFill>
              </a:endParaRPr>
            </a:p>
          </p:txBody>
        </p:sp>
        <p:sp>
          <p:nvSpPr>
            <p:cNvPr id="87" name="TextBox 86">
              <a:extLst>
                <a:ext uri="{FF2B5EF4-FFF2-40B4-BE49-F238E27FC236}">
                  <a16:creationId xmlns:a16="http://schemas.microsoft.com/office/drawing/2014/main" id="{E8566474-54EB-E13B-61ED-AA90819D72D0}"/>
                </a:ext>
              </a:extLst>
            </p:cNvPr>
            <p:cNvSpPr txBox="1"/>
            <p:nvPr/>
          </p:nvSpPr>
          <p:spPr>
            <a:xfrm>
              <a:off x="700742" y="4382470"/>
              <a:ext cx="1915734" cy="954107"/>
            </a:xfrm>
            <a:prstGeom prst="rect">
              <a:avLst/>
            </a:prstGeom>
            <a:noFill/>
          </p:spPr>
          <p:txBody>
            <a:bodyPr wrap="square" rtlCol="0">
              <a:spAutoFit/>
            </a:bodyPr>
            <a:lstStyle/>
            <a:p>
              <a:pPr algn="ctr"/>
              <a:r>
                <a:rPr lang="en-IN" sz="1400" dirty="0">
                  <a:ea typeface="+mn-lt"/>
                  <a:cs typeface="+mn-lt"/>
                </a:rPr>
                <a:t>Customer 360, CLV, SFDC (next best offer), integrations, personalization</a:t>
              </a:r>
              <a:endParaRPr lang="en-US" sz="1400" dirty="0">
                <a:cs typeface="Calibri"/>
              </a:endParaRPr>
            </a:p>
          </p:txBody>
        </p:sp>
      </p:grpSp>
      <p:grpSp>
        <p:nvGrpSpPr>
          <p:cNvPr id="99" name="Group 98">
            <a:extLst>
              <a:ext uri="{FF2B5EF4-FFF2-40B4-BE49-F238E27FC236}">
                <a16:creationId xmlns:a16="http://schemas.microsoft.com/office/drawing/2014/main" id="{D1D02E79-C347-3A09-4A70-0463367120C0}"/>
              </a:ext>
            </a:extLst>
          </p:cNvPr>
          <p:cNvGrpSpPr/>
          <p:nvPr/>
        </p:nvGrpSpPr>
        <p:grpSpPr>
          <a:xfrm>
            <a:off x="2698175" y="4738600"/>
            <a:ext cx="1512780" cy="790708"/>
            <a:chOff x="2710331" y="4114982"/>
            <a:chExt cx="1503975" cy="790708"/>
          </a:xfrm>
        </p:grpSpPr>
        <p:sp>
          <p:nvSpPr>
            <p:cNvPr id="88" name="TextBox 1">
              <a:extLst>
                <a:ext uri="{FF2B5EF4-FFF2-40B4-BE49-F238E27FC236}">
                  <a16:creationId xmlns:a16="http://schemas.microsoft.com/office/drawing/2014/main" id="{37BFE2DA-43DB-2A61-FBF3-19A01A274F8A}"/>
                </a:ext>
              </a:extLst>
            </p:cNvPr>
            <p:cNvSpPr txBox="1"/>
            <p:nvPr/>
          </p:nvSpPr>
          <p:spPr>
            <a:xfrm>
              <a:off x="3220966" y="4114982"/>
              <a:ext cx="47456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CX</a:t>
              </a:r>
              <a:endParaRPr lang="en-IN" sz="1600" b="1" dirty="0">
                <a:solidFill>
                  <a:schemeClr val="accent2"/>
                </a:solidFill>
              </a:endParaRPr>
            </a:p>
          </p:txBody>
        </p:sp>
        <p:sp>
          <p:nvSpPr>
            <p:cNvPr id="89" name="TextBox 88">
              <a:extLst>
                <a:ext uri="{FF2B5EF4-FFF2-40B4-BE49-F238E27FC236}">
                  <a16:creationId xmlns:a16="http://schemas.microsoft.com/office/drawing/2014/main" id="{AE88D1A7-DB6E-68F7-345C-2C4107BEF7B2}"/>
                </a:ext>
              </a:extLst>
            </p:cNvPr>
            <p:cNvSpPr txBox="1"/>
            <p:nvPr/>
          </p:nvSpPr>
          <p:spPr>
            <a:xfrm>
              <a:off x="2710331" y="4382470"/>
              <a:ext cx="1503975" cy="523220"/>
            </a:xfrm>
            <a:prstGeom prst="rect">
              <a:avLst/>
            </a:prstGeom>
            <a:noFill/>
          </p:spPr>
          <p:txBody>
            <a:bodyPr wrap="square" rtlCol="0">
              <a:spAutoFit/>
            </a:bodyPr>
            <a:lstStyle/>
            <a:p>
              <a:pPr algn="ctr"/>
              <a:r>
                <a:rPr lang="en-IN" sz="1400" dirty="0">
                  <a:ea typeface="+mn-lt"/>
                  <a:cs typeface="+mn-lt"/>
                </a:rPr>
                <a:t>UX Designs, Apps, Conversational AI</a:t>
              </a:r>
              <a:endParaRPr lang="en-US" sz="1400" dirty="0">
                <a:cs typeface="Calibri"/>
              </a:endParaRPr>
            </a:p>
          </p:txBody>
        </p:sp>
      </p:grpSp>
      <p:grpSp>
        <p:nvGrpSpPr>
          <p:cNvPr id="101" name="Group 100">
            <a:extLst>
              <a:ext uri="{FF2B5EF4-FFF2-40B4-BE49-F238E27FC236}">
                <a16:creationId xmlns:a16="http://schemas.microsoft.com/office/drawing/2014/main" id="{B9F36A59-D091-4476-70B2-0C644124C68C}"/>
              </a:ext>
            </a:extLst>
          </p:cNvPr>
          <p:cNvGrpSpPr/>
          <p:nvPr/>
        </p:nvGrpSpPr>
        <p:grpSpPr>
          <a:xfrm>
            <a:off x="5923419" y="4738600"/>
            <a:ext cx="1764813" cy="1005064"/>
            <a:chOff x="6373495" y="4114800"/>
            <a:chExt cx="1915734" cy="1005064"/>
          </a:xfrm>
        </p:grpSpPr>
        <p:sp>
          <p:nvSpPr>
            <p:cNvPr id="91" name="TextBox 90">
              <a:extLst>
                <a:ext uri="{FF2B5EF4-FFF2-40B4-BE49-F238E27FC236}">
                  <a16:creationId xmlns:a16="http://schemas.microsoft.com/office/drawing/2014/main" id="{4FAF9FD2-27D9-5B51-090C-1F3C64EBDF24}"/>
                </a:ext>
              </a:extLst>
            </p:cNvPr>
            <p:cNvSpPr txBox="1"/>
            <p:nvPr/>
          </p:nvSpPr>
          <p:spPr>
            <a:xfrm>
              <a:off x="6373495" y="4381200"/>
              <a:ext cx="1915734" cy="738664"/>
            </a:xfrm>
            <a:prstGeom prst="rect">
              <a:avLst/>
            </a:prstGeom>
            <a:noFill/>
          </p:spPr>
          <p:txBody>
            <a:bodyPr wrap="square" rtlCol="0">
              <a:spAutoFit/>
            </a:bodyPr>
            <a:lstStyle/>
            <a:p>
              <a:pPr algn="ctr"/>
              <a:r>
                <a:rPr lang="en-IN" sz="1400" dirty="0">
                  <a:ea typeface="+mn-lt"/>
                  <a:cs typeface="+mn-lt"/>
                </a:rPr>
                <a:t>AR, Revenue Assurance, CLM, Billing Improvements</a:t>
              </a:r>
              <a:endParaRPr lang="en-US" sz="1400" dirty="0">
                <a:cs typeface="Calibri"/>
              </a:endParaRPr>
            </a:p>
          </p:txBody>
        </p:sp>
        <p:sp>
          <p:nvSpPr>
            <p:cNvPr id="92" name="TextBox 1">
              <a:extLst>
                <a:ext uri="{FF2B5EF4-FFF2-40B4-BE49-F238E27FC236}">
                  <a16:creationId xmlns:a16="http://schemas.microsoft.com/office/drawing/2014/main" id="{C8FF0AA2-C40A-4D0E-EDE6-3F425403C4DE}"/>
                </a:ext>
              </a:extLst>
            </p:cNvPr>
            <p:cNvSpPr txBox="1"/>
            <p:nvPr/>
          </p:nvSpPr>
          <p:spPr>
            <a:xfrm>
              <a:off x="7062643" y="4114800"/>
              <a:ext cx="671237"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O2C</a:t>
              </a:r>
              <a:endParaRPr lang="en-IN" sz="1600" b="1" dirty="0">
                <a:solidFill>
                  <a:schemeClr val="accent2"/>
                </a:solidFill>
              </a:endParaRPr>
            </a:p>
          </p:txBody>
        </p:sp>
      </p:grpSp>
      <p:grpSp>
        <p:nvGrpSpPr>
          <p:cNvPr id="100" name="Group 99">
            <a:extLst>
              <a:ext uri="{FF2B5EF4-FFF2-40B4-BE49-F238E27FC236}">
                <a16:creationId xmlns:a16="http://schemas.microsoft.com/office/drawing/2014/main" id="{B0F37E0B-65F8-FAD5-E3F8-5C6AD4977CE8}"/>
              </a:ext>
            </a:extLst>
          </p:cNvPr>
          <p:cNvGrpSpPr/>
          <p:nvPr/>
        </p:nvGrpSpPr>
        <p:grpSpPr>
          <a:xfrm>
            <a:off x="4294994" y="4739847"/>
            <a:ext cx="1545945" cy="1005064"/>
            <a:chOff x="4308777" y="4114800"/>
            <a:chExt cx="1545945" cy="1005064"/>
          </a:xfrm>
        </p:grpSpPr>
        <p:sp>
          <p:nvSpPr>
            <p:cNvPr id="90" name="TextBox 1">
              <a:extLst>
                <a:ext uri="{FF2B5EF4-FFF2-40B4-BE49-F238E27FC236}">
                  <a16:creationId xmlns:a16="http://schemas.microsoft.com/office/drawing/2014/main" id="{110A96B3-24E8-EEB0-0F25-71D9BD31A90C}"/>
                </a:ext>
              </a:extLst>
            </p:cNvPr>
            <p:cNvSpPr txBox="1"/>
            <p:nvPr/>
          </p:nvSpPr>
          <p:spPr>
            <a:xfrm>
              <a:off x="4661586" y="4114800"/>
              <a:ext cx="84121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FP &amp; A</a:t>
              </a:r>
              <a:endParaRPr lang="en-IN" sz="1600" b="1" dirty="0">
                <a:solidFill>
                  <a:schemeClr val="accent2"/>
                </a:solidFill>
              </a:endParaRPr>
            </a:p>
          </p:txBody>
        </p:sp>
        <p:sp>
          <p:nvSpPr>
            <p:cNvPr id="93" name="TextBox 92">
              <a:extLst>
                <a:ext uri="{FF2B5EF4-FFF2-40B4-BE49-F238E27FC236}">
                  <a16:creationId xmlns:a16="http://schemas.microsoft.com/office/drawing/2014/main" id="{EF35BC63-A811-A23D-1DCD-78D2E95EED92}"/>
                </a:ext>
              </a:extLst>
            </p:cNvPr>
            <p:cNvSpPr txBox="1"/>
            <p:nvPr/>
          </p:nvSpPr>
          <p:spPr>
            <a:xfrm>
              <a:off x="4308777" y="4381200"/>
              <a:ext cx="1545945" cy="738664"/>
            </a:xfrm>
            <a:prstGeom prst="rect">
              <a:avLst/>
            </a:prstGeom>
            <a:noFill/>
          </p:spPr>
          <p:txBody>
            <a:bodyPr wrap="square" rtlCol="0">
              <a:spAutoFit/>
            </a:bodyPr>
            <a:lstStyle/>
            <a:p>
              <a:pPr algn="ctr"/>
              <a:r>
                <a:rPr lang="en-IN" sz="1400" dirty="0">
                  <a:ea typeface="+mn-lt"/>
                  <a:cs typeface="+mn-lt"/>
                </a:rPr>
                <a:t>Forecasting Models, Budget Optimization, KPI’s</a:t>
              </a:r>
              <a:endParaRPr lang="en-US" sz="1400" dirty="0">
                <a:cs typeface="Calibri"/>
              </a:endParaRPr>
            </a:p>
          </p:txBody>
        </p:sp>
      </p:grpSp>
      <p:grpSp>
        <p:nvGrpSpPr>
          <p:cNvPr id="102" name="Group 101">
            <a:extLst>
              <a:ext uri="{FF2B5EF4-FFF2-40B4-BE49-F238E27FC236}">
                <a16:creationId xmlns:a16="http://schemas.microsoft.com/office/drawing/2014/main" id="{EE04BCCE-A44C-257C-F16A-B487BA7BB7A8}"/>
              </a:ext>
            </a:extLst>
          </p:cNvPr>
          <p:cNvGrpSpPr/>
          <p:nvPr/>
        </p:nvGrpSpPr>
        <p:grpSpPr>
          <a:xfrm>
            <a:off x="7772882" y="4739688"/>
            <a:ext cx="1902170" cy="789620"/>
            <a:chOff x="7893455" y="4114800"/>
            <a:chExt cx="1902170" cy="789620"/>
          </a:xfrm>
        </p:grpSpPr>
        <p:sp>
          <p:nvSpPr>
            <p:cNvPr id="94" name="TextBox 93">
              <a:extLst>
                <a:ext uri="{FF2B5EF4-FFF2-40B4-BE49-F238E27FC236}">
                  <a16:creationId xmlns:a16="http://schemas.microsoft.com/office/drawing/2014/main" id="{AE2A0AAB-104E-EDD2-0503-5B299A00E45E}"/>
                </a:ext>
              </a:extLst>
            </p:cNvPr>
            <p:cNvSpPr txBox="1"/>
            <p:nvPr/>
          </p:nvSpPr>
          <p:spPr>
            <a:xfrm>
              <a:off x="7988537" y="4381200"/>
              <a:ext cx="1807088" cy="523220"/>
            </a:xfrm>
            <a:prstGeom prst="rect">
              <a:avLst/>
            </a:prstGeom>
            <a:noFill/>
          </p:spPr>
          <p:txBody>
            <a:bodyPr wrap="square" rtlCol="0">
              <a:spAutoFit/>
            </a:bodyPr>
            <a:lstStyle/>
            <a:p>
              <a:pPr algn="ctr"/>
              <a:r>
                <a:rPr lang="en-IN" sz="1400" dirty="0">
                  <a:ea typeface="+mn-lt"/>
                  <a:cs typeface="+mn-lt"/>
                </a:rPr>
                <a:t>Procurement, MDM, Control Towers</a:t>
              </a:r>
              <a:endParaRPr lang="en-US" sz="1400" dirty="0">
                <a:cs typeface="Calibri"/>
              </a:endParaRPr>
            </a:p>
          </p:txBody>
        </p:sp>
        <p:sp>
          <p:nvSpPr>
            <p:cNvPr id="95" name="TextBox 1">
              <a:extLst>
                <a:ext uri="{FF2B5EF4-FFF2-40B4-BE49-F238E27FC236}">
                  <a16:creationId xmlns:a16="http://schemas.microsoft.com/office/drawing/2014/main" id="{0E62F9CF-127C-26CB-1EAA-CA1E1DCFC89F}"/>
                </a:ext>
              </a:extLst>
            </p:cNvPr>
            <p:cNvSpPr txBox="1"/>
            <p:nvPr/>
          </p:nvSpPr>
          <p:spPr>
            <a:xfrm>
              <a:off x="7893455" y="4114800"/>
              <a:ext cx="186854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P2P &amp; Supply Chain</a:t>
              </a:r>
              <a:endParaRPr lang="en-IN" sz="1600" b="1" dirty="0">
                <a:solidFill>
                  <a:schemeClr val="accent2"/>
                </a:solidFill>
              </a:endParaRPr>
            </a:p>
          </p:txBody>
        </p:sp>
      </p:grpSp>
      <p:grpSp>
        <p:nvGrpSpPr>
          <p:cNvPr id="103" name="Group 102">
            <a:extLst>
              <a:ext uri="{FF2B5EF4-FFF2-40B4-BE49-F238E27FC236}">
                <a16:creationId xmlns:a16="http://schemas.microsoft.com/office/drawing/2014/main" id="{BAE561DE-A404-DDC5-8CAA-4E20FEBE1BC2}"/>
              </a:ext>
            </a:extLst>
          </p:cNvPr>
          <p:cNvGrpSpPr/>
          <p:nvPr/>
        </p:nvGrpSpPr>
        <p:grpSpPr>
          <a:xfrm>
            <a:off x="9840304" y="4738600"/>
            <a:ext cx="1582104" cy="1005755"/>
            <a:chOff x="9678254" y="4229309"/>
            <a:chExt cx="1582104" cy="1005755"/>
          </a:xfrm>
        </p:grpSpPr>
        <p:sp>
          <p:nvSpPr>
            <p:cNvPr id="96" name="TextBox 95">
              <a:extLst>
                <a:ext uri="{FF2B5EF4-FFF2-40B4-BE49-F238E27FC236}">
                  <a16:creationId xmlns:a16="http://schemas.microsoft.com/office/drawing/2014/main" id="{E71E0A5C-D1FA-8AC4-673E-BB6A886B07FE}"/>
                </a:ext>
              </a:extLst>
            </p:cNvPr>
            <p:cNvSpPr txBox="1"/>
            <p:nvPr/>
          </p:nvSpPr>
          <p:spPr>
            <a:xfrm>
              <a:off x="9678254" y="4496400"/>
              <a:ext cx="1582104" cy="738664"/>
            </a:xfrm>
            <a:prstGeom prst="rect">
              <a:avLst/>
            </a:prstGeom>
            <a:noFill/>
          </p:spPr>
          <p:txBody>
            <a:bodyPr wrap="square" rtlCol="0">
              <a:spAutoFit/>
            </a:bodyPr>
            <a:lstStyle/>
            <a:p>
              <a:pPr algn="ctr"/>
              <a:r>
                <a:rPr lang="en-IN" sz="1400" dirty="0">
                  <a:ea typeface="+mn-lt"/>
                  <a:cs typeface="+mn-lt"/>
                </a:rPr>
                <a:t>Risk &amp; Fraud Algorithms, Credit / Collection Scores</a:t>
              </a:r>
              <a:endParaRPr lang="en-US" sz="1400" dirty="0">
                <a:cs typeface="Calibri"/>
              </a:endParaRPr>
            </a:p>
          </p:txBody>
        </p:sp>
        <p:sp>
          <p:nvSpPr>
            <p:cNvPr id="97" name="TextBox 1">
              <a:extLst>
                <a:ext uri="{FF2B5EF4-FFF2-40B4-BE49-F238E27FC236}">
                  <a16:creationId xmlns:a16="http://schemas.microsoft.com/office/drawing/2014/main" id="{8693E311-16DB-AA0E-7B69-24145BD3A02B}"/>
                </a:ext>
              </a:extLst>
            </p:cNvPr>
            <p:cNvSpPr txBox="1"/>
            <p:nvPr/>
          </p:nvSpPr>
          <p:spPr>
            <a:xfrm>
              <a:off x="10232510" y="4229309"/>
              <a:ext cx="54587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GRC</a:t>
              </a:r>
              <a:endParaRPr lang="en-IN" sz="1600" b="1" dirty="0">
                <a:solidFill>
                  <a:schemeClr val="accent2"/>
                </a:solidFill>
              </a:endParaRPr>
            </a:p>
          </p:txBody>
        </p:sp>
      </p:grpSp>
      <p:grpSp>
        <p:nvGrpSpPr>
          <p:cNvPr id="9" name="Group 8">
            <a:extLst>
              <a:ext uri="{FF2B5EF4-FFF2-40B4-BE49-F238E27FC236}">
                <a16:creationId xmlns:a16="http://schemas.microsoft.com/office/drawing/2014/main" id="{444BAFF4-794D-51FF-68FE-C78A75002952}"/>
              </a:ext>
            </a:extLst>
          </p:cNvPr>
          <p:cNvGrpSpPr/>
          <p:nvPr/>
        </p:nvGrpSpPr>
        <p:grpSpPr>
          <a:xfrm>
            <a:off x="644400" y="1386778"/>
            <a:ext cx="2813149" cy="2306618"/>
            <a:chOff x="644400" y="1386778"/>
            <a:chExt cx="2813149" cy="2306618"/>
          </a:xfrm>
        </p:grpSpPr>
        <p:sp>
          <p:nvSpPr>
            <p:cNvPr id="78" name="Rectangle: Rounded Corners 9">
              <a:extLst>
                <a:ext uri="{FF2B5EF4-FFF2-40B4-BE49-F238E27FC236}">
                  <a16:creationId xmlns:a16="http://schemas.microsoft.com/office/drawing/2014/main" id="{E7775952-30CC-8B26-5CD7-18F064E970B0}"/>
                </a:ext>
              </a:extLst>
            </p:cNvPr>
            <p:cNvSpPr/>
            <p:nvPr/>
          </p:nvSpPr>
          <p:spPr>
            <a:xfrm>
              <a:off x="644400" y="1386778"/>
              <a:ext cx="2358318" cy="1416542"/>
            </a:xfrm>
            <a:prstGeom prst="roundRect">
              <a:avLst>
                <a:gd name="adj" fmla="val 10000"/>
              </a:avLst>
            </a:prstGeom>
            <a:blipFill>
              <a:blip r:embed="rId3">
                <a:extLst>
                  <a:ext uri="{28A0092B-C50C-407E-A947-70E740481C1C}">
                    <a14:useLocalDpi xmlns:a14="http://schemas.microsoft.com/office/drawing/2010/main" val="0"/>
                  </a:ext>
                </a:extLst>
              </a:blip>
              <a:srcRect/>
              <a:stretch>
                <a:fillRect l="-39000" r="-3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5" name="Group 4">
              <a:extLst>
                <a:ext uri="{FF2B5EF4-FFF2-40B4-BE49-F238E27FC236}">
                  <a16:creationId xmlns:a16="http://schemas.microsoft.com/office/drawing/2014/main" id="{363B8647-A6D3-1861-9FD0-DBDE09546388}"/>
                </a:ext>
              </a:extLst>
            </p:cNvPr>
            <p:cNvGrpSpPr/>
            <p:nvPr/>
          </p:nvGrpSpPr>
          <p:grpSpPr>
            <a:xfrm>
              <a:off x="937549" y="2047008"/>
              <a:ext cx="2520000" cy="1646388"/>
              <a:chOff x="937549" y="2047008"/>
              <a:chExt cx="2520000" cy="1646388"/>
            </a:xfrm>
          </p:grpSpPr>
          <p:sp>
            <p:nvSpPr>
              <p:cNvPr id="2" name="Rectangle: Rounded Corners 1">
                <a:extLst>
                  <a:ext uri="{FF2B5EF4-FFF2-40B4-BE49-F238E27FC236}">
                    <a16:creationId xmlns:a16="http://schemas.microsoft.com/office/drawing/2014/main" id="{57EF37FC-79F3-181E-A68A-846D1669EF72}"/>
                  </a:ext>
                </a:extLst>
              </p:cNvPr>
              <p:cNvSpPr/>
              <p:nvPr/>
            </p:nvSpPr>
            <p:spPr>
              <a:xfrm>
                <a:off x="937549" y="2047008"/>
                <a:ext cx="2520000" cy="1646388"/>
              </a:xfrm>
              <a:prstGeom prst="roundRect">
                <a:avLst>
                  <a:gd name="adj" fmla="val 7580"/>
                </a:avLst>
              </a:prstGeom>
              <a:solidFill>
                <a:srgbClr val="57A2F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5F93090-96C4-F3CC-D4C8-89379A821085}"/>
                  </a:ext>
                </a:extLst>
              </p:cNvPr>
              <p:cNvSpPr txBox="1"/>
              <p:nvPr/>
            </p:nvSpPr>
            <p:spPr>
              <a:xfrm>
                <a:off x="1076446" y="2095017"/>
                <a:ext cx="2273303" cy="1569660"/>
              </a:xfrm>
              <a:prstGeom prst="rect">
                <a:avLst/>
              </a:prstGeom>
              <a:noFill/>
            </p:spPr>
            <p:txBody>
              <a:bodyPr wrap="square" rtlCol="0">
                <a:spAutoFit/>
              </a:bodyPr>
              <a:lstStyle/>
              <a:p>
                <a:pPr defTabSz="800100">
                  <a:lnSpc>
                    <a:spcPct val="90000"/>
                  </a:lnSpc>
                  <a:spcBef>
                    <a:spcPct val="0"/>
                  </a:spcBef>
                  <a:spcAft>
                    <a:spcPct val="35000"/>
                  </a:spcAft>
                </a:pPr>
                <a:r>
                  <a:rPr lang="en-US" sz="1200" b="1" dirty="0">
                    <a:solidFill>
                      <a:schemeClr val="bg1"/>
                    </a:solidFill>
                  </a:rPr>
                  <a:t>ANALYTICS &amp; AI</a:t>
                </a:r>
                <a:endParaRPr lang="en-IN" sz="1200" b="1" dirty="0">
                  <a:solidFill>
                    <a:schemeClr val="bg1"/>
                  </a:solidFill>
                </a:endParaRPr>
              </a:p>
              <a:p>
                <a:pPr marL="114300" lvl="1" indent="-114300" defTabSz="622300">
                  <a:lnSpc>
                    <a:spcPct val="90000"/>
                  </a:lnSpc>
                  <a:spcBef>
                    <a:spcPct val="0"/>
                  </a:spcBef>
                  <a:spcAft>
                    <a:spcPct val="15000"/>
                  </a:spcAft>
                  <a:buChar char="•"/>
                </a:pPr>
                <a:r>
                  <a:rPr lang="en-US" sz="1200" dirty="0">
                    <a:solidFill>
                      <a:schemeClr val="bg1"/>
                    </a:solidFill>
                  </a:rPr>
                  <a:t>Data Engineering (AWS/Azure)</a:t>
                </a:r>
                <a:endParaRPr lang="en-US" sz="1200" dirty="0">
                  <a:solidFill>
                    <a:schemeClr val="bg1"/>
                  </a:solidFill>
                  <a:cs typeface="Calibri"/>
                </a:endParaRPr>
              </a:p>
              <a:p>
                <a:pPr marL="114300" lvl="1" indent="-114300" defTabSz="622300">
                  <a:lnSpc>
                    <a:spcPct val="90000"/>
                  </a:lnSpc>
                  <a:spcBef>
                    <a:spcPct val="0"/>
                  </a:spcBef>
                  <a:spcAft>
                    <a:spcPct val="15000"/>
                  </a:spcAft>
                  <a:buChar char="•"/>
                </a:pPr>
                <a:r>
                  <a:rPr lang="en-US" sz="1200" dirty="0">
                    <a:solidFill>
                      <a:schemeClr val="bg1"/>
                    </a:solidFill>
                  </a:rPr>
                  <a:t>Dashboards, queries  (Tableau / PowerBI)</a:t>
                </a:r>
                <a:endParaRPr lang="en-US" sz="1200" dirty="0">
                  <a:solidFill>
                    <a:schemeClr val="bg1"/>
                  </a:solidFill>
                  <a:cs typeface="Calibri" panose="020F0502020204030204"/>
                </a:endParaRPr>
              </a:p>
              <a:p>
                <a:pPr marL="114300" lvl="1" indent="-114300" defTabSz="622300">
                  <a:lnSpc>
                    <a:spcPct val="90000"/>
                  </a:lnSpc>
                  <a:spcBef>
                    <a:spcPct val="0"/>
                  </a:spcBef>
                  <a:spcAft>
                    <a:spcPct val="15000"/>
                  </a:spcAft>
                  <a:buFont typeface="Arial"/>
                  <a:buChar char="•"/>
                </a:pPr>
                <a:r>
                  <a:rPr lang="en-US" sz="1200" dirty="0">
                    <a:solidFill>
                      <a:schemeClr val="bg1"/>
                    </a:solidFill>
                    <a:ea typeface="+mn-lt"/>
                    <a:cs typeface="+mn-lt"/>
                  </a:rPr>
                  <a:t>Analytics (Python)</a:t>
                </a:r>
              </a:p>
              <a:p>
                <a:pPr marL="114300" lvl="1" indent="-114300" defTabSz="622300">
                  <a:lnSpc>
                    <a:spcPct val="90000"/>
                  </a:lnSpc>
                  <a:spcBef>
                    <a:spcPct val="0"/>
                  </a:spcBef>
                  <a:spcAft>
                    <a:spcPct val="15000"/>
                  </a:spcAft>
                  <a:buFont typeface="Arial"/>
                  <a:buChar char="•"/>
                </a:pPr>
                <a:r>
                  <a:rPr lang="en-US" sz="1200" dirty="0">
                    <a:solidFill>
                      <a:schemeClr val="bg1"/>
                    </a:solidFill>
                  </a:rPr>
                  <a:t>Computer Vision (DL),</a:t>
                </a:r>
                <a:r>
                  <a:rPr lang="en-US" sz="1200" dirty="0">
                    <a:solidFill>
                      <a:schemeClr val="bg1"/>
                    </a:solidFill>
                    <a:ea typeface="+mn-lt"/>
                    <a:cs typeface="+mn-lt"/>
                  </a:rPr>
                  <a:t> </a:t>
                </a:r>
                <a:r>
                  <a:rPr lang="en-US" sz="1200" kern="1200" dirty="0">
                    <a:solidFill>
                      <a:schemeClr val="bg1"/>
                    </a:solidFill>
                  </a:rPr>
                  <a:t>Personalization &amp; Recommendation Engine</a:t>
                </a:r>
                <a:endParaRPr lang="en-US" sz="1200" dirty="0">
                  <a:solidFill>
                    <a:schemeClr val="bg1"/>
                  </a:solidFill>
                  <a:ea typeface="+mn-lt"/>
                  <a:cs typeface="+mn-lt"/>
                </a:endParaRPr>
              </a:p>
            </p:txBody>
          </p:sp>
        </p:grpSp>
      </p:grpSp>
      <p:grpSp>
        <p:nvGrpSpPr>
          <p:cNvPr id="20" name="Group 19">
            <a:extLst>
              <a:ext uri="{FF2B5EF4-FFF2-40B4-BE49-F238E27FC236}">
                <a16:creationId xmlns:a16="http://schemas.microsoft.com/office/drawing/2014/main" id="{D4B83463-3152-0688-5098-70ACCBE3C19D}"/>
              </a:ext>
            </a:extLst>
          </p:cNvPr>
          <p:cNvGrpSpPr/>
          <p:nvPr/>
        </p:nvGrpSpPr>
        <p:grpSpPr>
          <a:xfrm>
            <a:off x="4895463" y="1370270"/>
            <a:ext cx="2801337" cy="2324518"/>
            <a:chOff x="4895463" y="1370270"/>
            <a:chExt cx="2801337" cy="2324518"/>
          </a:xfrm>
        </p:grpSpPr>
        <p:sp>
          <p:nvSpPr>
            <p:cNvPr id="81" name="Rectangle: Rounded Corners 11">
              <a:extLst>
                <a:ext uri="{FF2B5EF4-FFF2-40B4-BE49-F238E27FC236}">
                  <a16:creationId xmlns:a16="http://schemas.microsoft.com/office/drawing/2014/main" id="{BC7DA05A-E0E6-A4FF-26E1-0B6D0D3A6619}"/>
                </a:ext>
              </a:extLst>
            </p:cNvPr>
            <p:cNvSpPr/>
            <p:nvPr/>
          </p:nvSpPr>
          <p:spPr>
            <a:xfrm>
              <a:off x="4895463" y="1370270"/>
              <a:ext cx="2277587" cy="1283558"/>
            </a:xfrm>
            <a:prstGeom prst="roundRect">
              <a:avLst>
                <a:gd name="adj" fmla="val 10000"/>
              </a:avLst>
            </a:prstGeom>
            <a:blipFill>
              <a:blip r:embed="rId4"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6" name="Group 5">
              <a:extLst>
                <a:ext uri="{FF2B5EF4-FFF2-40B4-BE49-F238E27FC236}">
                  <a16:creationId xmlns:a16="http://schemas.microsoft.com/office/drawing/2014/main" id="{CA8DAA2D-C95D-4BDE-9C19-1AD91658105C}"/>
                </a:ext>
              </a:extLst>
            </p:cNvPr>
            <p:cNvGrpSpPr/>
            <p:nvPr/>
          </p:nvGrpSpPr>
          <p:grpSpPr>
            <a:xfrm>
              <a:off x="5176800" y="2048400"/>
              <a:ext cx="2520000" cy="1646388"/>
              <a:chOff x="937549" y="2047008"/>
              <a:chExt cx="2520000" cy="1646388"/>
            </a:xfrm>
          </p:grpSpPr>
          <p:sp>
            <p:nvSpPr>
              <p:cNvPr id="7" name="Rectangle: Rounded Corners 6">
                <a:extLst>
                  <a:ext uri="{FF2B5EF4-FFF2-40B4-BE49-F238E27FC236}">
                    <a16:creationId xmlns:a16="http://schemas.microsoft.com/office/drawing/2014/main" id="{820B8787-3A7E-E9F4-C59B-43FCFFC1FE1E}"/>
                  </a:ext>
                </a:extLst>
              </p:cNvPr>
              <p:cNvSpPr/>
              <p:nvPr/>
            </p:nvSpPr>
            <p:spPr>
              <a:xfrm>
                <a:off x="937549" y="2047008"/>
                <a:ext cx="2520000" cy="1646388"/>
              </a:xfrm>
              <a:prstGeom prst="roundRect">
                <a:avLst>
                  <a:gd name="adj" fmla="val 7580"/>
                </a:avLst>
              </a:prstGeom>
              <a:solidFill>
                <a:srgbClr val="57A2F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DE7A4FB-67CE-2B99-1568-4E89831A8BC3}"/>
                  </a:ext>
                </a:extLst>
              </p:cNvPr>
              <p:cNvSpPr txBox="1"/>
              <p:nvPr/>
            </p:nvSpPr>
            <p:spPr>
              <a:xfrm>
                <a:off x="1076446" y="2095017"/>
                <a:ext cx="2273303" cy="1071062"/>
              </a:xfrm>
              <a:prstGeom prst="rect">
                <a:avLst/>
              </a:prstGeom>
              <a:noFill/>
            </p:spPr>
            <p:txBody>
              <a:bodyPr wrap="square" rtlCol="0">
                <a:spAutoFit/>
              </a:bodyPr>
              <a:lstStyle/>
              <a:p>
                <a:pPr defTabSz="800100">
                  <a:lnSpc>
                    <a:spcPct val="90000"/>
                  </a:lnSpc>
                  <a:spcBef>
                    <a:spcPct val="0"/>
                  </a:spcBef>
                  <a:spcAft>
                    <a:spcPct val="35000"/>
                  </a:spcAft>
                </a:pPr>
                <a:r>
                  <a:rPr lang="en-US" sz="1200" b="1" dirty="0">
                    <a:solidFill>
                      <a:schemeClr val="bg1"/>
                    </a:solidFill>
                  </a:rPr>
                  <a:t>DIGITAL SERVICES</a:t>
                </a:r>
                <a:endParaRPr lang="en-IN" sz="1200" b="1" dirty="0">
                  <a:solidFill>
                    <a:schemeClr val="bg1"/>
                  </a:solidFill>
                </a:endParaRPr>
              </a:p>
              <a:p>
                <a:pPr marL="114300" lvl="1" indent="-114300" algn="l" defTabSz="622300">
                  <a:lnSpc>
                    <a:spcPct val="90000"/>
                  </a:lnSpc>
                  <a:spcBef>
                    <a:spcPct val="0"/>
                  </a:spcBef>
                  <a:spcAft>
                    <a:spcPct val="15000"/>
                  </a:spcAft>
                  <a:buChar char="•"/>
                </a:pPr>
                <a:r>
                  <a:rPr lang="en-US" sz="1200" dirty="0">
                    <a:solidFill>
                      <a:schemeClr val="bg1"/>
                    </a:solidFill>
                  </a:rPr>
                  <a:t>Web &amp; Mobility Operations</a:t>
                </a:r>
              </a:p>
              <a:p>
                <a:pPr marL="114300" lvl="1" indent="-114300" algn="l" defTabSz="622300">
                  <a:lnSpc>
                    <a:spcPct val="90000"/>
                  </a:lnSpc>
                  <a:spcBef>
                    <a:spcPct val="0"/>
                  </a:spcBef>
                  <a:spcAft>
                    <a:spcPct val="15000"/>
                  </a:spcAft>
                  <a:buChar char="•"/>
                </a:pPr>
                <a:r>
                  <a:rPr lang="en-US" sz="1200" dirty="0">
                    <a:solidFill>
                      <a:schemeClr val="bg1"/>
                    </a:solidFill>
                  </a:rPr>
                  <a:t>Loyalty Management</a:t>
                </a:r>
                <a:endParaRPr lang="en-US" sz="1200" kern="1200" dirty="0">
                  <a:solidFill>
                    <a:schemeClr val="bg1"/>
                  </a:solidFill>
                  <a:cs typeface="Calibri"/>
                </a:endParaRPr>
              </a:p>
              <a:p>
                <a:pPr marL="114300" lvl="1" indent="-114300" defTabSz="622300">
                  <a:lnSpc>
                    <a:spcPct val="90000"/>
                  </a:lnSpc>
                  <a:spcBef>
                    <a:spcPct val="0"/>
                  </a:spcBef>
                  <a:spcAft>
                    <a:spcPct val="15000"/>
                  </a:spcAft>
                  <a:buChar char="•"/>
                </a:pPr>
                <a:r>
                  <a:rPr lang="en-US" sz="1200" dirty="0">
                    <a:solidFill>
                      <a:schemeClr val="bg1"/>
                    </a:solidFill>
                    <a:cs typeface="Calibri"/>
                  </a:rPr>
                  <a:t>O2C improvements</a:t>
                </a:r>
              </a:p>
              <a:p>
                <a:pPr marL="114300" lvl="1" indent="-114300" defTabSz="622300">
                  <a:lnSpc>
                    <a:spcPct val="90000"/>
                  </a:lnSpc>
                  <a:spcBef>
                    <a:spcPct val="0"/>
                  </a:spcBef>
                  <a:spcAft>
                    <a:spcPct val="15000"/>
                  </a:spcAft>
                  <a:buFontTx/>
                  <a:buChar char="•"/>
                </a:pPr>
                <a:r>
                  <a:rPr lang="en-US" sz="1200" dirty="0">
                    <a:solidFill>
                      <a:schemeClr val="bg1"/>
                    </a:solidFill>
                  </a:rPr>
                  <a:t>Automation/RPA</a:t>
                </a:r>
                <a:endParaRPr lang="en-US" sz="1200" kern="1200" dirty="0">
                  <a:solidFill>
                    <a:schemeClr val="bg1"/>
                  </a:solidFill>
                  <a:cs typeface="Calibri"/>
                </a:endParaRPr>
              </a:p>
            </p:txBody>
          </p:sp>
        </p:grpSp>
      </p:grpSp>
      <p:grpSp>
        <p:nvGrpSpPr>
          <p:cNvPr id="21" name="Group 20">
            <a:extLst>
              <a:ext uri="{FF2B5EF4-FFF2-40B4-BE49-F238E27FC236}">
                <a16:creationId xmlns:a16="http://schemas.microsoft.com/office/drawing/2014/main" id="{EED34A14-3D6D-20BF-DBBB-FA3525FF0A39}"/>
              </a:ext>
            </a:extLst>
          </p:cNvPr>
          <p:cNvGrpSpPr/>
          <p:nvPr/>
        </p:nvGrpSpPr>
        <p:grpSpPr>
          <a:xfrm>
            <a:off x="8829480" y="1382196"/>
            <a:ext cx="2838120" cy="2312592"/>
            <a:chOff x="8829480" y="1382196"/>
            <a:chExt cx="2838120" cy="2312592"/>
          </a:xfrm>
        </p:grpSpPr>
        <p:sp>
          <p:nvSpPr>
            <p:cNvPr id="75" name="Rectangle: Rounded Corners 10">
              <a:extLst>
                <a:ext uri="{FF2B5EF4-FFF2-40B4-BE49-F238E27FC236}">
                  <a16:creationId xmlns:a16="http://schemas.microsoft.com/office/drawing/2014/main" id="{4979D3B0-62CC-8E97-D636-964E53F6B59D}"/>
                </a:ext>
              </a:extLst>
            </p:cNvPr>
            <p:cNvSpPr/>
            <p:nvPr/>
          </p:nvSpPr>
          <p:spPr>
            <a:xfrm>
              <a:off x="8829480" y="1382196"/>
              <a:ext cx="2333417" cy="1293899"/>
            </a:xfrm>
            <a:prstGeom prst="roundRect">
              <a:avLst>
                <a:gd name="adj" fmla="val 10000"/>
              </a:avLst>
            </a:prstGeom>
            <a:blipFill>
              <a:blip r:embed="rId5">
                <a:extLst>
                  <a:ext uri="{28A0092B-C50C-407E-A947-70E740481C1C}">
                    <a14:useLocalDpi xmlns:a14="http://schemas.microsoft.com/office/drawing/2010/main" val="0"/>
                  </a:ext>
                </a:extLst>
              </a:blip>
              <a:srcRect/>
              <a:stretch>
                <a:fillRect l="-78000" r="-78000"/>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sz="1200"/>
            </a:p>
          </p:txBody>
        </p:sp>
        <p:grpSp>
          <p:nvGrpSpPr>
            <p:cNvPr id="17" name="Group 16">
              <a:extLst>
                <a:ext uri="{FF2B5EF4-FFF2-40B4-BE49-F238E27FC236}">
                  <a16:creationId xmlns:a16="http://schemas.microsoft.com/office/drawing/2014/main" id="{4470E1CB-602C-A02E-B5E5-13E4D3B5B88F}"/>
                </a:ext>
              </a:extLst>
            </p:cNvPr>
            <p:cNvGrpSpPr/>
            <p:nvPr/>
          </p:nvGrpSpPr>
          <p:grpSpPr>
            <a:xfrm>
              <a:off x="9147600" y="2048400"/>
              <a:ext cx="2520000" cy="1646388"/>
              <a:chOff x="937549" y="2050608"/>
              <a:chExt cx="2520000" cy="1646388"/>
            </a:xfrm>
          </p:grpSpPr>
          <p:sp>
            <p:nvSpPr>
              <p:cNvPr id="18" name="Rectangle: Rounded Corners 17">
                <a:extLst>
                  <a:ext uri="{FF2B5EF4-FFF2-40B4-BE49-F238E27FC236}">
                    <a16:creationId xmlns:a16="http://schemas.microsoft.com/office/drawing/2014/main" id="{1E3981A3-37A2-C7A8-EFDE-6B1F99E3B32E}"/>
                  </a:ext>
                </a:extLst>
              </p:cNvPr>
              <p:cNvSpPr/>
              <p:nvPr/>
            </p:nvSpPr>
            <p:spPr>
              <a:xfrm>
                <a:off x="937549" y="2050608"/>
                <a:ext cx="2520000" cy="1646388"/>
              </a:xfrm>
              <a:prstGeom prst="roundRect">
                <a:avLst>
                  <a:gd name="adj" fmla="val 7580"/>
                </a:avLst>
              </a:prstGeom>
              <a:solidFill>
                <a:srgbClr val="57A2F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25824182-6473-9FE4-969E-6926266749DB}"/>
                  </a:ext>
                </a:extLst>
              </p:cNvPr>
              <p:cNvSpPr txBox="1"/>
              <p:nvPr/>
            </p:nvSpPr>
            <p:spPr>
              <a:xfrm>
                <a:off x="1076446" y="2097408"/>
                <a:ext cx="2273303" cy="877163"/>
              </a:xfrm>
              <a:prstGeom prst="rect">
                <a:avLst/>
              </a:prstGeom>
              <a:noFill/>
            </p:spPr>
            <p:txBody>
              <a:bodyPr wrap="square" rtlCol="0">
                <a:spAutoFit/>
              </a:bodyPr>
              <a:lstStyle/>
              <a:p>
                <a:pPr defTabSz="800100">
                  <a:lnSpc>
                    <a:spcPct val="90000"/>
                  </a:lnSpc>
                  <a:spcBef>
                    <a:spcPct val="0"/>
                  </a:spcBef>
                  <a:spcAft>
                    <a:spcPct val="35000"/>
                  </a:spcAft>
                </a:pPr>
                <a:r>
                  <a:rPr lang="en-US" sz="1200" b="1" dirty="0">
                    <a:solidFill>
                      <a:schemeClr val="bg1"/>
                    </a:solidFill>
                  </a:rPr>
                  <a:t>CORE SYSTEMS</a:t>
                </a:r>
                <a:endParaRPr lang="en-IN" sz="1200" b="1" dirty="0">
                  <a:solidFill>
                    <a:schemeClr val="bg1"/>
                  </a:solidFill>
                </a:endParaRPr>
              </a:p>
              <a:p>
                <a:pPr marL="114300" lvl="1" indent="-114300" algn="l" defTabSz="622300">
                  <a:lnSpc>
                    <a:spcPct val="90000"/>
                  </a:lnSpc>
                  <a:spcBef>
                    <a:spcPct val="0"/>
                  </a:spcBef>
                  <a:spcAft>
                    <a:spcPct val="15000"/>
                  </a:spcAft>
                  <a:buChar char="•"/>
                </a:pPr>
                <a:r>
                  <a:rPr lang="en-US" sz="1200" kern="1200" dirty="0">
                    <a:solidFill>
                      <a:schemeClr val="bg1"/>
                    </a:solidFill>
                  </a:rPr>
                  <a:t>FP&amp;A – Unit 4</a:t>
                </a:r>
              </a:p>
              <a:p>
                <a:pPr marL="114300" lvl="1" indent="-114300" defTabSz="622300">
                  <a:lnSpc>
                    <a:spcPct val="90000"/>
                  </a:lnSpc>
                  <a:spcBef>
                    <a:spcPct val="0"/>
                  </a:spcBef>
                  <a:spcAft>
                    <a:spcPct val="15000"/>
                  </a:spcAft>
                  <a:buFontTx/>
                  <a:buChar char="•"/>
                </a:pPr>
                <a:r>
                  <a:rPr lang="en-US" sz="1200" dirty="0">
                    <a:solidFill>
                      <a:schemeClr val="bg1"/>
                    </a:solidFill>
                  </a:rPr>
                  <a:t>CRM - Salesforce.com</a:t>
                </a:r>
              </a:p>
              <a:p>
                <a:pPr marL="114300" lvl="1" indent="-114300" algn="l" defTabSz="622300">
                  <a:lnSpc>
                    <a:spcPct val="90000"/>
                  </a:lnSpc>
                  <a:spcBef>
                    <a:spcPct val="0"/>
                  </a:spcBef>
                  <a:spcAft>
                    <a:spcPct val="15000"/>
                  </a:spcAft>
                  <a:buChar char="•"/>
                </a:pPr>
                <a:r>
                  <a:rPr lang="en-US" sz="1200" dirty="0">
                    <a:solidFill>
                      <a:schemeClr val="bg1"/>
                    </a:solidFill>
                  </a:rPr>
                  <a:t>ERP -  SAP, Unit4, NetSuite</a:t>
                </a:r>
                <a:endParaRPr lang="en-US" sz="1200" kern="1200" dirty="0">
                  <a:solidFill>
                    <a:schemeClr val="bg1"/>
                  </a:solidFill>
                </a:endParaRPr>
              </a:p>
            </p:txBody>
          </p:sp>
        </p:grpSp>
      </p:grpSp>
    </p:spTree>
    <p:extLst>
      <p:ext uri="{BB962C8B-B14F-4D97-AF65-F5344CB8AC3E}">
        <p14:creationId xmlns:p14="http://schemas.microsoft.com/office/powerpoint/2010/main" val="1282396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76F673F-77A5-BE83-90A6-007F66B1B7E0}"/>
              </a:ext>
            </a:extLst>
          </p:cNvPr>
          <p:cNvSpPr>
            <a:spLocks noGrp="1"/>
          </p:cNvSpPr>
          <p:nvPr>
            <p:ph type="body" sz="quarter" idx="10"/>
          </p:nvPr>
        </p:nvSpPr>
        <p:spPr bwMode="gray">
          <a:xfrm>
            <a:off x="550800" y="173040"/>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cs typeface="Calibri"/>
              </a:rPr>
              <a:t>The Leadership Team</a:t>
            </a:r>
            <a:endParaRPr lang="en-IN" dirty="0"/>
          </a:p>
        </p:txBody>
      </p:sp>
      <p:sp>
        <p:nvSpPr>
          <p:cNvPr id="19" name="Rectangle: Rounded Corners 18">
            <a:extLst>
              <a:ext uri="{FF2B5EF4-FFF2-40B4-BE49-F238E27FC236}">
                <a16:creationId xmlns:a16="http://schemas.microsoft.com/office/drawing/2014/main" id="{BCA896D3-D3B8-767D-224F-AFF857AD0CDD}"/>
              </a:ext>
            </a:extLst>
          </p:cNvPr>
          <p:cNvSpPr/>
          <p:nvPr/>
        </p:nvSpPr>
        <p:spPr>
          <a:xfrm>
            <a:off x="659089" y="844952"/>
            <a:ext cx="2059200" cy="5832000"/>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a:p>
        </p:txBody>
      </p:sp>
      <p:sp>
        <p:nvSpPr>
          <p:cNvPr id="20" name="Oval 19">
            <a:extLst>
              <a:ext uri="{FF2B5EF4-FFF2-40B4-BE49-F238E27FC236}">
                <a16:creationId xmlns:a16="http://schemas.microsoft.com/office/drawing/2014/main" id="{0A800EC7-2600-C4AA-9D9E-4287404347CC}"/>
              </a:ext>
            </a:extLst>
          </p:cNvPr>
          <p:cNvSpPr/>
          <p:nvPr/>
        </p:nvSpPr>
        <p:spPr>
          <a:xfrm>
            <a:off x="1063744" y="967315"/>
            <a:ext cx="1249890" cy="1249890"/>
          </a:xfrm>
          <a:prstGeom prst="ellipse">
            <a:avLst/>
          </a:prstGeom>
          <a:blipFill dpi="0" rotWithShape="1">
            <a:blip r:embed="rId3"/>
            <a:srcRect/>
            <a:stretch>
              <a:fillRect/>
            </a:stretch>
          </a:blip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dirty="0"/>
          </a:p>
        </p:txBody>
      </p:sp>
      <p:sp>
        <p:nvSpPr>
          <p:cNvPr id="21" name="TextBox 1">
            <a:extLst>
              <a:ext uri="{FF2B5EF4-FFF2-40B4-BE49-F238E27FC236}">
                <a16:creationId xmlns:a16="http://schemas.microsoft.com/office/drawing/2014/main" id="{CB8F3037-2C07-FA53-AA75-7CAD652C4AFA}"/>
              </a:ext>
            </a:extLst>
          </p:cNvPr>
          <p:cNvSpPr txBox="1"/>
          <p:nvPr/>
        </p:nvSpPr>
        <p:spPr>
          <a:xfrm>
            <a:off x="1038728" y="2200667"/>
            <a:ext cx="134235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1668A1"/>
                </a:solidFill>
              </a:rPr>
              <a:t>Vivek Gupta</a:t>
            </a:r>
            <a:endParaRPr lang="en-IN" b="1" dirty="0">
              <a:solidFill>
                <a:srgbClr val="1668A1"/>
              </a:solidFill>
            </a:endParaRPr>
          </a:p>
        </p:txBody>
      </p:sp>
      <p:sp>
        <p:nvSpPr>
          <p:cNvPr id="22" name="TextBox 21">
            <a:extLst>
              <a:ext uri="{FF2B5EF4-FFF2-40B4-BE49-F238E27FC236}">
                <a16:creationId xmlns:a16="http://schemas.microsoft.com/office/drawing/2014/main" id="{94F9DE81-AFB0-1D63-F907-66CF5B0FF1B1}"/>
              </a:ext>
            </a:extLst>
          </p:cNvPr>
          <p:cNvSpPr txBox="1"/>
          <p:nvPr/>
        </p:nvSpPr>
        <p:spPr>
          <a:xfrm>
            <a:off x="701523" y="2764800"/>
            <a:ext cx="2016766" cy="3391698"/>
          </a:xfrm>
          <a:prstGeom prst="rect">
            <a:avLst/>
          </a:prstGeom>
          <a:noFill/>
        </p:spPr>
        <p:txBody>
          <a:bodyPr wrap="square" rtlCol="0">
            <a:spAutoFit/>
          </a:bodyPr>
          <a:lstStyle/>
          <a:p>
            <a:pPr marL="285750" indent="-285750">
              <a:buFont typeface="Arial" panose="020B0604020202020204" pitchFamily="34" charset="0"/>
              <a:buChar char="•"/>
            </a:pPr>
            <a:r>
              <a:rPr lang="en-IN" sz="1340" dirty="0">
                <a:ea typeface="+mn-lt"/>
                <a:cs typeface="+mn-lt"/>
              </a:rPr>
              <a:t>25+ years of Experience in AI, Analytics &amp; Management Consulting</a:t>
            </a:r>
          </a:p>
          <a:p>
            <a:pPr marL="285750" indent="-285750">
              <a:buFont typeface="Arial" panose="020B0604020202020204" pitchFamily="34" charset="0"/>
              <a:buChar char="•"/>
            </a:pPr>
            <a:r>
              <a:rPr lang="en-IN" sz="1340" dirty="0">
                <a:ea typeface="+mn-lt"/>
                <a:cs typeface="+mn-lt"/>
              </a:rPr>
              <a:t>PhD from IM Ahmedabad</a:t>
            </a:r>
            <a:endParaRPr lang="en-US" sz="1340" dirty="0">
              <a:cs typeface="Calibri"/>
            </a:endParaRPr>
          </a:p>
          <a:p>
            <a:pPr marL="285750" indent="-285750">
              <a:buFont typeface="Arial" panose="020B0604020202020204" pitchFamily="34" charset="0"/>
              <a:buChar char="•"/>
            </a:pPr>
            <a:r>
              <a:rPr lang="en-IN" sz="1340" b="0" i="0" u="none" strike="noStrike" dirty="0">
                <a:solidFill>
                  <a:srgbClr val="000000"/>
                </a:solidFill>
                <a:effectLst/>
              </a:rPr>
              <a:t>Ex-Partner, EY - Advisory Services |</a:t>
            </a:r>
            <a:r>
              <a:rPr lang="en-US" sz="1340" b="0" i="0" u="none" strike="noStrike" dirty="0">
                <a:solidFill>
                  <a:srgbClr val="000000"/>
                </a:solidFill>
                <a:effectLst/>
              </a:rPr>
              <a:t>Co-founder &amp;  Chief Scientist/Chief Innovation Officer at Essex Lake Group | VP of Analytics – Opera Solutions | HSBC, </a:t>
            </a:r>
            <a:r>
              <a:rPr lang="en-US" sz="1340" b="0" i="0" u="none" strike="noStrike" dirty="0" err="1">
                <a:solidFill>
                  <a:srgbClr val="000000"/>
                </a:solidFill>
                <a:effectLst/>
              </a:rPr>
              <a:t>Inductis</a:t>
            </a:r>
            <a:r>
              <a:rPr lang="en-IN" sz="1340" b="0" i="0" dirty="0">
                <a:solidFill>
                  <a:srgbClr val="000000"/>
                </a:solidFill>
                <a:effectLst/>
              </a:rPr>
              <a:t>​</a:t>
            </a:r>
          </a:p>
        </p:txBody>
      </p:sp>
      <p:sp>
        <p:nvSpPr>
          <p:cNvPr id="23" name="TextBox 1">
            <a:extLst>
              <a:ext uri="{FF2B5EF4-FFF2-40B4-BE49-F238E27FC236}">
                <a16:creationId xmlns:a16="http://schemas.microsoft.com/office/drawing/2014/main" id="{E7AD3BC3-FCD0-116B-BD5E-81A01BBB0B3F}"/>
              </a:ext>
            </a:extLst>
          </p:cNvPr>
          <p:cNvSpPr txBox="1"/>
          <p:nvPr/>
        </p:nvSpPr>
        <p:spPr>
          <a:xfrm>
            <a:off x="950564" y="2485158"/>
            <a:ext cx="1560832" cy="2985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40" b="1" dirty="0"/>
              <a:t>Co – Founder, CEO</a:t>
            </a:r>
            <a:endParaRPr lang="en-IN" sz="1340" b="1" dirty="0"/>
          </a:p>
        </p:txBody>
      </p:sp>
      <p:pic>
        <p:nvPicPr>
          <p:cNvPr id="25" name="Picture 24">
            <a:extLst>
              <a:ext uri="{FF2B5EF4-FFF2-40B4-BE49-F238E27FC236}">
                <a16:creationId xmlns:a16="http://schemas.microsoft.com/office/drawing/2014/main" id="{912878AD-F092-D119-0C3F-9FC534041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81" y="6273503"/>
            <a:ext cx="232616" cy="252000"/>
          </a:xfrm>
          <a:prstGeom prst="rect">
            <a:avLst/>
          </a:prstGeom>
        </p:spPr>
      </p:pic>
      <p:sp>
        <p:nvSpPr>
          <p:cNvPr id="28" name="TextBox 27">
            <a:extLst>
              <a:ext uri="{FF2B5EF4-FFF2-40B4-BE49-F238E27FC236}">
                <a16:creationId xmlns:a16="http://schemas.microsoft.com/office/drawing/2014/main" id="{AA3EA01C-666F-DFB1-24B8-0A1537D22F06}"/>
              </a:ext>
            </a:extLst>
          </p:cNvPr>
          <p:cNvSpPr txBox="1"/>
          <p:nvPr/>
        </p:nvSpPr>
        <p:spPr>
          <a:xfrm>
            <a:off x="2912400" y="2764800"/>
            <a:ext cx="2040629" cy="2031325"/>
          </a:xfrm>
          <a:prstGeom prst="rect">
            <a:avLst/>
          </a:prstGeom>
          <a:noFill/>
        </p:spPr>
        <p:txBody>
          <a:bodyPr wrap="square" rtlCol="0">
            <a:spAutoFit/>
          </a:bodyPr>
          <a:lstStyle/>
          <a:p>
            <a:pPr marL="285750" indent="-285750">
              <a:buFont typeface="Arial" panose="020B0604020202020204" pitchFamily="34" charset="0"/>
              <a:buChar char="•"/>
            </a:pPr>
            <a:r>
              <a:rPr lang="en-IN" sz="1400" dirty="0">
                <a:ea typeface="+mn-lt"/>
                <a:cs typeface="+mn-lt"/>
              </a:rPr>
              <a:t>20+ years of BSFI Experience</a:t>
            </a:r>
          </a:p>
          <a:p>
            <a:pPr marL="285750" indent="-285750">
              <a:buFont typeface="Arial" panose="020B0604020202020204" pitchFamily="34" charset="0"/>
              <a:buChar char="•"/>
            </a:pPr>
            <a:r>
              <a:rPr lang="en-IN" sz="1400" dirty="0">
                <a:ea typeface="+mn-lt"/>
                <a:cs typeface="+mn-lt"/>
              </a:rPr>
              <a:t>MBA from IIM Ahmedabad</a:t>
            </a:r>
          </a:p>
          <a:p>
            <a:pPr marL="285750" indent="-285750">
              <a:buFont typeface="Arial" panose="020B0604020202020204" pitchFamily="34" charset="0"/>
              <a:buChar char="•"/>
            </a:pPr>
            <a:r>
              <a:rPr lang="en-IN" sz="1400" dirty="0">
                <a:ea typeface="+mn-lt"/>
                <a:cs typeface="+mn-lt"/>
              </a:rPr>
              <a:t>Ex-Director, Depository receipts at BNY Mellon</a:t>
            </a:r>
          </a:p>
          <a:p>
            <a:pPr marL="285750" indent="-285750">
              <a:buFont typeface="Arial" panose="020B0604020202020204" pitchFamily="34" charset="0"/>
              <a:buChar char="•"/>
            </a:pPr>
            <a:r>
              <a:rPr lang="en-IN" sz="1400" dirty="0">
                <a:ea typeface="+mn-lt"/>
                <a:cs typeface="+mn-lt"/>
              </a:rPr>
              <a:t>Ex- American Express</a:t>
            </a:r>
          </a:p>
          <a:p>
            <a:pPr marL="285750" indent="-285750">
              <a:buFont typeface="Arial" panose="020B0604020202020204" pitchFamily="34" charset="0"/>
              <a:buChar char="•"/>
            </a:pPr>
            <a:r>
              <a:rPr lang="en-IN" sz="1400" dirty="0">
                <a:ea typeface="+mn-lt"/>
                <a:cs typeface="+mn-lt"/>
              </a:rPr>
              <a:t>Ex- Citibank</a:t>
            </a:r>
          </a:p>
        </p:txBody>
      </p:sp>
      <p:sp>
        <p:nvSpPr>
          <p:cNvPr id="29" name="Rectangle: Rounded Corners 28">
            <a:extLst>
              <a:ext uri="{FF2B5EF4-FFF2-40B4-BE49-F238E27FC236}">
                <a16:creationId xmlns:a16="http://schemas.microsoft.com/office/drawing/2014/main" id="{FE7BE4A7-5D19-7086-3624-5450177E2ED8}"/>
              </a:ext>
            </a:extLst>
          </p:cNvPr>
          <p:cNvSpPr/>
          <p:nvPr/>
        </p:nvSpPr>
        <p:spPr>
          <a:xfrm>
            <a:off x="2869818" y="844952"/>
            <a:ext cx="2059200" cy="5832000"/>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a:p>
        </p:txBody>
      </p:sp>
      <p:sp>
        <p:nvSpPr>
          <p:cNvPr id="30" name="TextBox 1">
            <a:extLst>
              <a:ext uri="{FF2B5EF4-FFF2-40B4-BE49-F238E27FC236}">
                <a16:creationId xmlns:a16="http://schemas.microsoft.com/office/drawing/2014/main" id="{8351537D-FC67-6E24-3830-2EDA5D4E8838}"/>
              </a:ext>
            </a:extLst>
          </p:cNvPr>
          <p:cNvSpPr txBox="1"/>
          <p:nvPr/>
        </p:nvSpPr>
        <p:spPr>
          <a:xfrm>
            <a:off x="3381459" y="2200667"/>
            <a:ext cx="108060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1668A1"/>
                </a:solidFill>
              </a:rPr>
              <a:t>Rajat Sud</a:t>
            </a:r>
            <a:endParaRPr lang="en-IN" b="1" dirty="0">
              <a:solidFill>
                <a:srgbClr val="1668A1"/>
              </a:solidFill>
            </a:endParaRPr>
          </a:p>
        </p:txBody>
      </p:sp>
      <p:sp>
        <p:nvSpPr>
          <p:cNvPr id="31" name="TextBox 1">
            <a:extLst>
              <a:ext uri="{FF2B5EF4-FFF2-40B4-BE49-F238E27FC236}">
                <a16:creationId xmlns:a16="http://schemas.microsoft.com/office/drawing/2014/main" id="{8620F0E4-07AC-5970-2105-4A4FB6FBC99B}"/>
              </a:ext>
            </a:extLst>
          </p:cNvPr>
          <p:cNvSpPr txBox="1"/>
          <p:nvPr/>
        </p:nvSpPr>
        <p:spPr>
          <a:xfrm>
            <a:off x="2981306" y="2484000"/>
            <a:ext cx="1882128" cy="2985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40" b="1" dirty="0"/>
              <a:t>SVP Banking &amp; Financial </a:t>
            </a:r>
            <a:endParaRPr lang="en-IN" sz="1340" b="1" dirty="0"/>
          </a:p>
        </p:txBody>
      </p:sp>
      <p:pic>
        <p:nvPicPr>
          <p:cNvPr id="34" name="Picture 33">
            <a:extLst>
              <a:ext uri="{FF2B5EF4-FFF2-40B4-BE49-F238E27FC236}">
                <a16:creationId xmlns:a16="http://schemas.microsoft.com/office/drawing/2014/main" id="{F7CF34B4-4234-F34F-B886-4278A9AA25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3110" y="6273503"/>
            <a:ext cx="232616" cy="252000"/>
          </a:xfrm>
          <a:prstGeom prst="rect">
            <a:avLst/>
          </a:prstGeom>
        </p:spPr>
      </p:pic>
      <p:sp>
        <p:nvSpPr>
          <p:cNvPr id="33" name="Oval 32">
            <a:extLst>
              <a:ext uri="{FF2B5EF4-FFF2-40B4-BE49-F238E27FC236}">
                <a16:creationId xmlns:a16="http://schemas.microsoft.com/office/drawing/2014/main" id="{E749EC38-5FCF-5D43-6176-9764A1A8F634}"/>
              </a:ext>
            </a:extLst>
          </p:cNvPr>
          <p:cNvSpPr>
            <a:spLocks noChangeAspect="1"/>
          </p:cNvSpPr>
          <p:nvPr/>
        </p:nvSpPr>
        <p:spPr>
          <a:xfrm>
            <a:off x="3276000" y="968400"/>
            <a:ext cx="1249200" cy="1249200"/>
          </a:xfrm>
          <a:prstGeom prst="ellipse">
            <a:avLst/>
          </a:prstGeom>
          <a:blipFill dpi="0" rotWithShape="1">
            <a:blip r:embed="rId5"/>
            <a:srcRect/>
            <a:stretch>
              <a:fillRect/>
            </a:stretch>
          </a:blip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a:p>
        </p:txBody>
      </p:sp>
      <p:sp>
        <p:nvSpPr>
          <p:cNvPr id="37" name="TextBox 36">
            <a:extLst>
              <a:ext uri="{FF2B5EF4-FFF2-40B4-BE49-F238E27FC236}">
                <a16:creationId xmlns:a16="http://schemas.microsoft.com/office/drawing/2014/main" id="{2C641A4C-6EE6-E3C4-3D3E-3D1D6C082314}"/>
              </a:ext>
            </a:extLst>
          </p:cNvPr>
          <p:cNvSpPr txBox="1"/>
          <p:nvPr/>
        </p:nvSpPr>
        <p:spPr>
          <a:xfrm>
            <a:off x="5112000" y="2764800"/>
            <a:ext cx="2016766" cy="3323987"/>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000000"/>
                </a:solidFill>
                <a:effectLst/>
              </a:rPr>
              <a:t>25+ years of experience in , Management Consulting, Start-ups</a:t>
            </a:r>
          </a:p>
          <a:p>
            <a:pPr marL="285750" indent="-285750">
              <a:buFont typeface="Arial" panose="020B0604020202020204" pitchFamily="34" charset="0"/>
              <a:buChar char="•"/>
            </a:pPr>
            <a:r>
              <a:rPr lang="en-IN" sz="1400" dirty="0">
                <a:ea typeface="+mn-lt"/>
                <a:cs typeface="+mn-lt"/>
              </a:rPr>
              <a:t>MBA from IIM Ahmedabad</a:t>
            </a:r>
            <a:endParaRPr lang="en-US" sz="1400" dirty="0">
              <a:cs typeface="Calibri"/>
            </a:endParaRPr>
          </a:p>
          <a:p>
            <a:pPr marL="285750" indent="-285750">
              <a:buFont typeface="Arial" panose="020B0604020202020204" pitchFamily="34" charset="0"/>
              <a:buChar char="•"/>
            </a:pPr>
            <a:r>
              <a:rPr lang="en-IN" sz="1400" b="0" i="0" u="none" strike="noStrike" dirty="0">
                <a:solidFill>
                  <a:srgbClr val="000000"/>
                </a:solidFill>
                <a:effectLst/>
              </a:rPr>
              <a:t>Ex-Director, </a:t>
            </a:r>
            <a:r>
              <a:rPr lang="en-US" sz="1400" b="0" i="0" u="none" strike="noStrike" dirty="0">
                <a:solidFill>
                  <a:srgbClr val="000000"/>
                </a:solidFill>
                <a:effectLst/>
              </a:rPr>
              <a:t>Advisory Services &amp; Customer Practice at Ernst &amp; Young |Director &amp; Head Exports at TGI Group| Principal Management Consulting at Accenture | Hindustan Unilever</a:t>
            </a:r>
            <a:r>
              <a:rPr lang="en-US" sz="1400" b="0" i="0" dirty="0">
                <a:solidFill>
                  <a:srgbClr val="000000"/>
                </a:solidFill>
                <a:effectLst/>
              </a:rPr>
              <a:t>​</a:t>
            </a:r>
            <a:endParaRPr lang="en-IN" sz="1400" b="0" i="0" dirty="0">
              <a:solidFill>
                <a:srgbClr val="000000"/>
              </a:solidFill>
              <a:effectLst/>
            </a:endParaRPr>
          </a:p>
        </p:txBody>
      </p:sp>
      <p:sp>
        <p:nvSpPr>
          <p:cNvPr id="38" name="TextBox 1">
            <a:extLst>
              <a:ext uri="{FF2B5EF4-FFF2-40B4-BE49-F238E27FC236}">
                <a16:creationId xmlns:a16="http://schemas.microsoft.com/office/drawing/2014/main" id="{163BF0F8-2E0F-058A-69CA-37713463EDA1}"/>
              </a:ext>
            </a:extLst>
          </p:cNvPr>
          <p:cNvSpPr txBox="1"/>
          <p:nvPr/>
        </p:nvSpPr>
        <p:spPr>
          <a:xfrm>
            <a:off x="5017039" y="2484000"/>
            <a:ext cx="2158796" cy="2978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b="1" dirty="0"/>
              <a:t>Executive Director &amp; Partner</a:t>
            </a:r>
            <a:endParaRPr lang="en-IN" sz="1300" b="1" dirty="0"/>
          </a:p>
        </p:txBody>
      </p:sp>
      <p:sp>
        <p:nvSpPr>
          <p:cNvPr id="39" name="Rectangle: Rounded Corners 38">
            <a:extLst>
              <a:ext uri="{FF2B5EF4-FFF2-40B4-BE49-F238E27FC236}">
                <a16:creationId xmlns:a16="http://schemas.microsoft.com/office/drawing/2014/main" id="{5A32A77C-7758-18E6-5B6C-B997ED1E9930}"/>
              </a:ext>
            </a:extLst>
          </p:cNvPr>
          <p:cNvSpPr/>
          <p:nvPr/>
        </p:nvSpPr>
        <p:spPr>
          <a:xfrm>
            <a:off x="5071048" y="844952"/>
            <a:ext cx="2059200" cy="5832000"/>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a:p>
        </p:txBody>
      </p:sp>
      <p:sp>
        <p:nvSpPr>
          <p:cNvPr id="40" name="TextBox 1">
            <a:extLst>
              <a:ext uri="{FF2B5EF4-FFF2-40B4-BE49-F238E27FC236}">
                <a16:creationId xmlns:a16="http://schemas.microsoft.com/office/drawing/2014/main" id="{62887B45-E057-8AED-47AC-F898E1BD211A}"/>
              </a:ext>
            </a:extLst>
          </p:cNvPr>
          <p:cNvSpPr txBox="1"/>
          <p:nvPr/>
        </p:nvSpPr>
        <p:spPr>
          <a:xfrm>
            <a:off x="5371136" y="2199600"/>
            <a:ext cx="14497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1668A1"/>
                </a:solidFill>
              </a:rPr>
              <a:t>Joydeep Dutt</a:t>
            </a:r>
            <a:endParaRPr lang="en-IN" b="1" dirty="0">
              <a:solidFill>
                <a:srgbClr val="1668A1"/>
              </a:solidFill>
            </a:endParaRPr>
          </a:p>
        </p:txBody>
      </p:sp>
      <p:pic>
        <p:nvPicPr>
          <p:cNvPr id="43" name="Picture 42">
            <a:extLst>
              <a:ext uri="{FF2B5EF4-FFF2-40B4-BE49-F238E27FC236}">
                <a16:creationId xmlns:a16="http://schemas.microsoft.com/office/drawing/2014/main" id="{6D597FE6-EEFB-EDC9-AE33-E035856D0E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4340" y="6273503"/>
            <a:ext cx="232616" cy="252000"/>
          </a:xfrm>
          <a:prstGeom prst="rect">
            <a:avLst/>
          </a:prstGeom>
        </p:spPr>
      </p:pic>
      <p:sp>
        <p:nvSpPr>
          <p:cNvPr id="42" name="Oval 41">
            <a:extLst>
              <a:ext uri="{FF2B5EF4-FFF2-40B4-BE49-F238E27FC236}">
                <a16:creationId xmlns:a16="http://schemas.microsoft.com/office/drawing/2014/main" id="{F7FCE375-B851-BBEE-F2A9-CB5203AE77FD}"/>
              </a:ext>
            </a:extLst>
          </p:cNvPr>
          <p:cNvSpPr>
            <a:spLocks noChangeAspect="1"/>
          </p:cNvSpPr>
          <p:nvPr/>
        </p:nvSpPr>
        <p:spPr>
          <a:xfrm>
            <a:off x="5475600" y="968400"/>
            <a:ext cx="1249200" cy="1249200"/>
          </a:xfrm>
          <a:prstGeom prst="ellipse">
            <a:avLst/>
          </a:prstGeom>
          <a:blipFill>
            <a:blip r:embed="rId6"/>
            <a:stretch>
              <a:fillRect/>
            </a:stretch>
          </a:blip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a:p>
        </p:txBody>
      </p:sp>
      <p:sp>
        <p:nvSpPr>
          <p:cNvPr id="46" name="Rectangle: Rounded Corners 45">
            <a:extLst>
              <a:ext uri="{FF2B5EF4-FFF2-40B4-BE49-F238E27FC236}">
                <a16:creationId xmlns:a16="http://schemas.microsoft.com/office/drawing/2014/main" id="{44C68E13-4AA9-1871-A1CB-129A87370DF9}"/>
              </a:ext>
            </a:extLst>
          </p:cNvPr>
          <p:cNvSpPr/>
          <p:nvPr/>
        </p:nvSpPr>
        <p:spPr>
          <a:xfrm>
            <a:off x="7283853" y="844952"/>
            <a:ext cx="2059200" cy="5832000"/>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1">
            <a:extLst>
              <a:ext uri="{FF2B5EF4-FFF2-40B4-BE49-F238E27FC236}">
                <a16:creationId xmlns:a16="http://schemas.microsoft.com/office/drawing/2014/main" id="{872D4593-B992-F631-D871-8D1A5835152D}"/>
              </a:ext>
            </a:extLst>
          </p:cNvPr>
          <p:cNvSpPr txBox="1"/>
          <p:nvPr/>
        </p:nvSpPr>
        <p:spPr>
          <a:xfrm>
            <a:off x="7526831" y="2200667"/>
            <a:ext cx="156841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1668A1"/>
                </a:solidFill>
              </a:rPr>
              <a:t>Abhishek Jain</a:t>
            </a:r>
            <a:endParaRPr lang="en-IN" b="1" dirty="0">
              <a:solidFill>
                <a:srgbClr val="1668A1"/>
              </a:solidFill>
            </a:endParaRPr>
          </a:p>
        </p:txBody>
      </p:sp>
      <p:sp>
        <p:nvSpPr>
          <p:cNvPr id="48" name="TextBox 1">
            <a:extLst>
              <a:ext uri="{FF2B5EF4-FFF2-40B4-BE49-F238E27FC236}">
                <a16:creationId xmlns:a16="http://schemas.microsoft.com/office/drawing/2014/main" id="{033B7243-FC49-3D16-EAF3-6971AFEB27AA}"/>
              </a:ext>
            </a:extLst>
          </p:cNvPr>
          <p:cNvSpPr txBox="1"/>
          <p:nvPr/>
        </p:nvSpPr>
        <p:spPr>
          <a:xfrm>
            <a:off x="7618969" y="2484000"/>
            <a:ext cx="1384144" cy="2923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b="1" dirty="0"/>
              <a:t>Leader &amp; Partner</a:t>
            </a:r>
            <a:endParaRPr lang="en-IN" sz="1300" b="1" dirty="0"/>
          </a:p>
        </p:txBody>
      </p:sp>
      <p:pic>
        <p:nvPicPr>
          <p:cNvPr id="50" name="Picture 49">
            <a:extLst>
              <a:ext uri="{FF2B5EF4-FFF2-40B4-BE49-F238E27FC236}">
                <a16:creationId xmlns:a16="http://schemas.microsoft.com/office/drawing/2014/main" id="{B0ACFAC0-3C54-7276-4C1E-903D3529C1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7145" y="6273503"/>
            <a:ext cx="232616" cy="252000"/>
          </a:xfrm>
          <a:prstGeom prst="rect">
            <a:avLst/>
          </a:prstGeom>
        </p:spPr>
      </p:pic>
      <p:sp>
        <p:nvSpPr>
          <p:cNvPr id="52" name="Oval 51">
            <a:extLst>
              <a:ext uri="{FF2B5EF4-FFF2-40B4-BE49-F238E27FC236}">
                <a16:creationId xmlns:a16="http://schemas.microsoft.com/office/drawing/2014/main" id="{77CAE891-931C-C1DA-6AFF-1E8E9EF68D95}"/>
              </a:ext>
            </a:extLst>
          </p:cNvPr>
          <p:cNvSpPr>
            <a:spLocks noChangeAspect="1"/>
          </p:cNvSpPr>
          <p:nvPr/>
        </p:nvSpPr>
        <p:spPr>
          <a:xfrm>
            <a:off x="7689600" y="968400"/>
            <a:ext cx="1249200" cy="1249200"/>
          </a:xfrm>
          <a:prstGeom prst="ellipse">
            <a:avLst/>
          </a:prstGeom>
          <a:blipFill dpi="0" rotWithShape="1">
            <a:blip r:embed="rId7"/>
            <a:srcRect/>
            <a:stretch>
              <a:fillRect/>
            </a:stretch>
          </a:blip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8E823192-341A-6D99-ED09-5FC3AF267366}"/>
              </a:ext>
            </a:extLst>
          </p:cNvPr>
          <p:cNvSpPr txBox="1"/>
          <p:nvPr/>
        </p:nvSpPr>
        <p:spPr>
          <a:xfrm>
            <a:off x="9499971" y="2763251"/>
            <a:ext cx="2016766" cy="3391698"/>
          </a:xfrm>
          <a:prstGeom prst="rect">
            <a:avLst/>
          </a:prstGeom>
          <a:noFill/>
        </p:spPr>
        <p:txBody>
          <a:bodyPr wrap="square" rtlCol="0">
            <a:spAutoFit/>
          </a:bodyPr>
          <a:lstStyle/>
          <a:p>
            <a:pPr marL="285750" indent="-285750">
              <a:buFont typeface="Arial" panose="020B0604020202020204" pitchFamily="34" charset="0"/>
              <a:buChar char="•"/>
            </a:pPr>
            <a:r>
              <a:rPr lang="en-US" sz="1340" dirty="0"/>
              <a:t>27+ years of experience in Large IT Transformation and Consulting.​</a:t>
            </a:r>
          </a:p>
          <a:p>
            <a:pPr marL="285750" indent="-285750">
              <a:buFont typeface="Arial" panose="020B0604020202020204" pitchFamily="34" charset="0"/>
              <a:buChar char="•"/>
            </a:pPr>
            <a:r>
              <a:rPr lang="en-IN" sz="1340" dirty="0"/>
              <a:t>Expertise </a:t>
            </a:r>
            <a:r>
              <a:rPr lang="en-US" sz="1340" dirty="0"/>
              <a:t>in Cloud based digital platforms like Salesforce, NetSuite, Velocity, Cloud sense, and Marketing Packages.​</a:t>
            </a:r>
          </a:p>
          <a:p>
            <a:pPr marL="285750" indent="-285750">
              <a:buFont typeface="Arial" panose="020B0604020202020204" pitchFamily="34" charset="0"/>
              <a:buChar char="•"/>
            </a:pPr>
            <a:r>
              <a:rPr lang="en-US" sz="1340" dirty="0"/>
              <a:t>Played key Technology and Consulting roles in Infosys, Accenture, Wipro, Tech Mahindra, TNS, etc.​</a:t>
            </a:r>
          </a:p>
        </p:txBody>
      </p:sp>
      <p:sp>
        <p:nvSpPr>
          <p:cNvPr id="55" name="Rectangle: Rounded Corners 54">
            <a:extLst>
              <a:ext uri="{FF2B5EF4-FFF2-40B4-BE49-F238E27FC236}">
                <a16:creationId xmlns:a16="http://schemas.microsoft.com/office/drawing/2014/main" id="{2D2AF93A-CB59-BC67-AD24-F8958EAA7208}"/>
              </a:ext>
            </a:extLst>
          </p:cNvPr>
          <p:cNvSpPr/>
          <p:nvPr/>
        </p:nvSpPr>
        <p:spPr>
          <a:xfrm>
            <a:off x="9496658" y="844952"/>
            <a:ext cx="2059200" cy="5832000"/>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1">
            <a:extLst>
              <a:ext uri="{FF2B5EF4-FFF2-40B4-BE49-F238E27FC236}">
                <a16:creationId xmlns:a16="http://schemas.microsoft.com/office/drawing/2014/main" id="{32394203-2A07-3230-9B4C-C0B285A05C85}"/>
              </a:ext>
            </a:extLst>
          </p:cNvPr>
          <p:cNvSpPr txBox="1"/>
          <p:nvPr/>
        </p:nvSpPr>
        <p:spPr>
          <a:xfrm>
            <a:off x="9855080" y="2200667"/>
            <a:ext cx="1342356" cy="3734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1668A1"/>
                </a:solidFill>
              </a:rPr>
              <a:t>Vikas Gupta</a:t>
            </a:r>
            <a:endParaRPr lang="en-IN" b="1" dirty="0">
              <a:solidFill>
                <a:srgbClr val="1668A1"/>
              </a:solidFill>
            </a:endParaRPr>
          </a:p>
        </p:txBody>
      </p:sp>
      <p:sp>
        <p:nvSpPr>
          <p:cNvPr id="57" name="TextBox 1">
            <a:extLst>
              <a:ext uri="{FF2B5EF4-FFF2-40B4-BE49-F238E27FC236}">
                <a16:creationId xmlns:a16="http://schemas.microsoft.com/office/drawing/2014/main" id="{B16F9D66-2290-3197-5735-E83AF6DCA777}"/>
              </a:ext>
            </a:extLst>
          </p:cNvPr>
          <p:cNvSpPr txBox="1"/>
          <p:nvPr/>
        </p:nvSpPr>
        <p:spPr>
          <a:xfrm>
            <a:off x="9517875" y="2485158"/>
            <a:ext cx="2059200" cy="2923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b="1" dirty="0"/>
              <a:t>Technology Head &amp; Partner</a:t>
            </a:r>
            <a:endParaRPr lang="en-IN" sz="1300" b="1" dirty="0"/>
          </a:p>
        </p:txBody>
      </p:sp>
      <p:pic>
        <p:nvPicPr>
          <p:cNvPr id="60" name="Picture 59">
            <a:extLst>
              <a:ext uri="{FF2B5EF4-FFF2-40B4-BE49-F238E27FC236}">
                <a16:creationId xmlns:a16="http://schemas.microsoft.com/office/drawing/2014/main" id="{47A04220-84A9-C2F6-3A82-D85E6803FF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9950" y="6273503"/>
            <a:ext cx="232616" cy="252000"/>
          </a:xfrm>
          <a:prstGeom prst="rect">
            <a:avLst/>
          </a:prstGeom>
        </p:spPr>
      </p:pic>
      <p:sp>
        <p:nvSpPr>
          <p:cNvPr id="59" name="Oval 58">
            <a:extLst>
              <a:ext uri="{FF2B5EF4-FFF2-40B4-BE49-F238E27FC236}">
                <a16:creationId xmlns:a16="http://schemas.microsoft.com/office/drawing/2014/main" id="{5F468771-8D98-5662-67AF-0A9C060B3A6D}"/>
              </a:ext>
            </a:extLst>
          </p:cNvPr>
          <p:cNvSpPr>
            <a:spLocks noChangeAspect="1"/>
          </p:cNvSpPr>
          <p:nvPr/>
        </p:nvSpPr>
        <p:spPr>
          <a:xfrm>
            <a:off x="9900000" y="968400"/>
            <a:ext cx="1249200" cy="1249200"/>
          </a:xfrm>
          <a:prstGeom prst="ellipse">
            <a:avLst/>
          </a:prstGeom>
          <a:blipFill dpi="0" rotWithShape="1">
            <a:blip r:embed="rId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a:extLst>
              <a:ext uri="{FF2B5EF4-FFF2-40B4-BE49-F238E27FC236}">
                <a16:creationId xmlns:a16="http://schemas.microsoft.com/office/drawing/2014/main" id="{2F051957-D1F4-07E7-22AA-3C98EAE281F3}"/>
              </a:ext>
            </a:extLst>
          </p:cNvPr>
          <p:cNvSpPr txBox="1"/>
          <p:nvPr/>
        </p:nvSpPr>
        <p:spPr>
          <a:xfrm>
            <a:off x="7329600" y="2764800"/>
            <a:ext cx="2016766" cy="3391698"/>
          </a:xfrm>
          <a:prstGeom prst="rect">
            <a:avLst/>
          </a:prstGeom>
          <a:noFill/>
        </p:spPr>
        <p:txBody>
          <a:bodyPr wrap="square" rtlCol="0">
            <a:spAutoFit/>
          </a:bodyPr>
          <a:lstStyle/>
          <a:p>
            <a:pPr marL="285750" indent="-285750">
              <a:buFont typeface="Arial" panose="020B0604020202020204" pitchFamily="34" charset="0"/>
              <a:buChar char="•"/>
            </a:pPr>
            <a:r>
              <a:rPr lang="en-US" sz="1340" b="0" i="0" dirty="0">
                <a:solidFill>
                  <a:srgbClr val="000000"/>
                </a:solidFill>
                <a:effectLst/>
              </a:rPr>
              <a:t>17+ years of experience in helping businesses unlock value from data</a:t>
            </a:r>
          </a:p>
          <a:p>
            <a:pPr marL="285750" indent="-285750">
              <a:buFont typeface="Arial" panose="020B0604020202020204" pitchFamily="34" charset="0"/>
              <a:buChar char="•"/>
            </a:pPr>
            <a:r>
              <a:rPr lang="en-IN" sz="1340" dirty="0">
                <a:ea typeface="+mn-lt"/>
                <a:cs typeface="+mn-lt"/>
              </a:rPr>
              <a:t>MBA from IIT </a:t>
            </a:r>
            <a:r>
              <a:rPr lang="en-US" sz="1340" dirty="0">
                <a:ea typeface="+mn-lt"/>
                <a:cs typeface="+mn-lt"/>
              </a:rPr>
              <a:t>Kanpur</a:t>
            </a:r>
            <a:endParaRPr lang="en-US" sz="1340" dirty="0">
              <a:cs typeface="Calibri"/>
            </a:endParaRPr>
          </a:p>
          <a:p>
            <a:pPr marL="285750" indent="-285750">
              <a:buFont typeface="Arial" panose="020B0604020202020204" pitchFamily="34" charset="0"/>
              <a:buChar char="•"/>
            </a:pPr>
            <a:r>
              <a:rPr lang="en-IN" sz="1340" b="0" i="0" u="none" strike="noStrike" dirty="0">
                <a:solidFill>
                  <a:srgbClr val="000000"/>
                </a:solidFill>
                <a:effectLst/>
              </a:rPr>
              <a:t>Ex-Head -</a:t>
            </a:r>
            <a:r>
              <a:rPr lang="en-US" sz="1340" b="0" i="0" u="none" strike="noStrike" dirty="0">
                <a:solidFill>
                  <a:srgbClr val="000000"/>
                </a:solidFill>
                <a:effectLst/>
                <a:latin typeface="Calibri" panose="020F0502020204030204" pitchFamily="34" charset="0"/>
              </a:rPr>
              <a:t>Customer Insights &amp; Sales Analytics at Walters Kluwer| Assistant Director - Data and Analytics, Strategy &amp; Transactions at Ernst &amp; Young | Citi | AVP – AI &amp; MI – Barclays Corporate Banking | HSBC</a:t>
            </a:r>
            <a:r>
              <a:rPr lang="en-US" sz="1340" b="0" i="0" dirty="0">
                <a:solidFill>
                  <a:srgbClr val="000000"/>
                </a:solidFill>
                <a:effectLst/>
                <a:latin typeface="Calibri" panose="020F0502020204030204" pitchFamily="34" charset="0"/>
              </a:rPr>
              <a:t>​</a:t>
            </a:r>
            <a:endParaRPr lang="en-IN" sz="1340" b="0" i="0" dirty="0">
              <a:solidFill>
                <a:srgbClr val="000000"/>
              </a:solidFill>
              <a:effectLst/>
            </a:endParaRPr>
          </a:p>
        </p:txBody>
      </p:sp>
    </p:spTree>
    <p:extLst>
      <p:ext uri="{BB962C8B-B14F-4D97-AF65-F5344CB8AC3E}">
        <p14:creationId xmlns:p14="http://schemas.microsoft.com/office/powerpoint/2010/main" val="122096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EC0A0-2A02-3019-72BB-83F1C943A986}"/>
              </a:ext>
            </a:extLst>
          </p:cNvPr>
          <p:cNvSpPr>
            <a:spLocks noGrp="1"/>
          </p:cNvSpPr>
          <p:nvPr>
            <p:ph type="body" sz="quarter" idx="10"/>
          </p:nvPr>
        </p:nvSpPr>
        <p:spPr/>
        <p:txBody>
          <a:bodyPr/>
          <a:lstStyle/>
          <a:p>
            <a:r>
              <a:rPr lang="en-GB" dirty="0"/>
              <a:t>Automated data extraction using Generative AI(Bonds)</a:t>
            </a:r>
            <a:endParaRPr lang="en-IN" dirty="0">
              <a:highlight>
                <a:srgbClr val="FF0000"/>
              </a:highlight>
            </a:endParaRPr>
          </a:p>
        </p:txBody>
      </p:sp>
      <p:sp>
        <p:nvSpPr>
          <p:cNvPr id="3" name="Text Placeholder 2">
            <a:extLst>
              <a:ext uri="{FF2B5EF4-FFF2-40B4-BE49-F238E27FC236}">
                <a16:creationId xmlns:a16="http://schemas.microsoft.com/office/drawing/2014/main" id="{96D0421A-7278-6D1A-B598-3B41FA90C977}"/>
              </a:ext>
            </a:extLst>
          </p:cNvPr>
          <p:cNvSpPr>
            <a:spLocks noGrp="1"/>
          </p:cNvSpPr>
          <p:nvPr>
            <p:ph type="body" sz="quarter" idx="11"/>
          </p:nvPr>
        </p:nvSpPr>
        <p:spPr>
          <a:xfrm>
            <a:off x="405384" y="812079"/>
            <a:ext cx="11370691" cy="5735369"/>
          </a:xfrm>
        </p:spPr>
        <p:txBody>
          <a:bodyPr/>
          <a:lstStyle/>
          <a:p>
            <a:r>
              <a:rPr lang="en-GB" b="1" i="0" dirty="0">
                <a:solidFill>
                  <a:schemeClr val="tx1"/>
                </a:solidFill>
              </a:rPr>
              <a:t>Situation :</a:t>
            </a:r>
          </a:p>
          <a:p>
            <a:r>
              <a:rPr lang="en-GB" b="0" i="0" dirty="0">
                <a:solidFill>
                  <a:schemeClr val="tx1"/>
                </a:solidFill>
                <a:effectLst/>
              </a:rPr>
              <a:t>XYZ Corporation is a financial institution that deals with a large volume of bond data on a daily basis. They need to extract and </a:t>
            </a:r>
            <a:r>
              <a:rPr lang="en-GB" b="0" i="0" dirty="0" err="1">
                <a:solidFill>
                  <a:schemeClr val="tx1"/>
                </a:solidFill>
                <a:effectLst/>
              </a:rPr>
              <a:t>analyze</a:t>
            </a:r>
            <a:r>
              <a:rPr lang="en-GB" b="0" i="0" dirty="0">
                <a:solidFill>
                  <a:schemeClr val="tx1"/>
                </a:solidFill>
                <a:effectLst/>
              </a:rPr>
              <a:t> this data to make informed investment decisions and manage their bond portfolio effectively. However, manually extracting and </a:t>
            </a:r>
            <a:r>
              <a:rPr lang="en-GB" b="0" i="0" dirty="0" err="1">
                <a:solidFill>
                  <a:schemeClr val="tx1"/>
                </a:solidFill>
                <a:effectLst/>
              </a:rPr>
              <a:t>analyzing</a:t>
            </a:r>
            <a:r>
              <a:rPr lang="en-GB" b="0" i="0" dirty="0">
                <a:solidFill>
                  <a:schemeClr val="tx1"/>
                </a:solidFill>
                <a:effectLst/>
              </a:rPr>
              <a:t> this vast amount of data is time-consuming and prone to errors, leading to inefficiencies and potential missed opportunities.</a:t>
            </a:r>
            <a:endParaRPr lang="en-GB" dirty="0">
              <a:solidFill>
                <a:schemeClr val="tx1"/>
              </a:solidFill>
            </a:endParaRPr>
          </a:p>
          <a:p>
            <a:r>
              <a:rPr lang="en-IN" b="1" i="0" dirty="0">
                <a:solidFill>
                  <a:schemeClr val="tx1"/>
                </a:solidFill>
              </a:rPr>
              <a:t>Solution :</a:t>
            </a:r>
          </a:p>
          <a:p>
            <a:r>
              <a:rPr lang="en-GB" b="0" i="0" dirty="0">
                <a:solidFill>
                  <a:schemeClr val="tx1"/>
                </a:solidFill>
                <a:effectLst/>
              </a:rPr>
              <a:t>XYZ Corporation tackles the challenge of extracting and </a:t>
            </a:r>
            <a:r>
              <a:rPr lang="en-GB" b="0" i="0" dirty="0" err="1">
                <a:solidFill>
                  <a:schemeClr val="tx1"/>
                </a:solidFill>
                <a:effectLst/>
              </a:rPr>
              <a:t>analyzing</a:t>
            </a:r>
            <a:r>
              <a:rPr lang="en-GB" b="0" i="0" dirty="0">
                <a:solidFill>
                  <a:schemeClr val="tx1"/>
                </a:solidFill>
                <a:effectLst/>
              </a:rPr>
              <a:t> bond data by implementing a generative AI solution. This comprehensive solution automates the extraction process by training AI models on a vast dataset of bond documents, enabling accurate recognition and extraction of key data points. The extracted data is then cleaned and standardized to ensure consistency and reliability. Utilizing generative AI algorithms, the solution </a:t>
            </a:r>
            <a:r>
              <a:rPr lang="en-GB" b="0" i="0" dirty="0" err="1">
                <a:solidFill>
                  <a:schemeClr val="tx1"/>
                </a:solidFill>
                <a:effectLst/>
              </a:rPr>
              <a:t>analyzes</a:t>
            </a:r>
            <a:r>
              <a:rPr lang="en-GB" b="0" i="0" dirty="0">
                <a:solidFill>
                  <a:schemeClr val="tx1"/>
                </a:solidFill>
                <a:effectLst/>
              </a:rPr>
              <a:t> the bond data, uncovering valuable insights, trends, and anomalies that inform investment decisions. The findings are presented through comprehensive reports and visualizations, simplifying data interpretation for stakeholders. Continuous learning and improvement ensure the model stays updated with market dynamics. By adopting this generative AI solution, XYZ Corporation saves time and costs, improves accuracy, enhances decision-making, achieves scalability and efficiency, and gains a competitive edge in the financial market</a:t>
            </a:r>
            <a:endParaRPr lang="en-IN" dirty="0">
              <a:solidFill>
                <a:schemeClr val="tx1"/>
              </a:solidFill>
            </a:endParaRPr>
          </a:p>
          <a:p>
            <a:r>
              <a:rPr lang="en-IN" b="1" i="0" dirty="0"/>
              <a:t>App Architecture:</a:t>
            </a:r>
          </a:p>
          <a:p>
            <a:pPr marL="285750" indent="-285750">
              <a:buFont typeface="Arial" panose="020B0604020202020204" pitchFamily="34" charset="0"/>
              <a:buChar char="•"/>
            </a:pPr>
            <a:r>
              <a:rPr lang="en-IN" i="0" dirty="0"/>
              <a:t>AWS cloud environment </a:t>
            </a:r>
          </a:p>
          <a:p>
            <a:pPr marL="285750" indent="-285750">
              <a:buFont typeface="Arial" panose="020B0604020202020204" pitchFamily="34" charset="0"/>
              <a:buChar char="•"/>
            </a:pPr>
            <a:r>
              <a:rPr lang="en-IN" i="0" dirty="0"/>
              <a:t>PYTHON Libraries(</a:t>
            </a:r>
            <a:r>
              <a:rPr lang="en-IN" i="0" dirty="0" err="1"/>
              <a:t>Langchain</a:t>
            </a:r>
            <a:r>
              <a:rPr lang="en-IN" i="0" dirty="0"/>
              <a:t>, </a:t>
            </a:r>
            <a:r>
              <a:rPr lang="en-IN" i="0" dirty="0" err="1"/>
              <a:t>openAI</a:t>
            </a:r>
            <a:r>
              <a:rPr lang="en-IN" i="0" dirty="0"/>
              <a:t>,…)</a:t>
            </a:r>
          </a:p>
          <a:p>
            <a:pPr marL="285750" indent="-285750">
              <a:buFont typeface="Arial" panose="020B0604020202020204" pitchFamily="34" charset="0"/>
              <a:buChar char="•"/>
            </a:pPr>
            <a:r>
              <a:rPr lang="en-IN" i="0" dirty="0"/>
              <a:t>Pinecone or chroma DB (for embedding)</a:t>
            </a:r>
          </a:p>
          <a:p>
            <a:pPr marL="285750" indent="-285750">
              <a:buFont typeface="Arial" panose="020B0604020202020204" pitchFamily="34" charset="0"/>
              <a:buChar char="•"/>
            </a:pPr>
            <a:r>
              <a:rPr lang="en-IN" i="0" dirty="0" err="1"/>
              <a:t>Streamlit</a:t>
            </a:r>
            <a:r>
              <a:rPr lang="en-IN" i="0" dirty="0"/>
              <a:t> or any front-end web app(for UI)</a:t>
            </a:r>
          </a:p>
        </p:txBody>
      </p:sp>
    </p:spTree>
    <p:extLst>
      <p:ext uri="{BB962C8B-B14F-4D97-AF65-F5344CB8AC3E}">
        <p14:creationId xmlns:p14="http://schemas.microsoft.com/office/powerpoint/2010/main" val="4266339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72">
            <a:extLst>
              <a:ext uri="{FF2B5EF4-FFF2-40B4-BE49-F238E27FC236}">
                <a16:creationId xmlns:a16="http://schemas.microsoft.com/office/drawing/2014/main" id="{3A04BF8D-FC4F-459A-3519-1BD4AED76617}"/>
              </a:ext>
            </a:extLst>
          </p:cNvPr>
          <p:cNvSpPr>
            <a:spLocks noGrp="1"/>
          </p:cNvSpPr>
          <p:nvPr>
            <p:ph type="body" sz="quarter" idx="10"/>
          </p:nvPr>
        </p:nvSpPr>
        <p:spPr/>
        <p:txBody>
          <a:bodyPr lIns="91440" tIns="45720" rIns="91440" bIns="45720" anchor="ctr"/>
          <a:lstStyle/>
          <a:p>
            <a:r>
              <a:rPr lang="en-US">
                <a:cs typeface="Calibri"/>
              </a:rPr>
              <a:t>Data-driven performance and insurance improvement apps 1/2 </a:t>
            </a:r>
          </a:p>
        </p:txBody>
      </p:sp>
      <p:sp>
        <p:nvSpPr>
          <p:cNvPr id="70" name="Rectangle 69">
            <a:extLst>
              <a:ext uri="{FF2B5EF4-FFF2-40B4-BE49-F238E27FC236}">
                <a16:creationId xmlns:a16="http://schemas.microsoft.com/office/drawing/2014/main" id="{D0A9FC2F-B919-EFAF-ACF8-8730236A426A}"/>
              </a:ext>
            </a:extLst>
          </p:cNvPr>
          <p:cNvSpPr/>
          <p:nvPr/>
        </p:nvSpPr>
        <p:spPr>
          <a:xfrm>
            <a:off x="478522" y="856571"/>
            <a:ext cx="5203452" cy="5447645"/>
          </a:xfrm>
          <a:prstGeom prst="rect">
            <a:avLst/>
          </a:prstGeom>
        </p:spPr>
        <p:txBody>
          <a:bodyPr wrap="square" lIns="91440" tIns="45720" rIns="91440" bIns="45720" anchor="t">
            <a:spAutoFit/>
          </a:bodyPr>
          <a:lstStyle/>
          <a:p>
            <a:pPr>
              <a:defRPr/>
            </a:pPr>
            <a:r>
              <a:rPr lang="en-US" sz="1600" b="1" dirty="0">
                <a:solidFill>
                  <a:srgbClr val="0070C0"/>
                </a:solidFill>
                <a:ea typeface="+mn-lt"/>
                <a:cs typeface="+mn-lt"/>
              </a:rPr>
              <a:t>Situation</a:t>
            </a:r>
            <a:r>
              <a:rPr lang="en-US" sz="1600" dirty="0">
                <a:ea typeface="+mn-lt"/>
                <a:cs typeface="+mn-lt"/>
              </a:rPr>
              <a:t> – </a:t>
            </a:r>
            <a:r>
              <a:rPr lang="en-US" sz="1400" dirty="0">
                <a:ea typeface="+mn-lt"/>
                <a:cs typeface="+mn-lt"/>
              </a:rPr>
              <a:t>A service provider servicing 200+ logistics companies wanted to build a platform for improving performance of the drivers and fleet management using data analytics, AI and IOT.</a:t>
            </a:r>
            <a:endParaRPr lang="en-US" sz="1400" dirty="0">
              <a:solidFill>
                <a:srgbClr val="252D30"/>
              </a:solidFill>
              <a:cs typeface="Calibri"/>
            </a:endParaRPr>
          </a:p>
          <a:p>
            <a:pPr>
              <a:defRPr/>
            </a:pPr>
            <a:endParaRPr lang="en-US" sz="1600" i="1" dirty="0">
              <a:solidFill>
                <a:srgbClr val="252D30"/>
              </a:solidFill>
            </a:endParaRPr>
          </a:p>
          <a:p>
            <a:pPr>
              <a:defRPr/>
            </a:pPr>
            <a:r>
              <a:rPr lang="en-US" sz="1600" b="1" dirty="0">
                <a:solidFill>
                  <a:schemeClr val="accent3"/>
                </a:solidFill>
              </a:rPr>
              <a:t>Solution </a:t>
            </a:r>
            <a:r>
              <a:rPr lang="en-US" sz="1400" dirty="0"/>
              <a:t>– Every day about 10000+ vans leave their stations and distribute millions of packages. This platform manages the fleet and 25K+ drivers in the platform which is – </a:t>
            </a:r>
            <a:endParaRPr lang="en-US" dirty="0"/>
          </a:p>
          <a:p>
            <a:pPr marL="342900" indent="-342900">
              <a:buAutoNum type="arabicPeriod"/>
              <a:defRPr/>
            </a:pPr>
            <a:r>
              <a:rPr lang="en-US" sz="1400" dirty="0"/>
              <a:t>Complete analytical system to absorb a large amount of data on daily basis from multiple sources, IOTs, video and image data to generate driver scores, performance </a:t>
            </a:r>
            <a:r>
              <a:rPr lang="en-US" sz="1400" strike="sngStrike" dirty="0"/>
              <a:t>and fleet repair signal</a:t>
            </a:r>
            <a:r>
              <a:rPr lang="en-US" sz="1400" dirty="0"/>
              <a:t> </a:t>
            </a:r>
            <a:endParaRPr lang="en-US" sz="1400" dirty="0">
              <a:cs typeface="Calibri"/>
            </a:endParaRPr>
          </a:p>
          <a:p>
            <a:pPr marL="342900" indent="-342900">
              <a:buAutoNum type="arabicPeriod"/>
              <a:defRPr/>
            </a:pPr>
            <a:r>
              <a:rPr lang="en-US" sz="1400" dirty="0"/>
              <a:t>Algorithm based master data management to handle unclean and noisy data</a:t>
            </a:r>
            <a:endParaRPr lang="en-US" sz="1400" dirty="0">
              <a:cs typeface="Calibri" panose="020F0502020204030204"/>
            </a:endParaRPr>
          </a:p>
          <a:p>
            <a:pPr marL="342900" indent="-342900">
              <a:buAutoNum type="arabicPeriod"/>
              <a:defRPr/>
            </a:pPr>
            <a:r>
              <a:rPr lang="en-US" sz="1400" strike="sngStrike" dirty="0">
                <a:ea typeface="+mn-lt"/>
                <a:cs typeface="+mn-lt"/>
              </a:rPr>
              <a:t>Mathematical and AI modeling of damages for estimation and monitoring </a:t>
            </a:r>
          </a:p>
          <a:p>
            <a:pPr marL="342900" indent="-342900">
              <a:buAutoNum type="arabicPeriod"/>
              <a:defRPr/>
            </a:pPr>
            <a:r>
              <a:rPr lang="en-US" sz="1400" dirty="0">
                <a:ea typeface="+mn-lt"/>
                <a:cs typeface="+mn-lt"/>
              </a:rPr>
              <a:t>Completely customizable platform </a:t>
            </a:r>
            <a:endParaRPr lang="en-US" sz="1400" dirty="0">
              <a:cs typeface="Calibri"/>
            </a:endParaRPr>
          </a:p>
          <a:p>
            <a:pPr>
              <a:defRPr/>
            </a:pPr>
            <a:endParaRPr lang="en-US" dirty="0">
              <a:cs typeface="Calibri" panose="020F0502020204030204"/>
            </a:endParaRPr>
          </a:p>
          <a:p>
            <a:pPr>
              <a:defRPr/>
            </a:pPr>
            <a:r>
              <a:rPr lang="en-US" sz="1600" b="1" dirty="0">
                <a:solidFill>
                  <a:schemeClr val="accent3"/>
                </a:solidFill>
                <a:ea typeface="+mn-lt"/>
                <a:cs typeface="+mn-lt"/>
              </a:rPr>
              <a:t>App Architecture – </a:t>
            </a:r>
            <a:endParaRPr lang="en-US" sz="1600" dirty="0">
              <a:solidFill>
                <a:schemeClr val="accent3"/>
              </a:solidFill>
              <a:cs typeface="Calibri" panose="020F0502020204030204"/>
            </a:endParaRPr>
          </a:p>
          <a:p>
            <a:pPr marL="342900" indent="-342900">
              <a:buAutoNum type="arabicPeriod"/>
              <a:defRPr/>
            </a:pPr>
            <a:r>
              <a:rPr lang="en-US" sz="1400" dirty="0">
                <a:cs typeface="Calibri"/>
              </a:rPr>
              <a:t>AWS based platform with mobile apps </a:t>
            </a:r>
            <a:r>
              <a:rPr lang="en-US" sz="1400" strike="sngStrike" dirty="0">
                <a:cs typeface="Calibri"/>
              </a:rPr>
              <a:t>(Dispatcher app, Driver App, Repair tech App)</a:t>
            </a:r>
          </a:p>
          <a:p>
            <a:pPr marL="342900" indent="-342900">
              <a:buAutoNum type="arabicPeriod"/>
              <a:defRPr/>
            </a:pPr>
            <a:r>
              <a:rPr lang="en-US" sz="1400" dirty="0">
                <a:cs typeface="Calibri"/>
              </a:rPr>
              <a:t>Communication platform (Twilio)</a:t>
            </a:r>
          </a:p>
          <a:p>
            <a:pPr marL="342900" indent="-342900">
              <a:buAutoNum type="arabicPeriod"/>
              <a:defRPr/>
            </a:pPr>
            <a:r>
              <a:rPr lang="en-US" sz="1400" dirty="0">
                <a:cs typeface="Calibri"/>
              </a:rPr>
              <a:t>Amazon CloudWatch, ELB, Amazon Route S3 </a:t>
            </a:r>
          </a:p>
          <a:p>
            <a:pPr marL="342900" indent="-342900">
              <a:buAutoNum type="arabicPeriod"/>
              <a:defRPr/>
            </a:pPr>
            <a:r>
              <a:rPr lang="en-US" sz="1400" dirty="0">
                <a:cs typeface="Calibri"/>
              </a:rPr>
              <a:t>NAT Gateway, Amazon ECS, EKS</a:t>
            </a:r>
          </a:p>
          <a:p>
            <a:pPr marL="342900" indent="-342900">
              <a:buAutoNum type="arabicPeriod"/>
              <a:defRPr/>
            </a:pPr>
            <a:r>
              <a:rPr lang="en-US" sz="1400" dirty="0">
                <a:cs typeface="Calibri"/>
              </a:rPr>
              <a:t>Dashboard and mobile-based data displays (Grafana, Prometheus, Redis)</a:t>
            </a:r>
            <a:endParaRPr lang="en-US" sz="1400" dirty="0"/>
          </a:p>
        </p:txBody>
      </p:sp>
      <p:grpSp>
        <p:nvGrpSpPr>
          <p:cNvPr id="2" name="Group 1">
            <a:extLst>
              <a:ext uri="{FF2B5EF4-FFF2-40B4-BE49-F238E27FC236}">
                <a16:creationId xmlns:a16="http://schemas.microsoft.com/office/drawing/2014/main" id="{3E06E4BA-6281-CBA0-3079-90A48C5CF684}"/>
              </a:ext>
            </a:extLst>
          </p:cNvPr>
          <p:cNvGrpSpPr/>
          <p:nvPr/>
        </p:nvGrpSpPr>
        <p:grpSpPr>
          <a:xfrm>
            <a:off x="5849257" y="854662"/>
            <a:ext cx="6287105" cy="5580852"/>
            <a:chOff x="5849257" y="854662"/>
            <a:chExt cx="6287105" cy="5580852"/>
          </a:xfrm>
        </p:grpSpPr>
        <p:sp>
          <p:nvSpPr>
            <p:cNvPr id="6" name="TextBox 5">
              <a:extLst>
                <a:ext uri="{FF2B5EF4-FFF2-40B4-BE49-F238E27FC236}">
                  <a16:creationId xmlns:a16="http://schemas.microsoft.com/office/drawing/2014/main" id="{4776E290-17C1-428C-B789-8303A8C544E7}"/>
                </a:ext>
              </a:extLst>
            </p:cNvPr>
            <p:cNvSpPr txBox="1"/>
            <p:nvPr/>
          </p:nvSpPr>
          <p:spPr>
            <a:xfrm>
              <a:off x="5854744" y="42209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 Chat &amp; Broadcast Message</a:t>
              </a:r>
              <a:endParaRPr lang="en-US"/>
            </a:p>
          </p:txBody>
        </p:sp>
        <p:sp>
          <p:nvSpPr>
            <p:cNvPr id="7" name="TextBox 6">
              <a:extLst>
                <a:ext uri="{FF2B5EF4-FFF2-40B4-BE49-F238E27FC236}">
                  <a16:creationId xmlns:a16="http://schemas.microsoft.com/office/drawing/2014/main" id="{57D130E1-E5B7-74AA-BA6D-25C5079E6C93}"/>
                </a:ext>
              </a:extLst>
            </p:cNvPr>
            <p:cNvSpPr txBox="1"/>
            <p:nvPr/>
          </p:nvSpPr>
          <p:spPr>
            <a:xfrm>
              <a:off x="9133636" y="428953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Driver's Performance &amp; Management</a:t>
              </a:r>
            </a:p>
          </p:txBody>
        </p:sp>
        <p:sp>
          <p:nvSpPr>
            <p:cNvPr id="8" name="TextBox 7">
              <a:extLst>
                <a:ext uri="{FF2B5EF4-FFF2-40B4-BE49-F238E27FC236}">
                  <a16:creationId xmlns:a16="http://schemas.microsoft.com/office/drawing/2014/main" id="{F1BD54C6-F7B5-2BDA-F626-60F084C56F4E}"/>
                </a:ext>
              </a:extLst>
            </p:cNvPr>
            <p:cNvSpPr txBox="1"/>
            <p:nvPr/>
          </p:nvSpPr>
          <p:spPr>
            <a:xfrm>
              <a:off x="9124076" y="5454379"/>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Personalized Section for Notes and Task assignment</a:t>
              </a:r>
            </a:p>
          </p:txBody>
        </p:sp>
        <p:sp>
          <p:nvSpPr>
            <p:cNvPr id="9" name="TextBox 8">
              <a:extLst>
                <a:ext uri="{FF2B5EF4-FFF2-40B4-BE49-F238E27FC236}">
                  <a16:creationId xmlns:a16="http://schemas.microsoft.com/office/drawing/2014/main" id="{68DD6853-DBCD-6EBF-FF2F-25FE2D08BA8E}"/>
                </a:ext>
              </a:extLst>
            </p:cNvPr>
            <p:cNvSpPr txBox="1"/>
            <p:nvPr/>
          </p:nvSpPr>
          <p:spPr>
            <a:xfrm>
              <a:off x="5859709" y="231646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a:p>
          </p:txBody>
        </p:sp>
        <p:sp>
          <p:nvSpPr>
            <p:cNvPr id="12" name="TextBox 11">
              <a:extLst>
                <a:ext uri="{FF2B5EF4-FFF2-40B4-BE49-F238E27FC236}">
                  <a16:creationId xmlns:a16="http://schemas.microsoft.com/office/drawing/2014/main" id="{075C0A52-540D-ECD1-0308-7F9F96283FC4}"/>
                </a:ext>
              </a:extLst>
            </p:cNvPr>
            <p:cNvSpPr txBox="1"/>
            <p:nvPr/>
          </p:nvSpPr>
          <p:spPr>
            <a:xfrm>
              <a:off x="9125422" y="2364841"/>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ea typeface="+mn-lt"/>
                  <a:cs typeface="+mn-lt"/>
                </a:rPr>
                <a:t>Dashboard – Weekly Data and Analytics</a:t>
              </a:r>
              <a:endParaRPr lang="en-US" sz="1100">
                <a:ea typeface="+mn-lt"/>
                <a:cs typeface="+mn-lt"/>
              </a:endParaRPr>
            </a:p>
            <a:p>
              <a:pPr algn="ctr"/>
              <a:endParaRPr lang="en-US" sz="1100" b="1">
                <a:cs typeface="Calibri"/>
              </a:endParaRPr>
            </a:p>
          </p:txBody>
        </p:sp>
        <p:pic>
          <p:nvPicPr>
            <p:cNvPr id="13" name="Picture 13" descr="Graphical user interface, application, table&#10;&#10;Description automatically generated">
              <a:extLst>
                <a:ext uri="{FF2B5EF4-FFF2-40B4-BE49-F238E27FC236}">
                  <a16:creationId xmlns:a16="http://schemas.microsoft.com/office/drawing/2014/main" id="{A67A0007-09D0-CD7B-ACEC-BFC62947E88C}"/>
                </a:ext>
              </a:extLst>
            </p:cNvPr>
            <p:cNvPicPr>
              <a:picLocks noChangeAspect="1"/>
            </p:cNvPicPr>
            <p:nvPr/>
          </p:nvPicPr>
          <p:blipFill>
            <a:blip r:embed="rId3"/>
            <a:stretch>
              <a:fillRect/>
            </a:stretch>
          </p:blipFill>
          <p:spPr>
            <a:xfrm>
              <a:off x="5849257" y="857935"/>
              <a:ext cx="3190723" cy="1440987"/>
            </a:xfrm>
            <a:prstGeom prst="rect">
              <a:avLst/>
            </a:prstGeom>
          </p:spPr>
        </p:pic>
        <p:pic>
          <p:nvPicPr>
            <p:cNvPr id="14" name="Picture 14" descr="Chart, line chart&#10;&#10;Description automatically generated">
              <a:extLst>
                <a:ext uri="{FF2B5EF4-FFF2-40B4-BE49-F238E27FC236}">
                  <a16:creationId xmlns:a16="http://schemas.microsoft.com/office/drawing/2014/main" id="{1B0CFBF3-F2B5-8262-3402-9581835C600B}"/>
                </a:ext>
              </a:extLst>
            </p:cNvPr>
            <p:cNvPicPr>
              <a:picLocks noChangeAspect="1"/>
            </p:cNvPicPr>
            <p:nvPr/>
          </p:nvPicPr>
          <p:blipFill>
            <a:blip r:embed="rId4"/>
            <a:stretch>
              <a:fillRect/>
            </a:stretch>
          </p:blipFill>
          <p:spPr>
            <a:xfrm>
              <a:off x="9139162" y="854662"/>
              <a:ext cx="2876247" cy="1520103"/>
            </a:xfrm>
            <a:prstGeom prst="rect">
              <a:avLst/>
            </a:prstGeom>
          </p:spPr>
        </p:pic>
        <p:pic>
          <p:nvPicPr>
            <p:cNvPr id="16" name="Picture 16" descr="Graphical user interface, application&#10;&#10;Description automatically generated">
              <a:extLst>
                <a:ext uri="{FF2B5EF4-FFF2-40B4-BE49-F238E27FC236}">
                  <a16:creationId xmlns:a16="http://schemas.microsoft.com/office/drawing/2014/main" id="{32267819-F711-4DC2-2FF9-076BED0BE55B}"/>
                </a:ext>
              </a:extLst>
            </p:cNvPr>
            <p:cNvPicPr>
              <a:picLocks noChangeAspect="1"/>
            </p:cNvPicPr>
            <p:nvPr/>
          </p:nvPicPr>
          <p:blipFill>
            <a:blip r:embed="rId5"/>
            <a:stretch>
              <a:fillRect/>
            </a:stretch>
          </p:blipFill>
          <p:spPr>
            <a:xfrm>
              <a:off x="5897638" y="2650738"/>
              <a:ext cx="3178628" cy="1508143"/>
            </a:xfrm>
            <a:prstGeom prst="rect">
              <a:avLst/>
            </a:prstGeom>
          </p:spPr>
        </p:pic>
        <p:pic>
          <p:nvPicPr>
            <p:cNvPr id="18" name="Picture 18" descr="Graphical user interface, text, application, email&#10;&#10;Description automatically generated">
              <a:extLst>
                <a:ext uri="{FF2B5EF4-FFF2-40B4-BE49-F238E27FC236}">
                  <a16:creationId xmlns:a16="http://schemas.microsoft.com/office/drawing/2014/main" id="{48B11E35-89FD-4EB9-BD0A-2B7C1DB49776}"/>
                </a:ext>
              </a:extLst>
            </p:cNvPr>
            <p:cNvPicPr>
              <a:picLocks noChangeAspect="1"/>
            </p:cNvPicPr>
            <p:nvPr/>
          </p:nvPicPr>
          <p:blipFill>
            <a:blip r:embed="rId6"/>
            <a:stretch>
              <a:fillRect/>
            </a:stretch>
          </p:blipFill>
          <p:spPr>
            <a:xfrm>
              <a:off x="9139162" y="2655926"/>
              <a:ext cx="2997200" cy="1534054"/>
            </a:xfrm>
            <a:prstGeom prst="rect">
              <a:avLst/>
            </a:prstGeom>
          </p:spPr>
        </p:pic>
        <p:pic>
          <p:nvPicPr>
            <p:cNvPr id="19" name="Picture 19" descr="Graphical user interface, application&#10;&#10;Description automatically generated">
              <a:extLst>
                <a:ext uri="{FF2B5EF4-FFF2-40B4-BE49-F238E27FC236}">
                  <a16:creationId xmlns:a16="http://schemas.microsoft.com/office/drawing/2014/main" id="{1FFDE849-CB72-9D59-F5A5-C78A4BD2D5F7}"/>
                </a:ext>
              </a:extLst>
            </p:cNvPr>
            <p:cNvPicPr>
              <a:picLocks noChangeAspect="1"/>
            </p:cNvPicPr>
            <p:nvPr/>
          </p:nvPicPr>
          <p:blipFill>
            <a:blip r:embed="rId7"/>
            <a:stretch>
              <a:fillRect/>
            </a:stretch>
          </p:blipFill>
          <p:spPr>
            <a:xfrm>
              <a:off x="5861353" y="4486485"/>
              <a:ext cx="3178627" cy="1949029"/>
            </a:xfrm>
            <a:prstGeom prst="rect">
              <a:avLst/>
            </a:prstGeom>
          </p:spPr>
        </p:pic>
      </p:grpSp>
    </p:spTree>
    <p:extLst>
      <p:ext uri="{BB962C8B-B14F-4D97-AF65-F5344CB8AC3E}">
        <p14:creationId xmlns:p14="http://schemas.microsoft.com/office/powerpoint/2010/main" val="1504620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99F79-02AD-9EC6-3C5F-428DB1DB8529}"/>
              </a:ext>
            </a:extLst>
          </p:cNvPr>
          <p:cNvSpPr>
            <a:spLocks noGrp="1"/>
          </p:cNvSpPr>
          <p:nvPr>
            <p:ph type="body" sz="quarter" idx="10"/>
          </p:nvPr>
        </p:nvSpPr>
        <p:spPr bwMode="gray">
          <a:xfrm>
            <a:off x="551298" y="232984"/>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u="none" strike="noStrike" dirty="0">
                <a:solidFill>
                  <a:srgbClr val="1A75BC"/>
                </a:solidFill>
                <a:effectLst/>
                <a:latin typeface="Calibri" panose="020F0502020204030204" pitchFamily="34" charset="0"/>
              </a:rPr>
              <a:t>Data-driven performance and insurance improvement apps 1/2 </a:t>
            </a:r>
            <a:r>
              <a:rPr lang="en-US" b="0" i="0" dirty="0">
                <a:solidFill>
                  <a:srgbClr val="000000"/>
                </a:solidFill>
                <a:effectLst/>
                <a:latin typeface="Calibri" panose="020F0502020204030204" pitchFamily="34" charset="0"/>
              </a:rPr>
              <a:t>​</a:t>
            </a:r>
            <a:endParaRPr lang="en-US" dirty="0"/>
          </a:p>
        </p:txBody>
      </p:sp>
      <p:grpSp>
        <p:nvGrpSpPr>
          <p:cNvPr id="5" name="Group 4">
            <a:extLst>
              <a:ext uri="{FF2B5EF4-FFF2-40B4-BE49-F238E27FC236}">
                <a16:creationId xmlns:a16="http://schemas.microsoft.com/office/drawing/2014/main" id="{2CEEB6A7-BC51-DEDB-52A5-AC795738148D}"/>
              </a:ext>
            </a:extLst>
          </p:cNvPr>
          <p:cNvGrpSpPr/>
          <p:nvPr/>
        </p:nvGrpSpPr>
        <p:grpSpPr>
          <a:xfrm>
            <a:off x="666855" y="856401"/>
            <a:ext cx="4683824" cy="5768615"/>
            <a:chOff x="6277291" y="878535"/>
            <a:chExt cx="4434831" cy="5768615"/>
          </a:xfrm>
        </p:grpSpPr>
        <p:sp>
          <p:nvSpPr>
            <p:cNvPr id="6" name="Rectangle: Rounded Corners 5">
              <a:extLst>
                <a:ext uri="{FF2B5EF4-FFF2-40B4-BE49-F238E27FC236}">
                  <a16:creationId xmlns:a16="http://schemas.microsoft.com/office/drawing/2014/main" id="{A94A58E4-81FC-0ACD-BD8B-4D387D1841E8}"/>
                </a:ext>
              </a:extLst>
            </p:cNvPr>
            <p:cNvSpPr/>
            <p:nvPr/>
          </p:nvSpPr>
          <p:spPr>
            <a:xfrm>
              <a:off x="6287132" y="884250"/>
              <a:ext cx="441198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F8A70146-33C8-95BF-F532-4354984EC669}"/>
                </a:ext>
              </a:extLst>
            </p:cNvPr>
            <p:cNvGrpSpPr/>
            <p:nvPr/>
          </p:nvGrpSpPr>
          <p:grpSpPr>
            <a:xfrm>
              <a:off x="6277291" y="878535"/>
              <a:ext cx="4434831" cy="5437333"/>
              <a:chOff x="6277291" y="878535"/>
              <a:chExt cx="4434831" cy="5437333"/>
            </a:xfrm>
          </p:grpSpPr>
          <p:sp>
            <p:nvSpPr>
              <p:cNvPr id="8" name="TextBox 7">
                <a:extLst>
                  <a:ext uri="{FF2B5EF4-FFF2-40B4-BE49-F238E27FC236}">
                    <a16:creationId xmlns:a16="http://schemas.microsoft.com/office/drawing/2014/main" id="{0FD9CE9E-723E-92DD-948A-E13E7C6EACDA}"/>
                  </a:ext>
                </a:extLst>
              </p:cNvPr>
              <p:cNvSpPr txBox="1"/>
              <p:nvPr/>
            </p:nvSpPr>
            <p:spPr>
              <a:xfrm>
                <a:off x="6362537" y="2223975"/>
                <a:ext cx="4349585" cy="2523768"/>
              </a:xfrm>
              <a:prstGeom prst="rect">
                <a:avLst/>
              </a:prstGeom>
              <a:noFill/>
            </p:spPr>
            <p:txBody>
              <a:bodyPr wrap="square" lIns="91440" tIns="45720" rIns="91440" bIns="45720" anchor="t">
                <a:spAutoFit/>
              </a:bodyPr>
              <a:lstStyle/>
              <a:p>
                <a:r>
                  <a:rPr lang="en-IN" b="1" dirty="0">
                    <a:solidFill>
                      <a:schemeClr val="accent3"/>
                    </a:solidFill>
                  </a:rPr>
                  <a:t>Solution</a:t>
                </a:r>
              </a:p>
              <a:p>
                <a:pPr>
                  <a:defRPr/>
                </a:pPr>
                <a:r>
                  <a:rPr lang="en-US" sz="1400" dirty="0"/>
                  <a:t>Every day about 10000+ vans leave their stations and distribute millions of packages. This platform manages the fleet and 25K+ drivers in the platform which is – </a:t>
                </a:r>
              </a:p>
              <a:p>
                <a:pPr marL="342900" indent="-342900">
                  <a:buAutoNum type="arabicPeriod"/>
                  <a:defRPr/>
                </a:pPr>
                <a:r>
                  <a:rPr lang="en-US" sz="1400" dirty="0"/>
                  <a:t>Complete analytical system to absorb a large amount of data on daily basis from multiple sources, IOTs, video and image data to generate driver scores, performance</a:t>
                </a:r>
              </a:p>
              <a:p>
                <a:pPr marL="342900" indent="-342900">
                  <a:buAutoNum type="arabicPeriod"/>
                  <a:defRPr/>
                </a:pPr>
                <a:r>
                  <a:rPr lang="en-US" sz="1400" dirty="0"/>
                  <a:t> Algorithm based master data management to handle unclean and noisy data</a:t>
                </a:r>
                <a:endParaRPr lang="en-US" sz="1400" dirty="0">
                  <a:cs typeface="Calibri" panose="020F0502020204030204"/>
                </a:endParaRPr>
              </a:p>
              <a:p>
                <a:pPr marL="342900" indent="-342900">
                  <a:buAutoNum type="arabicPeriod"/>
                  <a:defRPr/>
                </a:pPr>
                <a:r>
                  <a:rPr lang="en-US" sz="1400" dirty="0">
                    <a:ea typeface="+mn-lt"/>
                    <a:cs typeface="+mn-lt"/>
                  </a:rPr>
                  <a:t>Completely customizable platform </a:t>
                </a:r>
                <a:endParaRPr lang="en-US" sz="1400" dirty="0">
                  <a:cs typeface="Calibri"/>
                </a:endParaRPr>
              </a:p>
            </p:txBody>
          </p:sp>
          <p:sp>
            <p:nvSpPr>
              <p:cNvPr id="9" name="TextBox 8">
                <a:extLst>
                  <a:ext uri="{FF2B5EF4-FFF2-40B4-BE49-F238E27FC236}">
                    <a16:creationId xmlns:a16="http://schemas.microsoft.com/office/drawing/2014/main" id="{707770C4-D3E4-3D5C-D88B-178EECDED598}"/>
                  </a:ext>
                </a:extLst>
              </p:cNvPr>
              <p:cNvSpPr txBox="1"/>
              <p:nvPr/>
            </p:nvSpPr>
            <p:spPr>
              <a:xfrm>
                <a:off x="6315216" y="4653875"/>
                <a:ext cx="4349585" cy="1661993"/>
              </a:xfrm>
              <a:prstGeom prst="rect">
                <a:avLst/>
              </a:prstGeom>
              <a:noFill/>
            </p:spPr>
            <p:txBody>
              <a:bodyPr wrap="square" lIns="91440" tIns="45720" rIns="91440" bIns="45720" anchor="t">
                <a:spAutoFit/>
              </a:bodyPr>
              <a:lstStyle/>
              <a:p>
                <a:r>
                  <a:rPr lang="en-IN" b="1" dirty="0">
                    <a:solidFill>
                      <a:schemeClr val="accent3"/>
                    </a:solidFill>
                  </a:rPr>
                  <a:t>App Architecture</a:t>
                </a:r>
              </a:p>
              <a:p>
                <a:pPr marL="228600" indent="-228600">
                  <a:buAutoNum type="arabicPeriod"/>
                </a:pPr>
                <a:r>
                  <a:rPr lang="en-US" sz="1400" dirty="0">
                    <a:cs typeface="Calibri"/>
                  </a:rPr>
                  <a:t>AWS based platform with mobile apps </a:t>
                </a:r>
              </a:p>
              <a:p>
                <a:pPr marL="228600" indent="-228600">
                  <a:buFontTx/>
                  <a:buAutoNum type="arabicPeriod"/>
                </a:pPr>
                <a:r>
                  <a:rPr lang="en-US" sz="1400" dirty="0">
                    <a:cs typeface="Calibri"/>
                  </a:rPr>
                  <a:t>Communication platform (Twilio)</a:t>
                </a:r>
              </a:p>
              <a:p>
                <a:pPr marL="228600" indent="-228600">
                  <a:buFontTx/>
                  <a:buAutoNum type="arabicPeriod"/>
                </a:pPr>
                <a:r>
                  <a:rPr lang="en-US" sz="1400" dirty="0">
                    <a:cs typeface="Calibri"/>
                  </a:rPr>
                  <a:t>Amazon CloudWatch, ELB, Amazon Route S3 </a:t>
                </a:r>
              </a:p>
              <a:p>
                <a:pPr marL="228600" indent="-228600">
                  <a:buFontTx/>
                  <a:buAutoNum type="arabicPeriod"/>
                </a:pPr>
                <a:r>
                  <a:rPr lang="en-US" sz="1400" dirty="0">
                    <a:cs typeface="Calibri"/>
                  </a:rPr>
                  <a:t>NAT Gateway, Amazon ECS, EKS</a:t>
                </a:r>
              </a:p>
              <a:p>
                <a:pPr marL="228600" indent="-228600">
                  <a:buFontTx/>
                  <a:buAutoNum type="arabicPeriod"/>
                </a:pPr>
                <a:r>
                  <a:rPr lang="en-US" sz="1400" dirty="0">
                    <a:cs typeface="Calibri"/>
                  </a:rPr>
                  <a:t>Dashboard and mobile-based data displays (Grafana, Prometheus, Redis)</a:t>
                </a:r>
                <a:endParaRPr lang="en-US" sz="1400" dirty="0"/>
              </a:p>
            </p:txBody>
          </p:sp>
          <p:sp>
            <p:nvSpPr>
              <p:cNvPr id="10" name="Rectangle: Rounded Corners 9">
                <a:extLst>
                  <a:ext uri="{FF2B5EF4-FFF2-40B4-BE49-F238E27FC236}">
                    <a16:creationId xmlns:a16="http://schemas.microsoft.com/office/drawing/2014/main" id="{82EBFC00-D7D6-6A68-7C00-93B1DD151659}"/>
                  </a:ext>
                </a:extLst>
              </p:cNvPr>
              <p:cNvSpPr/>
              <p:nvPr/>
            </p:nvSpPr>
            <p:spPr>
              <a:xfrm>
                <a:off x="6277291" y="878535"/>
                <a:ext cx="4425436"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037D31D-DE60-628E-DE5B-FA949528EE92}"/>
                  </a:ext>
                </a:extLst>
              </p:cNvPr>
              <p:cNvSpPr txBox="1"/>
              <p:nvPr/>
            </p:nvSpPr>
            <p:spPr>
              <a:xfrm>
                <a:off x="7965194"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2" name="TextBox 11">
                <a:extLst>
                  <a:ext uri="{FF2B5EF4-FFF2-40B4-BE49-F238E27FC236}">
                    <a16:creationId xmlns:a16="http://schemas.microsoft.com/office/drawing/2014/main" id="{A818B85B-241D-CE28-3EB8-90061D644135}"/>
                  </a:ext>
                </a:extLst>
              </p:cNvPr>
              <p:cNvSpPr txBox="1"/>
              <p:nvPr/>
            </p:nvSpPr>
            <p:spPr>
              <a:xfrm>
                <a:off x="6349526" y="1374653"/>
                <a:ext cx="4353201" cy="954107"/>
              </a:xfrm>
              <a:prstGeom prst="rect">
                <a:avLst/>
              </a:prstGeom>
              <a:noFill/>
            </p:spPr>
            <p:txBody>
              <a:bodyPr wrap="square">
                <a:spAutoFit/>
              </a:bodyPr>
              <a:lstStyle/>
              <a:p>
                <a:pPr>
                  <a:defRPr/>
                </a:pPr>
                <a:r>
                  <a:rPr lang="en-US" sz="1400" dirty="0">
                    <a:ea typeface="+mn-lt"/>
                    <a:cs typeface="+mn-lt"/>
                  </a:rPr>
                  <a:t>A service provider servicing 200+ logistics companies wanted to build a platform for improving performance of the drivers and fleet management using data analytics, AI and IOT.</a:t>
                </a:r>
                <a:endParaRPr lang="en-US" sz="1400" dirty="0">
                  <a:solidFill>
                    <a:srgbClr val="252D30"/>
                  </a:solidFill>
                  <a:cs typeface="Calibri"/>
                </a:endParaRPr>
              </a:p>
            </p:txBody>
          </p:sp>
        </p:grpSp>
      </p:grpSp>
      <p:grpSp>
        <p:nvGrpSpPr>
          <p:cNvPr id="13" name="Group 12">
            <a:extLst>
              <a:ext uri="{FF2B5EF4-FFF2-40B4-BE49-F238E27FC236}">
                <a16:creationId xmlns:a16="http://schemas.microsoft.com/office/drawing/2014/main" id="{8DCC6CAA-5FEC-6C7E-1FFC-4DADB3C634E8}"/>
              </a:ext>
            </a:extLst>
          </p:cNvPr>
          <p:cNvGrpSpPr/>
          <p:nvPr/>
        </p:nvGrpSpPr>
        <p:grpSpPr>
          <a:xfrm>
            <a:off x="5447910" y="856401"/>
            <a:ext cx="6274943" cy="5580852"/>
            <a:chOff x="5849257" y="854662"/>
            <a:chExt cx="6274943" cy="5580852"/>
          </a:xfrm>
        </p:grpSpPr>
        <p:sp>
          <p:nvSpPr>
            <p:cNvPr id="14" name="TextBox 13">
              <a:extLst>
                <a:ext uri="{FF2B5EF4-FFF2-40B4-BE49-F238E27FC236}">
                  <a16:creationId xmlns:a16="http://schemas.microsoft.com/office/drawing/2014/main" id="{9ED59070-24ED-0DDF-E0E0-D80CDB5EC392}"/>
                </a:ext>
              </a:extLst>
            </p:cNvPr>
            <p:cNvSpPr txBox="1"/>
            <p:nvPr/>
          </p:nvSpPr>
          <p:spPr>
            <a:xfrm>
              <a:off x="5854744" y="42209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 Chat &amp; Broadcast Message</a:t>
              </a:r>
              <a:endParaRPr lang="en-US"/>
            </a:p>
          </p:txBody>
        </p:sp>
        <p:sp>
          <p:nvSpPr>
            <p:cNvPr id="15" name="TextBox 14">
              <a:extLst>
                <a:ext uri="{FF2B5EF4-FFF2-40B4-BE49-F238E27FC236}">
                  <a16:creationId xmlns:a16="http://schemas.microsoft.com/office/drawing/2014/main" id="{B90921E2-41A5-1E87-DA00-293F8F5DCA26}"/>
                </a:ext>
              </a:extLst>
            </p:cNvPr>
            <p:cNvSpPr txBox="1"/>
            <p:nvPr/>
          </p:nvSpPr>
          <p:spPr>
            <a:xfrm>
              <a:off x="9133636" y="428953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Driver's Performance &amp; Management</a:t>
              </a:r>
            </a:p>
          </p:txBody>
        </p:sp>
        <p:sp>
          <p:nvSpPr>
            <p:cNvPr id="16" name="TextBox 15">
              <a:extLst>
                <a:ext uri="{FF2B5EF4-FFF2-40B4-BE49-F238E27FC236}">
                  <a16:creationId xmlns:a16="http://schemas.microsoft.com/office/drawing/2014/main" id="{2F5A0D25-6C43-12AE-6A8C-DEEE329098DC}"/>
                </a:ext>
              </a:extLst>
            </p:cNvPr>
            <p:cNvSpPr txBox="1"/>
            <p:nvPr/>
          </p:nvSpPr>
          <p:spPr>
            <a:xfrm>
              <a:off x="9124076" y="5454379"/>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Personalized Section for Notes and Task assignment</a:t>
              </a:r>
            </a:p>
          </p:txBody>
        </p:sp>
        <p:sp>
          <p:nvSpPr>
            <p:cNvPr id="17" name="TextBox 16">
              <a:extLst>
                <a:ext uri="{FF2B5EF4-FFF2-40B4-BE49-F238E27FC236}">
                  <a16:creationId xmlns:a16="http://schemas.microsoft.com/office/drawing/2014/main" id="{EBFB8006-DFE3-E998-D9BF-E6CF097E63CE}"/>
                </a:ext>
              </a:extLst>
            </p:cNvPr>
            <p:cNvSpPr txBox="1"/>
            <p:nvPr/>
          </p:nvSpPr>
          <p:spPr>
            <a:xfrm>
              <a:off x="5859709" y="231646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dirty="0">
                  <a:cs typeface="Calibri"/>
                </a:rPr>
                <a:t>Dashboard – Daily Data and Analytics</a:t>
              </a:r>
              <a:endParaRPr lang="en-US" dirty="0"/>
            </a:p>
          </p:txBody>
        </p:sp>
        <p:sp>
          <p:nvSpPr>
            <p:cNvPr id="18" name="TextBox 17">
              <a:extLst>
                <a:ext uri="{FF2B5EF4-FFF2-40B4-BE49-F238E27FC236}">
                  <a16:creationId xmlns:a16="http://schemas.microsoft.com/office/drawing/2014/main" id="{75E70DDF-9636-AC26-FF73-E70FC9F0809D}"/>
                </a:ext>
              </a:extLst>
            </p:cNvPr>
            <p:cNvSpPr txBox="1"/>
            <p:nvPr/>
          </p:nvSpPr>
          <p:spPr>
            <a:xfrm>
              <a:off x="9125422" y="2364841"/>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ea typeface="+mn-lt"/>
                  <a:cs typeface="+mn-lt"/>
                </a:rPr>
                <a:t>Dashboard – Weekly Data and Analytics</a:t>
              </a:r>
              <a:endParaRPr lang="en-US" sz="1100">
                <a:ea typeface="+mn-lt"/>
                <a:cs typeface="+mn-lt"/>
              </a:endParaRPr>
            </a:p>
            <a:p>
              <a:pPr algn="ctr"/>
              <a:endParaRPr lang="en-US" sz="1100" b="1">
                <a:cs typeface="Calibri"/>
              </a:endParaRPr>
            </a:p>
          </p:txBody>
        </p:sp>
        <p:pic>
          <p:nvPicPr>
            <p:cNvPr id="19" name="Picture 13" descr="Graphical user interface, application, table&#10;&#10;Description automatically generated">
              <a:extLst>
                <a:ext uri="{FF2B5EF4-FFF2-40B4-BE49-F238E27FC236}">
                  <a16:creationId xmlns:a16="http://schemas.microsoft.com/office/drawing/2014/main" id="{1008FEA8-F32A-1C07-FA5C-E419025973CF}"/>
                </a:ext>
              </a:extLst>
            </p:cNvPr>
            <p:cNvPicPr>
              <a:picLocks noChangeAspect="1"/>
            </p:cNvPicPr>
            <p:nvPr/>
          </p:nvPicPr>
          <p:blipFill>
            <a:blip r:embed="rId3"/>
            <a:stretch>
              <a:fillRect/>
            </a:stretch>
          </p:blipFill>
          <p:spPr>
            <a:xfrm>
              <a:off x="5849257" y="857935"/>
              <a:ext cx="3190723" cy="1440987"/>
            </a:xfrm>
            <a:prstGeom prst="rect">
              <a:avLst/>
            </a:prstGeom>
          </p:spPr>
        </p:pic>
        <p:pic>
          <p:nvPicPr>
            <p:cNvPr id="20" name="Picture 14" descr="Chart, line chart&#10;&#10;Description automatically generated">
              <a:extLst>
                <a:ext uri="{FF2B5EF4-FFF2-40B4-BE49-F238E27FC236}">
                  <a16:creationId xmlns:a16="http://schemas.microsoft.com/office/drawing/2014/main" id="{2250557D-AD26-9612-B66A-86B7603E35EB}"/>
                </a:ext>
              </a:extLst>
            </p:cNvPr>
            <p:cNvPicPr>
              <a:picLocks noChangeAspect="1"/>
            </p:cNvPicPr>
            <p:nvPr/>
          </p:nvPicPr>
          <p:blipFill>
            <a:blip r:embed="rId4"/>
            <a:stretch>
              <a:fillRect/>
            </a:stretch>
          </p:blipFill>
          <p:spPr>
            <a:xfrm>
              <a:off x="9139162" y="854662"/>
              <a:ext cx="2876247" cy="1520103"/>
            </a:xfrm>
            <a:prstGeom prst="rect">
              <a:avLst/>
            </a:prstGeom>
          </p:spPr>
        </p:pic>
        <p:pic>
          <p:nvPicPr>
            <p:cNvPr id="21" name="Picture 16" descr="Graphical user interface, application&#10;&#10;Description automatically generated">
              <a:extLst>
                <a:ext uri="{FF2B5EF4-FFF2-40B4-BE49-F238E27FC236}">
                  <a16:creationId xmlns:a16="http://schemas.microsoft.com/office/drawing/2014/main" id="{A38991AD-B7F9-7AA7-D544-74FF8A4F9312}"/>
                </a:ext>
              </a:extLst>
            </p:cNvPr>
            <p:cNvPicPr>
              <a:picLocks noChangeAspect="1"/>
            </p:cNvPicPr>
            <p:nvPr/>
          </p:nvPicPr>
          <p:blipFill>
            <a:blip r:embed="rId5"/>
            <a:stretch>
              <a:fillRect/>
            </a:stretch>
          </p:blipFill>
          <p:spPr>
            <a:xfrm>
              <a:off x="5897638" y="2650738"/>
              <a:ext cx="3140947" cy="1508143"/>
            </a:xfrm>
            <a:prstGeom prst="rect">
              <a:avLst/>
            </a:prstGeom>
          </p:spPr>
        </p:pic>
        <p:pic>
          <p:nvPicPr>
            <p:cNvPr id="22" name="Picture 18" descr="Graphical user interface, text, application, email&#10;&#10;Description automatically generated">
              <a:extLst>
                <a:ext uri="{FF2B5EF4-FFF2-40B4-BE49-F238E27FC236}">
                  <a16:creationId xmlns:a16="http://schemas.microsoft.com/office/drawing/2014/main" id="{0A134CB6-FD13-EF6C-9A0D-629B4A1E472B}"/>
                </a:ext>
              </a:extLst>
            </p:cNvPr>
            <p:cNvPicPr>
              <a:picLocks noChangeAspect="1"/>
            </p:cNvPicPr>
            <p:nvPr/>
          </p:nvPicPr>
          <p:blipFill>
            <a:blip r:embed="rId6"/>
            <a:stretch>
              <a:fillRect/>
            </a:stretch>
          </p:blipFill>
          <p:spPr>
            <a:xfrm>
              <a:off x="9133636" y="2655926"/>
              <a:ext cx="2881773" cy="1534054"/>
            </a:xfrm>
            <a:prstGeom prst="rect">
              <a:avLst/>
            </a:prstGeom>
          </p:spPr>
        </p:pic>
        <p:pic>
          <p:nvPicPr>
            <p:cNvPr id="23" name="Picture 19" descr="Graphical user interface, application&#10;&#10;Description automatically generated">
              <a:extLst>
                <a:ext uri="{FF2B5EF4-FFF2-40B4-BE49-F238E27FC236}">
                  <a16:creationId xmlns:a16="http://schemas.microsoft.com/office/drawing/2014/main" id="{58919E18-15F9-0E99-94AF-47B62DB3B471}"/>
                </a:ext>
              </a:extLst>
            </p:cNvPr>
            <p:cNvPicPr>
              <a:picLocks noChangeAspect="1"/>
            </p:cNvPicPr>
            <p:nvPr/>
          </p:nvPicPr>
          <p:blipFill>
            <a:blip r:embed="rId7"/>
            <a:stretch>
              <a:fillRect/>
            </a:stretch>
          </p:blipFill>
          <p:spPr>
            <a:xfrm>
              <a:off x="5861354" y="4486485"/>
              <a:ext cx="3177232" cy="1949029"/>
            </a:xfrm>
            <a:prstGeom prst="rect">
              <a:avLst/>
            </a:prstGeom>
          </p:spPr>
        </p:pic>
      </p:grpSp>
    </p:spTree>
    <p:extLst>
      <p:ext uri="{BB962C8B-B14F-4D97-AF65-F5344CB8AC3E}">
        <p14:creationId xmlns:p14="http://schemas.microsoft.com/office/powerpoint/2010/main" val="943580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99F79-02AD-9EC6-3C5F-428DB1DB8529}"/>
              </a:ext>
            </a:extLst>
          </p:cNvPr>
          <p:cNvSpPr>
            <a:spLocks noGrp="1"/>
          </p:cNvSpPr>
          <p:nvPr>
            <p:ph type="body" sz="quarter" idx="10"/>
          </p:nvPr>
        </p:nvSpPr>
        <p:spPr bwMode="gray">
          <a:xfrm>
            <a:off x="551298" y="232984"/>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u="none" strike="noStrike" dirty="0">
                <a:solidFill>
                  <a:srgbClr val="1A75BC"/>
                </a:solidFill>
                <a:effectLst/>
                <a:latin typeface="Calibri" panose="020F0502020204030204" pitchFamily="34" charset="0"/>
              </a:rPr>
              <a:t>Data-driven performance and insurance improvement apps 1/2 </a:t>
            </a:r>
            <a:r>
              <a:rPr lang="en-US" b="0" i="0" dirty="0">
                <a:solidFill>
                  <a:srgbClr val="000000"/>
                </a:solidFill>
                <a:effectLst/>
                <a:latin typeface="Calibri" panose="020F0502020204030204" pitchFamily="34" charset="0"/>
              </a:rPr>
              <a:t>​</a:t>
            </a:r>
            <a:endParaRPr lang="en-US" dirty="0"/>
          </a:p>
        </p:txBody>
      </p:sp>
      <p:grpSp>
        <p:nvGrpSpPr>
          <p:cNvPr id="5" name="Group 4">
            <a:extLst>
              <a:ext uri="{FF2B5EF4-FFF2-40B4-BE49-F238E27FC236}">
                <a16:creationId xmlns:a16="http://schemas.microsoft.com/office/drawing/2014/main" id="{2CEEB6A7-BC51-DEDB-52A5-AC795738148D}"/>
              </a:ext>
            </a:extLst>
          </p:cNvPr>
          <p:cNvGrpSpPr/>
          <p:nvPr/>
        </p:nvGrpSpPr>
        <p:grpSpPr>
          <a:xfrm>
            <a:off x="666855" y="856401"/>
            <a:ext cx="5338956" cy="5768615"/>
            <a:chOff x="6277291" y="878535"/>
            <a:chExt cx="4434831" cy="5768615"/>
          </a:xfrm>
        </p:grpSpPr>
        <p:sp>
          <p:nvSpPr>
            <p:cNvPr id="6" name="Rectangle: Rounded Corners 5">
              <a:extLst>
                <a:ext uri="{FF2B5EF4-FFF2-40B4-BE49-F238E27FC236}">
                  <a16:creationId xmlns:a16="http://schemas.microsoft.com/office/drawing/2014/main" id="{A94A58E4-81FC-0ACD-BD8B-4D387D1841E8}"/>
                </a:ext>
              </a:extLst>
            </p:cNvPr>
            <p:cNvSpPr/>
            <p:nvPr/>
          </p:nvSpPr>
          <p:spPr>
            <a:xfrm>
              <a:off x="6287132" y="884250"/>
              <a:ext cx="441198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F8A70146-33C8-95BF-F532-4354984EC669}"/>
                </a:ext>
              </a:extLst>
            </p:cNvPr>
            <p:cNvGrpSpPr/>
            <p:nvPr/>
          </p:nvGrpSpPr>
          <p:grpSpPr>
            <a:xfrm>
              <a:off x="6277291" y="878535"/>
              <a:ext cx="4434831" cy="5437333"/>
              <a:chOff x="6277291" y="878535"/>
              <a:chExt cx="4434831" cy="5437333"/>
            </a:xfrm>
          </p:grpSpPr>
          <p:sp>
            <p:nvSpPr>
              <p:cNvPr id="8" name="TextBox 7">
                <a:extLst>
                  <a:ext uri="{FF2B5EF4-FFF2-40B4-BE49-F238E27FC236}">
                    <a16:creationId xmlns:a16="http://schemas.microsoft.com/office/drawing/2014/main" id="{0FD9CE9E-723E-92DD-948A-E13E7C6EACDA}"/>
                  </a:ext>
                </a:extLst>
              </p:cNvPr>
              <p:cNvSpPr txBox="1"/>
              <p:nvPr/>
            </p:nvSpPr>
            <p:spPr>
              <a:xfrm>
                <a:off x="6362537" y="2223975"/>
                <a:ext cx="4349585" cy="2523768"/>
              </a:xfrm>
              <a:prstGeom prst="rect">
                <a:avLst/>
              </a:prstGeom>
              <a:noFill/>
            </p:spPr>
            <p:txBody>
              <a:bodyPr wrap="square" lIns="91440" tIns="45720" rIns="91440" bIns="45720" anchor="t">
                <a:spAutoFit/>
              </a:bodyPr>
              <a:lstStyle/>
              <a:p>
                <a:r>
                  <a:rPr lang="en-IN" b="1" dirty="0">
                    <a:solidFill>
                      <a:schemeClr val="accent3"/>
                    </a:solidFill>
                  </a:rPr>
                  <a:t>Solution</a:t>
                </a:r>
              </a:p>
              <a:p>
                <a:pPr>
                  <a:defRPr/>
                </a:pPr>
                <a:r>
                  <a:rPr lang="en-US" sz="1400" dirty="0"/>
                  <a:t>Every day about 10000+ vans leave their stations and distribute millions of packages. This platform manages the fleet and 25K+ drivers in the platform which is – </a:t>
                </a:r>
              </a:p>
              <a:p>
                <a:pPr marL="342900" indent="-342900">
                  <a:buAutoNum type="arabicPeriod"/>
                  <a:defRPr/>
                </a:pPr>
                <a:r>
                  <a:rPr lang="en-US" sz="1400" dirty="0"/>
                  <a:t>Complete analytical system to absorb a large amount of data on daily basis from multiple sources, IOTs, video and image data to generate driver scores, performance</a:t>
                </a:r>
              </a:p>
              <a:p>
                <a:pPr marL="342900" indent="-342900">
                  <a:buAutoNum type="arabicPeriod"/>
                  <a:defRPr/>
                </a:pPr>
                <a:r>
                  <a:rPr lang="en-US" sz="1400" dirty="0"/>
                  <a:t> Algorithm based master data management to handle unclean and noisy data</a:t>
                </a:r>
                <a:endParaRPr lang="en-US" sz="1400" dirty="0">
                  <a:cs typeface="Calibri" panose="020F0502020204030204"/>
                </a:endParaRPr>
              </a:p>
              <a:p>
                <a:pPr marL="342900" indent="-342900">
                  <a:buAutoNum type="arabicPeriod"/>
                  <a:defRPr/>
                </a:pPr>
                <a:r>
                  <a:rPr lang="en-US" sz="1400" dirty="0">
                    <a:ea typeface="+mn-lt"/>
                    <a:cs typeface="+mn-lt"/>
                  </a:rPr>
                  <a:t>Completely customizable platform </a:t>
                </a:r>
                <a:endParaRPr lang="en-US" sz="1400" dirty="0">
                  <a:cs typeface="Calibri"/>
                </a:endParaRPr>
              </a:p>
            </p:txBody>
          </p:sp>
          <p:sp>
            <p:nvSpPr>
              <p:cNvPr id="9" name="TextBox 8">
                <a:extLst>
                  <a:ext uri="{FF2B5EF4-FFF2-40B4-BE49-F238E27FC236}">
                    <a16:creationId xmlns:a16="http://schemas.microsoft.com/office/drawing/2014/main" id="{707770C4-D3E4-3D5C-D88B-178EECDED598}"/>
                  </a:ext>
                </a:extLst>
              </p:cNvPr>
              <p:cNvSpPr txBox="1"/>
              <p:nvPr/>
            </p:nvSpPr>
            <p:spPr>
              <a:xfrm>
                <a:off x="6315216" y="4653875"/>
                <a:ext cx="4349585" cy="1661993"/>
              </a:xfrm>
              <a:prstGeom prst="rect">
                <a:avLst/>
              </a:prstGeom>
              <a:noFill/>
            </p:spPr>
            <p:txBody>
              <a:bodyPr wrap="square" lIns="91440" tIns="45720" rIns="91440" bIns="45720" anchor="t">
                <a:spAutoFit/>
              </a:bodyPr>
              <a:lstStyle/>
              <a:p>
                <a:r>
                  <a:rPr lang="en-IN" b="1" dirty="0">
                    <a:solidFill>
                      <a:schemeClr val="accent3"/>
                    </a:solidFill>
                  </a:rPr>
                  <a:t>App Architecture</a:t>
                </a:r>
              </a:p>
              <a:p>
                <a:pPr marL="228600" indent="-228600">
                  <a:buAutoNum type="arabicPeriod"/>
                </a:pPr>
                <a:r>
                  <a:rPr lang="en-US" sz="1400" dirty="0">
                    <a:cs typeface="Calibri"/>
                  </a:rPr>
                  <a:t>AWS based platform with mobile apps </a:t>
                </a:r>
              </a:p>
              <a:p>
                <a:pPr marL="228600" indent="-228600">
                  <a:buFontTx/>
                  <a:buAutoNum type="arabicPeriod"/>
                </a:pPr>
                <a:r>
                  <a:rPr lang="en-US" sz="1400" dirty="0">
                    <a:cs typeface="Calibri"/>
                  </a:rPr>
                  <a:t>Communication platform (Twilio)</a:t>
                </a:r>
              </a:p>
              <a:p>
                <a:pPr marL="228600" indent="-228600">
                  <a:buFontTx/>
                  <a:buAutoNum type="arabicPeriod"/>
                </a:pPr>
                <a:r>
                  <a:rPr lang="en-US" sz="1400" dirty="0">
                    <a:cs typeface="Calibri"/>
                  </a:rPr>
                  <a:t>Amazon CloudWatch, ELB, Amazon Route S3 </a:t>
                </a:r>
              </a:p>
              <a:p>
                <a:pPr marL="228600" indent="-228600">
                  <a:buFontTx/>
                  <a:buAutoNum type="arabicPeriod"/>
                </a:pPr>
                <a:r>
                  <a:rPr lang="en-US" sz="1400" dirty="0">
                    <a:cs typeface="Calibri"/>
                  </a:rPr>
                  <a:t>NAT Gateway, Amazon ECS, EKS</a:t>
                </a:r>
              </a:p>
              <a:p>
                <a:pPr marL="228600" indent="-228600">
                  <a:buFontTx/>
                  <a:buAutoNum type="arabicPeriod"/>
                </a:pPr>
                <a:r>
                  <a:rPr lang="en-US" sz="1400" dirty="0">
                    <a:cs typeface="Calibri"/>
                  </a:rPr>
                  <a:t>Dashboard and mobile-based data displays (Grafana, Prometheus, Redis)</a:t>
                </a:r>
                <a:endParaRPr lang="en-US" sz="1400" dirty="0"/>
              </a:p>
            </p:txBody>
          </p:sp>
          <p:sp>
            <p:nvSpPr>
              <p:cNvPr id="10" name="Rectangle: Rounded Corners 9">
                <a:extLst>
                  <a:ext uri="{FF2B5EF4-FFF2-40B4-BE49-F238E27FC236}">
                    <a16:creationId xmlns:a16="http://schemas.microsoft.com/office/drawing/2014/main" id="{82EBFC00-D7D6-6A68-7C00-93B1DD151659}"/>
                  </a:ext>
                </a:extLst>
              </p:cNvPr>
              <p:cNvSpPr/>
              <p:nvPr/>
            </p:nvSpPr>
            <p:spPr>
              <a:xfrm>
                <a:off x="6277291" y="878535"/>
                <a:ext cx="4425436"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037D31D-DE60-628E-DE5B-FA949528EE92}"/>
                  </a:ext>
                </a:extLst>
              </p:cNvPr>
              <p:cNvSpPr txBox="1"/>
              <p:nvPr/>
            </p:nvSpPr>
            <p:spPr>
              <a:xfrm>
                <a:off x="7965194"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2" name="TextBox 11">
                <a:extLst>
                  <a:ext uri="{FF2B5EF4-FFF2-40B4-BE49-F238E27FC236}">
                    <a16:creationId xmlns:a16="http://schemas.microsoft.com/office/drawing/2014/main" id="{A818B85B-241D-CE28-3EB8-90061D644135}"/>
                  </a:ext>
                </a:extLst>
              </p:cNvPr>
              <p:cNvSpPr txBox="1"/>
              <p:nvPr/>
            </p:nvSpPr>
            <p:spPr>
              <a:xfrm>
                <a:off x="6349526" y="1374653"/>
                <a:ext cx="4353201" cy="954107"/>
              </a:xfrm>
              <a:prstGeom prst="rect">
                <a:avLst/>
              </a:prstGeom>
              <a:noFill/>
            </p:spPr>
            <p:txBody>
              <a:bodyPr wrap="square">
                <a:spAutoFit/>
              </a:bodyPr>
              <a:lstStyle/>
              <a:p>
                <a:pPr>
                  <a:defRPr/>
                </a:pPr>
                <a:r>
                  <a:rPr lang="en-US" sz="1400" dirty="0">
                    <a:ea typeface="+mn-lt"/>
                    <a:cs typeface="+mn-lt"/>
                  </a:rPr>
                  <a:t>A service provider servicing 200+ logistics companies wanted to build a platform for improving performance of the drivers and fleet management using data analytics, AI and IOT.</a:t>
                </a:r>
                <a:endParaRPr lang="en-US" sz="1400" dirty="0">
                  <a:solidFill>
                    <a:srgbClr val="252D30"/>
                  </a:solidFill>
                  <a:cs typeface="Calibri"/>
                </a:endParaRPr>
              </a:p>
            </p:txBody>
          </p:sp>
        </p:grpSp>
      </p:grpSp>
      <p:grpSp>
        <p:nvGrpSpPr>
          <p:cNvPr id="13" name="Group 12">
            <a:extLst>
              <a:ext uri="{FF2B5EF4-FFF2-40B4-BE49-F238E27FC236}">
                <a16:creationId xmlns:a16="http://schemas.microsoft.com/office/drawing/2014/main" id="{8DCC6CAA-5FEC-6C7E-1FFC-4DADB3C634E8}"/>
              </a:ext>
            </a:extLst>
          </p:cNvPr>
          <p:cNvGrpSpPr/>
          <p:nvPr/>
        </p:nvGrpSpPr>
        <p:grpSpPr>
          <a:xfrm>
            <a:off x="6096000" y="856401"/>
            <a:ext cx="5626853" cy="5580852"/>
            <a:chOff x="5849257" y="854662"/>
            <a:chExt cx="6274943" cy="5580852"/>
          </a:xfrm>
        </p:grpSpPr>
        <p:sp>
          <p:nvSpPr>
            <p:cNvPr id="14" name="TextBox 13">
              <a:extLst>
                <a:ext uri="{FF2B5EF4-FFF2-40B4-BE49-F238E27FC236}">
                  <a16:creationId xmlns:a16="http://schemas.microsoft.com/office/drawing/2014/main" id="{9ED59070-24ED-0DDF-E0E0-D80CDB5EC392}"/>
                </a:ext>
              </a:extLst>
            </p:cNvPr>
            <p:cNvSpPr txBox="1"/>
            <p:nvPr/>
          </p:nvSpPr>
          <p:spPr>
            <a:xfrm>
              <a:off x="5854744" y="42209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 Chat &amp; Broadcast Message</a:t>
              </a:r>
              <a:endParaRPr lang="en-US"/>
            </a:p>
          </p:txBody>
        </p:sp>
        <p:sp>
          <p:nvSpPr>
            <p:cNvPr id="15" name="TextBox 14">
              <a:extLst>
                <a:ext uri="{FF2B5EF4-FFF2-40B4-BE49-F238E27FC236}">
                  <a16:creationId xmlns:a16="http://schemas.microsoft.com/office/drawing/2014/main" id="{B90921E2-41A5-1E87-DA00-293F8F5DCA26}"/>
                </a:ext>
              </a:extLst>
            </p:cNvPr>
            <p:cNvSpPr txBox="1"/>
            <p:nvPr/>
          </p:nvSpPr>
          <p:spPr>
            <a:xfrm>
              <a:off x="9133636" y="428953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Driver's Performance &amp; Management</a:t>
              </a:r>
            </a:p>
          </p:txBody>
        </p:sp>
        <p:sp>
          <p:nvSpPr>
            <p:cNvPr id="16" name="TextBox 15">
              <a:extLst>
                <a:ext uri="{FF2B5EF4-FFF2-40B4-BE49-F238E27FC236}">
                  <a16:creationId xmlns:a16="http://schemas.microsoft.com/office/drawing/2014/main" id="{2F5A0D25-6C43-12AE-6A8C-DEEE329098DC}"/>
                </a:ext>
              </a:extLst>
            </p:cNvPr>
            <p:cNvSpPr txBox="1"/>
            <p:nvPr/>
          </p:nvSpPr>
          <p:spPr>
            <a:xfrm>
              <a:off x="9124076" y="5454379"/>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Personalized Section for Notes and Task assignment</a:t>
              </a:r>
            </a:p>
          </p:txBody>
        </p:sp>
        <p:sp>
          <p:nvSpPr>
            <p:cNvPr id="17" name="TextBox 16">
              <a:extLst>
                <a:ext uri="{FF2B5EF4-FFF2-40B4-BE49-F238E27FC236}">
                  <a16:creationId xmlns:a16="http://schemas.microsoft.com/office/drawing/2014/main" id="{EBFB8006-DFE3-E998-D9BF-E6CF097E63CE}"/>
                </a:ext>
              </a:extLst>
            </p:cNvPr>
            <p:cNvSpPr txBox="1"/>
            <p:nvPr/>
          </p:nvSpPr>
          <p:spPr>
            <a:xfrm>
              <a:off x="5859709" y="231646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dirty="0"/>
            </a:p>
          </p:txBody>
        </p:sp>
        <p:sp>
          <p:nvSpPr>
            <p:cNvPr id="18" name="TextBox 17">
              <a:extLst>
                <a:ext uri="{FF2B5EF4-FFF2-40B4-BE49-F238E27FC236}">
                  <a16:creationId xmlns:a16="http://schemas.microsoft.com/office/drawing/2014/main" id="{75E70DDF-9636-AC26-FF73-E70FC9F0809D}"/>
                </a:ext>
              </a:extLst>
            </p:cNvPr>
            <p:cNvSpPr txBox="1"/>
            <p:nvPr/>
          </p:nvSpPr>
          <p:spPr>
            <a:xfrm>
              <a:off x="9125422" y="2364841"/>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ea typeface="+mn-lt"/>
                  <a:cs typeface="+mn-lt"/>
                </a:rPr>
                <a:t>Dashboard – Weekly Data and Analytics</a:t>
              </a:r>
              <a:endParaRPr lang="en-US" sz="1100">
                <a:ea typeface="+mn-lt"/>
                <a:cs typeface="+mn-lt"/>
              </a:endParaRPr>
            </a:p>
            <a:p>
              <a:pPr algn="ctr"/>
              <a:endParaRPr lang="en-US" sz="1100" b="1">
                <a:cs typeface="Calibri"/>
              </a:endParaRPr>
            </a:p>
          </p:txBody>
        </p:sp>
        <p:pic>
          <p:nvPicPr>
            <p:cNvPr id="19" name="Picture 13" descr="Graphical user interface, application, table&#10;&#10;Description automatically generated">
              <a:extLst>
                <a:ext uri="{FF2B5EF4-FFF2-40B4-BE49-F238E27FC236}">
                  <a16:creationId xmlns:a16="http://schemas.microsoft.com/office/drawing/2014/main" id="{1008FEA8-F32A-1C07-FA5C-E419025973CF}"/>
                </a:ext>
              </a:extLst>
            </p:cNvPr>
            <p:cNvPicPr>
              <a:picLocks noChangeAspect="1"/>
            </p:cNvPicPr>
            <p:nvPr/>
          </p:nvPicPr>
          <p:blipFill>
            <a:blip r:embed="rId3"/>
            <a:stretch>
              <a:fillRect/>
            </a:stretch>
          </p:blipFill>
          <p:spPr>
            <a:xfrm>
              <a:off x="5849257" y="857935"/>
              <a:ext cx="3190723" cy="1440987"/>
            </a:xfrm>
            <a:prstGeom prst="rect">
              <a:avLst/>
            </a:prstGeom>
          </p:spPr>
        </p:pic>
        <p:pic>
          <p:nvPicPr>
            <p:cNvPr id="20" name="Picture 14" descr="Chart, line chart&#10;&#10;Description automatically generated">
              <a:extLst>
                <a:ext uri="{FF2B5EF4-FFF2-40B4-BE49-F238E27FC236}">
                  <a16:creationId xmlns:a16="http://schemas.microsoft.com/office/drawing/2014/main" id="{2250557D-AD26-9612-B66A-86B7603E35EB}"/>
                </a:ext>
              </a:extLst>
            </p:cNvPr>
            <p:cNvPicPr>
              <a:picLocks noChangeAspect="1"/>
            </p:cNvPicPr>
            <p:nvPr/>
          </p:nvPicPr>
          <p:blipFill>
            <a:blip r:embed="rId4"/>
            <a:stretch>
              <a:fillRect/>
            </a:stretch>
          </p:blipFill>
          <p:spPr>
            <a:xfrm>
              <a:off x="9139162" y="854662"/>
              <a:ext cx="2876247" cy="1520103"/>
            </a:xfrm>
            <a:prstGeom prst="rect">
              <a:avLst/>
            </a:prstGeom>
          </p:spPr>
        </p:pic>
        <p:pic>
          <p:nvPicPr>
            <p:cNvPr id="21" name="Picture 16" descr="Graphical user interface, application&#10;&#10;Description automatically generated">
              <a:extLst>
                <a:ext uri="{FF2B5EF4-FFF2-40B4-BE49-F238E27FC236}">
                  <a16:creationId xmlns:a16="http://schemas.microsoft.com/office/drawing/2014/main" id="{A38991AD-B7F9-7AA7-D544-74FF8A4F9312}"/>
                </a:ext>
              </a:extLst>
            </p:cNvPr>
            <p:cNvPicPr>
              <a:picLocks noChangeAspect="1"/>
            </p:cNvPicPr>
            <p:nvPr/>
          </p:nvPicPr>
          <p:blipFill>
            <a:blip r:embed="rId5"/>
            <a:stretch>
              <a:fillRect/>
            </a:stretch>
          </p:blipFill>
          <p:spPr>
            <a:xfrm>
              <a:off x="5897638" y="2650738"/>
              <a:ext cx="3140947" cy="1508143"/>
            </a:xfrm>
            <a:prstGeom prst="rect">
              <a:avLst/>
            </a:prstGeom>
          </p:spPr>
        </p:pic>
        <p:pic>
          <p:nvPicPr>
            <p:cNvPr id="22" name="Picture 18" descr="Graphical user interface, text, application, email&#10;&#10;Description automatically generated">
              <a:extLst>
                <a:ext uri="{FF2B5EF4-FFF2-40B4-BE49-F238E27FC236}">
                  <a16:creationId xmlns:a16="http://schemas.microsoft.com/office/drawing/2014/main" id="{0A134CB6-FD13-EF6C-9A0D-629B4A1E472B}"/>
                </a:ext>
              </a:extLst>
            </p:cNvPr>
            <p:cNvPicPr>
              <a:picLocks noChangeAspect="1"/>
            </p:cNvPicPr>
            <p:nvPr/>
          </p:nvPicPr>
          <p:blipFill>
            <a:blip r:embed="rId6"/>
            <a:stretch>
              <a:fillRect/>
            </a:stretch>
          </p:blipFill>
          <p:spPr>
            <a:xfrm>
              <a:off x="9133636" y="2655926"/>
              <a:ext cx="2881773" cy="1534054"/>
            </a:xfrm>
            <a:prstGeom prst="rect">
              <a:avLst/>
            </a:prstGeom>
          </p:spPr>
        </p:pic>
        <p:pic>
          <p:nvPicPr>
            <p:cNvPr id="23" name="Picture 19" descr="Graphical user interface, application&#10;&#10;Description automatically generated">
              <a:extLst>
                <a:ext uri="{FF2B5EF4-FFF2-40B4-BE49-F238E27FC236}">
                  <a16:creationId xmlns:a16="http://schemas.microsoft.com/office/drawing/2014/main" id="{58919E18-15F9-0E99-94AF-47B62DB3B471}"/>
                </a:ext>
              </a:extLst>
            </p:cNvPr>
            <p:cNvPicPr>
              <a:picLocks noChangeAspect="1"/>
            </p:cNvPicPr>
            <p:nvPr/>
          </p:nvPicPr>
          <p:blipFill>
            <a:blip r:embed="rId7"/>
            <a:stretch>
              <a:fillRect/>
            </a:stretch>
          </p:blipFill>
          <p:spPr>
            <a:xfrm>
              <a:off x="5861354" y="4486485"/>
              <a:ext cx="3177232" cy="1949029"/>
            </a:xfrm>
            <a:prstGeom prst="rect">
              <a:avLst/>
            </a:prstGeom>
          </p:spPr>
        </p:pic>
      </p:grpSp>
    </p:spTree>
    <p:extLst>
      <p:ext uri="{BB962C8B-B14F-4D97-AF65-F5344CB8AC3E}">
        <p14:creationId xmlns:p14="http://schemas.microsoft.com/office/powerpoint/2010/main" val="6066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72">
            <a:extLst>
              <a:ext uri="{FF2B5EF4-FFF2-40B4-BE49-F238E27FC236}">
                <a16:creationId xmlns:a16="http://schemas.microsoft.com/office/drawing/2014/main" id="{3A04BF8D-FC4F-459A-3519-1BD4AED76617}"/>
              </a:ext>
            </a:extLst>
          </p:cNvPr>
          <p:cNvSpPr>
            <a:spLocks noGrp="1"/>
          </p:cNvSpPr>
          <p:nvPr>
            <p:ph type="body" sz="quarter" idx="10"/>
          </p:nvPr>
        </p:nvSpPr>
        <p:spPr>
          <a:xfrm>
            <a:off x="405384" y="213529"/>
            <a:ext cx="7015934" cy="493014"/>
          </a:xfrm>
        </p:spPr>
        <p:txBody>
          <a:bodyPr lIns="91440" tIns="45720" rIns="91440" bIns="45720" anchor="ctr"/>
          <a:lstStyle/>
          <a:p>
            <a:r>
              <a:rPr lang="en-US" dirty="0">
                <a:cs typeface="Calibri"/>
              </a:rPr>
              <a:t>Driver Applications Hiring &amp; Onboarding Platform 1/2</a:t>
            </a:r>
          </a:p>
        </p:txBody>
      </p:sp>
      <p:sp>
        <p:nvSpPr>
          <p:cNvPr id="5" name="Rectangle 4">
            <a:extLst>
              <a:ext uri="{FF2B5EF4-FFF2-40B4-BE49-F238E27FC236}">
                <a16:creationId xmlns:a16="http://schemas.microsoft.com/office/drawing/2014/main" id="{900C2F25-3251-979D-EDC0-E4E74FC6B6D2}"/>
              </a:ext>
            </a:extLst>
          </p:cNvPr>
          <p:cNvSpPr/>
          <p:nvPr/>
        </p:nvSpPr>
        <p:spPr>
          <a:xfrm>
            <a:off x="491500" y="843996"/>
            <a:ext cx="4850886" cy="6032421"/>
          </a:xfrm>
          <a:prstGeom prst="rect">
            <a:avLst/>
          </a:prstGeom>
        </p:spPr>
        <p:txBody>
          <a:bodyPr wrap="square" lIns="91440" tIns="45720" rIns="91440" bIns="45720" anchor="t">
            <a:spAutoFit/>
          </a:bodyPr>
          <a:lstStyle/>
          <a:p>
            <a:pPr>
              <a:defRPr/>
            </a:pPr>
            <a:r>
              <a:rPr lang="en-US" sz="1600" b="1" dirty="0">
                <a:solidFill>
                  <a:schemeClr val="accent3"/>
                </a:solidFill>
                <a:ea typeface="+mn-lt"/>
                <a:cs typeface="+mn-lt"/>
              </a:rPr>
              <a:t>Situation</a:t>
            </a:r>
            <a:r>
              <a:rPr lang="en-US" sz="1600" i="1" dirty="0">
                <a:ea typeface="+mn-lt"/>
                <a:cs typeface="+mn-lt"/>
              </a:rPr>
              <a:t> – </a:t>
            </a:r>
            <a:r>
              <a:rPr lang="en-US" sz="1400" dirty="0">
                <a:ea typeface="+mn-lt"/>
                <a:cs typeface="+mn-lt"/>
              </a:rPr>
              <a:t>A service provide servicing 200+ logistics companies wanted to build a platform for hiring 10000+ drivers a year, onboard them on various systems, run background and KYC checks, and capture necessary tax credits, drug testing details</a:t>
            </a:r>
          </a:p>
          <a:p>
            <a:pPr>
              <a:defRPr/>
            </a:pPr>
            <a:endParaRPr lang="en-US" sz="1600" b="1" dirty="0">
              <a:solidFill>
                <a:schemeClr val="accent3"/>
              </a:solidFill>
              <a:cs typeface="Calibri"/>
            </a:endParaRPr>
          </a:p>
          <a:p>
            <a:pPr lvl="0">
              <a:defRPr/>
            </a:pPr>
            <a:r>
              <a:rPr lang="en-US" sz="1600" b="1" dirty="0">
                <a:solidFill>
                  <a:schemeClr val="accent3"/>
                </a:solidFill>
              </a:rPr>
              <a:t>Solution</a:t>
            </a:r>
            <a:r>
              <a:rPr lang="en-US" sz="1400" b="1" dirty="0">
                <a:solidFill>
                  <a:schemeClr val="accent3"/>
                </a:solidFill>
              </a:rPr>
              <a:t> </a:t>
            </a:r>
            <a:r>
              <a:rPr lang="en-US" sz="1400" dirty="0"/>
              <a:t>– A team of 150+ associates call thousands of potential drivers who apply for jobs via portal, publish their jobs and communicate to complete the process</a:t>
            </a:r>
            <a:endParaRPr lang="en-US" dirty="0"/>
          </a:p>
          <a:p>
            <a:pPr lvl="0">
              <a:defRPr/>
            </a:pPr>
            <a:endParaRPr lang="en-US" sz="1400" dirty="0"/>
          </a:p>
          <a:p>
            <a:pPr marL="342900" lvl="0" indent="-342900">
              <a:buAutoNum type="arabicPeriod"/>
              <a:defRPr/>
            </a:pPr>
            <a:r>
              <a:rPr lang="en-US" sz="1400" dirty="0"/>
              <a:t>AWS based workflow system for managing gig economy hiring process</a:t>
            </a:r>
            <a:endParaRPr lang="en-US" sz="1400" dirty="0">
              <a:cs typeface="Calibri"/>
            </a:endParaRPr>
          </a:p>
          <a:p>
            <a:pPr marL="342900" lvl="0" indent="-342900">
              <a:buAutoNum type="arabicPeriod"/>
              <a:defRPr/>
            </a:pPr>
            <a:r>
              <a:rPr lang="en-US" sz="1400" dirty="0"/>
              <a:t>Communication platform using Twilio (Text + Calling) with A2P DC enabled for all the candidates</a:t>
            </a:r>
            <a:endParaRPr lang="en-US" sz="1400" dirty="0">
              <a:cs typeface="Calibri"/>
            </a:endParaRPr>
          </a:p>
          <a:p>
            <a:pPr marL="342900" indent="-342900">
              <a:buAutoNum type="arabicPeriod"/>
              <a:defRPr/>
            </a:pPr>
            <a:r>
              <a:rPr lang="en-US" sz="1400" dirty="0">
                <a:cs typeface="Calibri"/>
              </a:rPr>
              <a:t>Rule Engine aur communication automation</a:t>
            </a:r>
            <a:endParaRPr lang="en-US" sz="1400" dirty="0"/>
          </a:p>
          <a:p>
            <a:pPr marL="342900" indent="-342900">
              <a:buAutoNum type="arabicPeriod"/>
              <a:defRPr/>
            </a:pPr>
            <a:r>
              <a:rPr lang="en-US" sz="1400" dirty="0"/>
              <a:t>Email alerts, scanning of documents using API for KYC, background checks </a:t>
            </a:r>
            <a:endParaRPr lang="en-US" sz="1400" dirty="0">
              <a:cs typeface="Calibri"/>
            </a:endParaRPr>
          </a:p>
          <a:p>
            <a:pPr marL="342900" lvl="0" indent="-342900">
              <a:buAutoNum type="arabicPeriod"/>
              <a:defRPr/>
            </a:pPr>
            <a:r>
              <a:rPr lang="en-US" sz="1400" dirty="0"/>
              <a:t>Customizable workflow </a:t>
            </a:r>
            <a:endParaRPr lang="en-US" sz="1400" dirty="0">
              <a:cs typeface="Calibri"/>
            </a:endParaRPr>
          </a:p>
          <a:p>
            <a:pPr marL="342900" lvl="0" indent="-342900">
              <a:buAutoNum type="arabicPeriod"/>
              <a:defRPr/>
            </a:pPr>
            <a:r>
              <a:rPr lang="en-US" sz="1400" dirty="0"/>
              <a:t>Management dashboards for managing the gaps in the workflow </a:t>
            </a:r>
            <a:endParaRPr lang="en-US" sz="1400" dirty="0">
              <a:cs typeface="Calibri"/>
            </a:endParaRPr>
          </a:p>
          <a:p>
            <a:pPr marL="342900" indent="-342900">
              <a:buAutoNum type="arabicPeriod"/>
              <a:defRPr/>
            </a:pPr>
            <a:r>
              <a:rPr lang="en-US" sz="1400" dirty="0"/>
              <a:t>Dialer support </a:t>
            </a:r>
            <a:endParaRPr lang="en-US" sz="1400" dirty="0">
              <a:cs typeface="Calibri"/>
            </a:endParaRPr>
          </a:p>
          <a:p>
            <a:pPr marL="342900" indent="-342900">
              <a:buAutoNum type="arabicPeriod"/>
              <a:defRPr/>
            </a:pPr>
            <a:r>
              <a:rPr lang="en-US" sz="1400" dirty="0"/>
              <a:t>Apps visibility for the customer </a:t>
            </a:r>
            <a:endParaRPr lang="en-US" sz="1400" dirty="0">
              <a:cs typeface="Calibri"/>
            </a:endParaRPr>
          </a:p>
          <a:p>
            <a:pPr>
              <a:defRPr/>
            </a:pPr>
            <a:endParaRPr lang="en-US" sz="1400" dirty="0">
              <a:cs typeface="Calibri"/>
            </a:endParaRPr>
          </a:p>
          <a:p>
            <a:pPr>
              <a:defRPr/>
            </a:pPr>
            <a:r>
              <a:rPr lang="en-US" sz="1600" b="1" dirty="0">
                <a:solidFill>
                  <a:schemeClr val="accent3"/>
                </a:solidFill>
              </a:rPr>
              <a:t>App Architecture -</a:t>
            </a:r>
            <a:endParaRPr lang="en-US" sz="1600" b="1" dirty="0">
              <a:solidFill>
                <a:schemeClr val="accent3"/>
              </a:solidFill>
              <a:cs typeface="Calibri"/>
            </a:endParaRPr>
          </a:p>
          <a:p>
            <a:pPr marL="342900" indent="-342900">
              <a:buAutoNum type="arabicPeriod"/>
              <a:defRPr/>
            </a:pPr>
            <a:r>
              <a:rPr lang="en-US" sz="1400" dirty="0">
                <a:ea typeface="+mn-lt"/>
                <a:cs typeface="+mn-lt"/>
              </a:rPr>
              <a:t>AWS, Twilio, </a:t>
            </a:r>
          </a:p>
          <a:p>
            <a:pPr marL="342900" indent="-342900">
              <a:buAutoNum type="arabicPeriod"/>
              <a:defRPr/>
            </a:pPr>
            <a:r>
              <a:rPr lang="en-US" sz="1400" dirty="0">
                <a:ea typeface="+mn-lt"/>
                <a:cs typeface="+mn-lt"/>
              </a:rPr>
              <a:t>Amazon CloudWatch, ELB, Amazon Route S3 </a:t>
            </a:r>
            <a:endParaRPr lang="en-US" sz="1400" dirty="0">
              <a:cs typeface="Calibri"/>
            </a:endParaRPr>
          </a:p>
          <a:p>
            <a:pPr marL="342900" indent="-342900">
              <a:buAutoNum type="arabicPeriod"/>
              <a:defRPr/>
            </a:pPr>
            <a:r>
              <a:rPr lang="en-US" sz="1400" dirty="0">
                <a:ea typeface="+mn-lt"/>
                <a:cs typeface="+mn-lt"/>
              </a:rPr>
              <a:t>NAT Gateway, EFS, EKS, ECR</a:t>
            </a:r>
          </a:p>
        </p:txBody>
      </p:sp>
      <p:grpSp>
        <p:nvGrpSpPr>
          <p:cNvPr id="4" name="Group 3">
            <a:extLst>
              <a:ext uri="{FF2B5EF4-FFF2-40B4-BE49-F238E27FC236}">
                <a16:creationId xmlns:a16="http://schemas.microsoft.com/office/drawing/2014/main" id="{48A6738A-C19C-E8AD-F8DC-338BCC1062F6}"/>
              </a:ext>
            </a:extLst>
          </p:cNvPr>
          <p:cNvGrpSpPr/>
          <p:nvPr/>
        </p:nvGrpSpPr>
        <p:grpSpPr>
          <a:xfrm>
            <a:off x="5474305" y="954140"/>
            <a:ext cx="6786824" cy="5584923"/>
            <a:chOff x="5474305" y="954140"/>
            <a:chExt cx="6786824" cy="5584923"/>
          </a:xfrm>
        </p:grpSpPr>
        <p:pic>
          <p:nvPicPr>
            <p:cNvPr id="2" name="Picture 6" descr="Graphical user interface&#10;&#10;Description automatically generated">
              <a:extLst>
                <a:ext uri="{FF2B5EF4-FFF2-40B4-BE49-F238E27FC236}">
                  <a16:creationId xmlns:a16="http://schemas.microsoft.com/office/drawing/2014/main" id="{402ED3CB-92B5-9FF1-7A68-EF6BF28BC16A}"/>
                </a:ext>
              </a:extLst>
            </p:cNvPr>
            <p:cNvPicPr>
              <a:picLocks noChangeAspect="1"/>
            </p:cNvPicPr>
            <p:nvPr/>
          </p:nvPicPr>
          <p:blipFill>
            <a:blip r:embed="rId3"/>
            <a:stretch>
              <a:fillRect/>
            </a:stretch>
          </p:blipFill>
          <p:spPr>
            <a:xfrm>
              <a:off x="5474305" y="954140"/>
              <a:ext cx="3819675" cy="1696099"/>
            </a:xfrm>
            <a:prstGeom prst="rect">
              <a:avLst/>
            </a:prstGeom>
          </p:spPr>
        </p:pic>
        <p:pic>
          <p:nvPicPr>
            <p:cNvPr id="8" name="Picture 8">
              <a:extLst>
                <a:ext uri="{FF2B5EF4-FFF2-40B4-BE49-F238E27FC236}">
                  <a16:creationId xmlns:a16="http://schemas.microsoft.com/office/drawing/2014/main" id="{C196DE41-D1F6-9E67-6E50-12DE855EABA2}"/>
                </a:ext>
              </a:extLst>
            </p:cNvPr>
            <p:cNvPicPr>
              <a:picLocks noChangeAspect="1"/>
            </p:cNvPicPr>
            <p:nvPr/>
          </p:nvPicPr>
          <p:blipFill>
            <a:blip r:embed="rId4"/>
            <a:stretch>
              <a:fillRect/>
            </a:stretch>
          </p:blipFill>
          <p:spPr>
            <a:xfrm>
              <a:off x="5558971" y="2913990"/>
              <a:ext cx="3747105" cy="1695257"/>
            </a:xfrm>
            <a:prstGeom prst="rect">
              <a:avLst/>
            </a:prstGeom>
          </p:spPr>
        </p:pic>
        <p:pic>
          <p:nvPicPr>
            <p:cNvPr id="9" name="Picture 9" descr="Graphical user interface, text&#10;&#10;Description automatically generated">
              <a:extLst>
                <a:ext uri="{FF2B5EF4-FFF2-40B4-BE49-F238E27FC236}">
                  <a16:creationId xmlns:a16="http://schemas.microsoft.com/office/drawing/2014/main" id="{C3F87C12-1396-21BB-63F6-41BEFCEE5556}"/>
                </a:ext>
              </a:extLst>
            </p:cNvPr>
            <p:cNvPicPr>
              <a:picLocks noChangeAspect="1"/>
            </p:cNvPicPr>
            <p:nvPr/>
          </p:nvPicPr>
          <p:blipFill>
            <a:blip r:embed="rId5"/>
            <a:stretch>
              <a:fillRect/>
            </a:stretch>
          </p:blipFill>
          <p:spPr>
            <a:xfrm>
              <a:off x="9453638" y="2875188"/>
              <a:ext cx="2743200" cy="1845430"/>
            </a:xfrm>
            <a:prstGeom prst="rect">
              <a:avLst/>
            </a:prstGeom>
          </p:spPr>
        </p:pic>
        <p:pic>
          <p:nvPicPr>
            <p:cNvPr id="10" name="Picture 10" descr="Graphical user interface, text, application, chat or text message&#10;&#10;Description automatically generated">
              <a:extLst>
                <a:ext uri="{FF2B5EF4-FFF2-40B4-BE49-F238E27FC236}">
                  <a16:creationId xmlns:a16="http://schemas.microsoft.com/office/drawing/2014/main" id="{59707C0D-A78F-A488-CF14-22810F922FCB}"/>
                </a:ext>
              </a:extLst>
            </p:cNvPr>
            <p:cNvPicPr>
              <a:picLocks noChangeAspect="1"/>
            </p:cNvPicPr>
            <p:nvPr/>
          </p:nvPicPr>
          <p:blipFill>
            <a:blip r:embed="rId6"/>
            <a:stretch>
              <a:fillRect/>
            </a:stretch>
          </p:blipFill>
          <p:spPr>
            <a:xfrm>
              <a:off x="9405257" y="986310"/>
              <a:ext cx="2743200" cy="1607572"/>
            </a:xfrm>
            <a:prstGeom prst="rect">
              <a:avLst/>
            </a:prstGeom>
          </p:spPr>
        </p:pic>
        <p:pic>
          <p:nvPicPr>
            <p:cNvPr id="12" name="Picture 12" descr="Graphical user interface&#10;&#10;Description automatically generated">
              <a:extLst>
                <a:ext uri="{FF2B5EF4-FFF2-40B4-BE49-F238E27FC236}">
                  <a16:creationId xmlns:a16="http://schemas.microsoft.com/office/drawing/2014/main" id="{7DE54459-584C-4162-26A8-0A710987DCBB}"/>
                </a:ext>
              </a:extLst>
            </p:cNvPr>
            <p:cNvPicPr>
              <a:picLocks noChangeAspect="1"/>
            </p:cNvPicPr>
            <p:nvPr/>
          </p:nvPicPr>
          <p:blipFill>
            <a:blip r:embed="rId7"/>
            <a:stretch>
              <a:fillRect/>
            </a:stretch>
          </p:blipFill>
          <p:spPr>
            <a:xfrm>
              <a:off x="5558971" y="4769984"/>
              <a:ext cx="3904342" cy="1769079"/>
            </a:xfrm>
            <a:prstGeom prst="rect">
              <a:avLst/>
            </a:prstGeom>
          </p:spPr>
        </p:pic>
        <p:sp>
          <p:nvSpPr>
            <p:cNvPr id="14" name="TextBox 13">
              <a:extLst>
                <a:ext uri="{FF2B5EF4-FFF2-40B4-BE49-F238E27FC236}">
                  <a16:creationId xmlns:a16="http://schemas.microsoft.com/office/drawing/2014/main" id="{322C8C42-A53E-A88C-EF43-9BD79609A5EB}"/>
                </a:ext>
              </a:extLst>
            </p:cNvPr>
            <p:cNvSpPr txBox="1"/>
            <p:nvPr/>
          </p:nvSpPr>
          <p:spPr>
            <a:xfrm>
              <a:off x="5823423" y="26430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a:p>
          </p:txBody>
        </p:sp>
        <p:sp>
          <p:nvSpPr>
            <p:cNvPr id="15" name="TextBox 14">
              <a:extLst>
                <a:ext uri="{FF2B5EF4-FFF2-40B4-BE49-F238E27FC236}">
                  <a16:creationId xmlns:a16="http://schemas.microsoft.com/office/drawing/2014/main" id="{59B84CE6-4151-FC54-9B38-B5867B431BD8}"/>
                </a:ext>
              </a:extLst>
            </p:cNvPr>
            <p:cNvSpPr txBox="1"/>
            <p:nvPr/>
          </p:nvSpPr>
          <p:spPr>
            <a:xfrm>
              <a:off x="9197994" y="2582555"/>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Message</a:t>
              </a:r>
              <a:endParaRPr lang="en-US"/>
            </a:p>
          </p:txBody>
        </p:sp>
        <p:sp>
          <p:nvSpPr>
            <p:cNvPr id="16" name="TextBox 15">
              <a:extLst>
                <a:ext uri="{FF2B5EF4-FFF2-40B4-BE49-F238E27FC236}">
                  <a16:creationId xmlns:a16="http://schemas.microsoft.com/office/drawing/2014/main" id="{FFA06AC0-EDB1-B454-77F8-425E2E6907D0}"/>
                </a:ext>
              </a:extLst>
            </p:cNvPr>
            <p:cNvSpPr txBox="1"/>
            <p:nvPr/>
          </p:nvSpPr>
          <p:spPr>
            <a:xfrm>
              <a:off x="5823422" y="462665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Rule Engine for System Automation</a:t>
              </a:r>
            </a:p>
          </p:txBody>
        </p:sp>
        <p:sp>
          <p:nvSpPr>
            <p:cNvPr id="17" name="TextBox 16">
              <a:extLst>
                <a:ext uri="{FF2B5EF4-FFF2-40B4-BE49-F238E27FC236}">
                  <a16:creationId xmlns:a16="http://schemas.microsoft.com/office/drawing/2014/main" id="{31BD6DBA-44E1-2A70-DC64-41D46C456A56}"/>
                </a:ext>
              </a:extLst>
            </p:cNvPr>
            <p:cNvSpPr txBox="1"/>
            <p:nvPr/>
          </p:nvSpPr>
          <p:spPr>
            <a:xfrm>
              <a:off x="9270565" y="4687126"/>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Calling</a:t>
              </a:r>
              <a:endParaRPr lang="en-US"/>
            </a:p>
          </p:txBody>
        </p:sp>
        <p:sp>
          <p:nvSpPr>
            <p:cNvPr id="18" name="TextBox 17">
              <a:extLst>
                <a:ext uri="{FF2B5EF4-FFF2-40B4-BE49-F238E27FC236}">
                  <a16:creationId xmlns:a16="http://schemas.microsoft.com/office/drawing/2014/main" id="{5B10E0B1-ECCE-0992-9F4E-5F5A2004AE65}"/>
                </a:ext>
              </a:extLst>
            </p:cNvPr>
            <p:cNvSpPr txBox="1"/>
            <p:nvPr/>
          </p:nvSpPr>
          <p:spPr>
            <a:xfrm>
              <a:off x="8786756" y="5824078"/>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Role-Based Distribution</a:t>
              </a:r>
              <a:endParaRPr lang="en-US"/>
            </a:p>
          </p:txBody>
        </p:sp>
      </p:grpSp>
    </p:spTree>
    <p:extLst>
      <p:ext uri="{BB962C8B-B14F-4D97-AF65-F5344CB8AC3E}">
        <p14:creationId xmlns:p14="http://schemas.microsoft.com/office/powerpoint/2010/main" val="2175857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99F79-02AD-9EC6-3C5F-428DB1DB8529}"/>
              </a:ext>
            </a:extLst>
          </p:cNvPr>
          <p:cNvSpPr>
            <a:spLocks noGrp="1"/>
          </p:cNvSpPr>
          <p:nvPr>
            <p:ph type="body" sz="quarter" idx="10"/>
          </p:nvPr>
        </p:nvSpPr>
        <p:spPr bwMode="gray">
          <a:xfrm>
            <a:off x="551298" y="232984"/>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u="none" strike="noStrike" dirty="0">
                <a:solidFill>
                  <a:srgbClr val="1A75BC"/>
                </a:solidFill>
                <a:effectLst/>
                <a:latin typeface="Calibri" panose="020F0502020204030204" pitchFamily="34" charset="0"/>
              </a:rPr>
              <a:t>Data-driven performance and insurance improvement apps 1/2 </a:t>
            </a:r>
            <a:r>
              <a:rPr lang="en-US" b="0" i="0" dirty="0">
                <a:solidFill>
                  <a:srgbClr val="000000"/>
                </a:solidFill>
                <a:effectLst/>
                <a:latin typeface="Calibri" panose="020F0502020204030204" pitchFamily="34" charset="0"/>
              </a:rPr>
              <a:t>​</a:t>
            </a:r>
            <a:endParaRPr lang="en-US" dirty="0"/>
          </a:p>
        </p:txBody>
      </p:sp>
      <p:grpSp>
        <p:nvGrpSpPr>
          <p:cNvPr id="5" name="Group 4">
            <a:extLst>
              <a:ext uri="{FF2B5EF4-FFF2-40B4-BE49-F238E27FC236}">
                <a16:creationId xmlns:a16="http://schemas.microsoft.com/office/drawing/2014/main" id="{2CEEB6A7-BC51-DEDB-52A5-AC795738148D}"/>
              </a:ext>
            </a:extLst>
          </p:cNvPr>
          <p:cNvGrpSpPr/>
          <p:nvPr/>
        </p:nvGrpSpPr>
        <p:grpSpPr>
          <a:xfrm>
            <a:off x="666855" y="856401"/>
            <a:ext cx="4683824" cy="6088683"/>
            <a:chOff x="6277291" y="878535"/>
            <a:chExt cx="4434831" cy="6088683"/>
          </a:xfrm>
        </p:grpSpPr>
        <p:sp>
          <p:nvSpPr>
            <p:cNvPr id="6" name="Rectangle: Rounded Corners 5">
              <a:extLst>
                <a:ext uri="{FF2B5EF4-FFF2-40B4-BE49-F238E27FC236}">
                  <a16:creationId xmlns:a16="http://schemas.microsoft.com/office/drawing/2014/main" id="{A94A58E4-81FC-0ACD-BD8B-4D387D1841E8}"/>
                </a:ext>
              </a:extLst>
            </p:cNvPr>
            <p:cNvSpPr/>
            <p:nvPr/>
          </p:nvSpPr>
          <p:spPr>
            <a:xfrm>
              <a:off x="6287132" y="884250"/>
              <a:ext cx="441198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F8A70146-33C8-95BF-F532-4354984EC669}"/>
                </a:ext>
              </a:extLst>
            </p:cNvPr>
            <p:cNvGrpSpPr/>
            <p:nvPr/>
          </p:nvGrpSpPr>
          <p:grpSpPr>
            <a:xfrm>
              <a:off x="6277291" y="878535"/>
              <a:ext cx="4434831" cy="6088683"/>
              <a:chOff x="6277291" y="878535"/>
              <a:chExt cx="4434831" cy="6088683"/>
            </a:xfrm>
          </p:grpSpPr>
          <p:sp>
            <p:nvSpPr>
              <p:cNvPr id="8" name="TextBox 7">
                <a:extLst>
                  <a:ext uri="{FF2B5EF4-FFF2-40B4-BE49-F238E27FC236}">
                    <a16:creationId xmlns:a16="http://schemas.microsoft.com/office/drawing/2014/main" id="{0FD9CE9E-723E-92DD-948A-E13E7C6EACDA}"/>
                  </a:ext>
                </a:extLst>
              </p:cNvPr>
              <p:cNvSpPr txBox="1"/>
              <p:nvPr/>
            </p:nvSpPr>
            <p:spPr>
              <a:xfrm>
                <a:off x="6362537" y="2223975"/>
                <a:ext cx="4349585" cy="3816429"/>
              </a:xfrm>
              <a:prstGeom prst="rect">
                <a:avLst/>
              </a:prstGeom>
              <a:noFill/>
            </p:spPr>
            <p:txBody>
              <a:bodyPr wrap="square" lIns="91440" tIns="45720" rIns="91440" bIns="45720" anchor="t">
                <a:spAutoFit/>
              </a:bodyPr>
              <a:lstStyle/>
              <a:p>
                <a:r>
                  <a:rPr lang="en-IN" b="1" dirty="0">
                    <a:solidFill>
                      <a:schemeClr val="accent3"/>
                    </a:solidFill>
                  </a:rPr>
                  <a:t>Solution</a:t>
                </a:r>
              </a:p>
              <a:p>
                <a:pPr lvl="0">
                  <a:defRPr/>
                </a:pPr>
                <a:r>
                  <a:rPr lang="en-US" sz="1400" dirty="0"/>
                  <a:t>A team of 150+ associates call thousands of potential drivers who apply for jobs via portal, publish their jobs and communicate to complete the process</a:t>
                </a:r>
              </a:p>
              <a:p>
                <a:pPr lvl="0">
                  <a:defRPr/>
                </a:pPr>
                <a:endParaRPr lang="en-US" sz="1400" dirty="0"/>
              </a:p>
              <a:p>
                <a:pPr marL="342900" lvl="0" indent="-342900">
                  <a:buAutoNum type="arabicPeriod"/>
                  <a:defRPr/>
                </a:pPr>
                <a:r>
                  <a:rPr lang="en-US" sz="1400" dirty="0"/>
                  <a:t>AWS based workflow system for managing gig economy hiring process</a:t>
                </a:r>
                <a:endParaRPr lang="en-US" sz="1400" dirty="0">
                  <a:cs typeface="Calibri"/>
                </a:endParaRPr>
              </a:p>
              <a:p>
                <a:pPr marL="342900" lvl="0" indent="-342900">
                  <a:buAutoNum type="arabicPeriod"/>
                  <a:defRPr/>
                </a:pPr>
                <a:r>
                  <a:rPr lang="en-US" sz="1400" dirty="0"/>
                  <a:t>Communication platform using Twilio (Text + Calling) with A2P DC enabled for all the candidates</a:t>
                </a:r>
                <a:endParaRPr lang="en-US" sz="1400" dirty="0">
                  <a:cs typeface="Calibri"/>
                </a:endParaRPr>
              </a:p>
              <a:p>
                <a:pPr marL="342900" indent="-342900">
                  <a:buAutoNum type="arabicPeriod"/>
                  <a:defRPr/>
                </a:pPr>
                <a:r>
                  <a:rPr lang="en-US" sz="1400" dirty="0">
                    <a:cs typeface="Calibri"/>
                  </a:rPr>
                  <a:t>Rule Engine aur communication automation</a:t>
                </a:r>
                <a:endParaRPr lang="en-US" sz="1400" dirty="0"/>
              </a:p>
              <a:p>
                <a:pPr marL="342900" indent="-342900">
                  <a:buAutoNum type="arabicPeriod"/>
                  <a:defRPr/>
                </a:pPr>
                <a:r>
                  <a:rPr lang="en-US" sz="1400" dirty="0"/>
                  <a:t>Email alerts, scanning of documents using API for KYC, background checks </a:t>
                </a:r>
                <a:endParaRPr lang="en-US" sz="1400" dirty="0">
                  <a:cs typeface="Calibri"/>
                </a:endParaRPr>
              </a:p>
              <a:p>
                <a:pPr marL="342900" lvl="0" indent="-342900">
                  <a:buAutoNum type="arabicPeriod"/>
                  <a:defRPr/>
                </a:pPr>
                <a:r>
                  <a:rPr lang="en-US" sz="1400" dirty="0"/>
                  <a:t>Customizable workflow </a:t>
                </a:r>
                <a:endParaRPr lang="en-US" sz="1400" dirty="0">
                  <a:cs typeface="Calibri"/>
                </a:endParaRPr>
              </a:p>
              <a:p>
                <a:pPr marL="342900" lvl="0" indent="-342900">
                  <a:buAutoNum type="arabicPeriod"/>
                  <a:defRPr/>
                </a:pPr>
                <a:r>
                  <a:rPr lang="en-US" sz="1400" dirty="0"/>
                  <a:t>Management dashboards for managing the gaps in the workflow </a:t>
                </a:r>
                <a:endParaRPr lang="en-US" sz="1400" dirty="0">
                  <a:cs typeface="Calibri"/>
                </a:endParaRPr>
              </a:p>
              <a:p>
                <a:pPr marL="342900" indent="-342900">
                  <a:buAutoNum type="arabicPeriod"/>
                  <a:defRPr/>
                </a:pPr>
                <a:r>
                  <a:rPr lang="en-US" sz="1400" dirty="0"/>
                  <a:t>Dialer support </a:t>
                </a:r>
                <a:endParaRPr lang="en-US" sz="1400" dirty="0">
                  <a:cs typeface="Calibri"/>
                </a:endParaRPr>
              </a:p>
              <a:p>
                <a:pPr marL="342900" indent="-342900">
                  <a:buAutoNum type="arabicPeriod"/>
                  <a:defRPr/>
                </a:pPr>
                <a:r>
                  <a:rPr lang="en-US" sz="1400" dirty="0"/>
                  <a:t>Apps visibility for the customer </a:t>
                </a:r>
                <a:endParaRPr lang="en-US" sz="1400" dirty="0">
                  <a:cs typeface="Calibri"/>
                </a:endParaRPr>
              </a:p>
            </p:txBody>
          </p:sp>
          <p:sp>
            <p:nvSpPr>
              <p:cNvPr id="9" name="TextBox 8">
                <a:extLst>
                  <a:ext uri="{FF2B5EF4-FFF2-40B4-BE49-F238E27FC236}">
                    <a16:creationId xmlns:a16="http://schemas.microsoft.com/office/drawing/2014/main" id="{707770C4-D3E4-3D5C-D88B-178EECDED598}"/>
                  </a:ext>
                </a:extLst>
              </p:cNvPr>
              <p:cNvSpPr txBox="1"/>
              <p:nvPr/>
            </p:nvSpPr>
            <p:spPr>
              <a:xfrm>
                <a:off x="6315216" y="5951555"/>
                <a:ext cx="4349585" cy="1015663"/>
              </a:xfrm>
              <a:prstGeom prst="rect">
                <a:avLst/>
              </a:prstGeom>
              <a:noFill/>
            </p:spPr>
            <p:txBody>
              <a:bodyPr wrap="square" lIns="91440" tIns="45720" rIns="91440" bIns="45720" anchor="t">
                <a:spAutoFit/>
              </a:bodyPr>
              <a:lstStyle/>
              <a:p>
                <a:r>
                  <a:rPr lang="en-IN" b="1" dirty="0">
                    <a:solidFill>
                      <a:schemeClr val="accent3"/>
                    </a:solidFill>
                  </a:rPr>
                  <a:t>App Architecture</a:t>
                </a:r>
              </a:p>
              <a:p>
                <a:pPr marL="342900" indent="-342900">
                  <a:buAutoNum type="arabicPeriod"/>
                  <a:defRPr/>
                </a:pPr>
                <a:r>
                  <a:rPr lang="en-US" sz="1400" dirty="0">
                    <a:ea typeface="+mn-lt"/>
                    <a:cs typeface="+mn-lt"/>
                  </a:rPr>
                  <a:t>AWS, Twilio, </a:t>
                </a:r>
              </a:p>
              <a:p>
                <a:pPr marL="342900" indent="-342900">
                  <a:buAutoNum type="arabicPeriod"/>
                  <a:defRPr/>
                </a:pPr>
                <a:r>
                  <a:rPr lang="en-US" sz="1400" dirty="0">
                    <a:ea typeface="+mn-lt"/>
                    <a:cs typeface="+mn-lt"/>
                  </a:rPr>
                  <a:t>Amazon CloudWatch, ELB, Amazon Route S3 </a:t>
                </a:r>
                <a:endParaRPr lang="en-US" sz="1400" dirty="0">
                  <a:cs typeface="Calibri"/>
                </a:endParaRPr>
              </a:p>
              <a:p>
                <a:pPr marL="342900" indent="-342900">
                  <a:buAutoNum type="arabicPeriod"/>
                  <a:defRPr/>
                </a:pPr>
                <a:r>
                  <a:rPr lang="en-US" sz="1400" dirty="0">
                    <a:ea typeface="+mn-lt"/>
                    <a:cs typeface="+mn-lt"/>
                  </a:rPr>
                  <a:t>NAT Gateway, EFS, EKS, ECR</a:t>
                </a:r>
              </a:p>
            </p:txBody>
          </p:sp>
          <p:sp>
            <p:nvSpPr>
              <p:cNvPr id="10" name="Rectangle: Rounded Corners 9">
                <a:extLst>
                  <a:ext uri="{FF2B5EF4-FFF2-40B4-BE49-F238E27FC236}">
                    <a16:creationId xmlns:a16="http://schemas.microsoft.com/office/drawing/2014/main" id="{82EBFC00-D7D6-6A68-7C00-93B1DD151659}"/>
                  </a:ext>
                </a:extLst>
              </p:cNvPr>
              <p:cNvSpPr/>
              <p:nvPr/>
            </p:nvSpPr>
            <p:spPr>
              <a:xfrm>
                <a:off x="6277291" y="878535"/>
                <a:ext cx="4425436"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037D31D-DE60-628E-DE5B-FA949528EE92}"/>
                  </a:ext>
                </a:extLst>
              </p:cNvPr>
              <p:cNvSpPr txBox="1"/>
              <p:nvPr/>
            </p:nvSpPr>
            <p:spPr>
              <a:xfrm>
                <a:off x="7965194"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2" name="TextBox 11">
                <a:extLst>
                  <a:ext uri="{FF2B5EF4-FFF2-40B4-BE49-F238E27FC236}">
                    <a16:creationId xmlns:a16="http://schemas.microsoft.com/office/drawing/2014/main" id="{A818B85B-241D-CE28-3EB8-90061D644135}"/>
                  </a:ext>
                </a:extLst>
              </p:cNvPr>
              <p:cNvSpPr txBox="1"/>
              <p:nvPr/>
            </p:nvSpPr>
            <p:spPr>
              <a:xfrm>
                <a:off x="6349526" y="1374653"/>
                <a:ext cx="4353201" cy="954107"/>
              </a:xfrm>
              <a:prstGeom prst="rect">
                <a:avLst/>
              </a:prstGeom>
              <a:noFill/>
            </p:spPr>
            <p:txBody>
              <a:bodyPr wrap="square">
                <a:spAutoFit/>
              </a:bodyPr>
              <a:lstStyle/>
              <a:p>
                <a:pPr>
                  <a:defRPr/>
                </a:pPr>
                <a:r>
                  <a:rPr lang="en-US" sz="1400" dirty="0">
                    <a:ea typeface="+mn-lt"/>
                    <a:cs typeface="+mn-lt"/>
                  </a:rPr>
                  <a:t>A service provide servicing 200+ logistics companies wanted to build a platform for hiring 10000+ drivers a year, onboard them on various systems, run background and KYC checks, and capture necessary tax credits, drug testing details</a:t>
                </a:r>
              </a:p>
            </p:txBody>
          </p:sp>
        </p:grpSp>
      </p:grpSp>
      <p:grpSp>
        <p:nvGrpSpPr>
          <p:cNvPr id="3" name="Group 2">
            <a:extLst>
              <a:ext uri="{FF2B5EF4-FFF2-40B4-BE49-F238E27FC236}">
                <a16:creationId xmlns:a16="http://schemas.microsoft.com/office/drawing/2014/main" id="{00798DC4-9181-A7C3-5BA5-86D433210594}"/>
              </a:ext>
            </a:extLst>
          </p:cNvPr>
          <p:cNvGrpSpPr/>
          <p:nvPr/>
        </p:nvGrpSpPr>
        <p:grpSpPr>
          <a:xfrm>
            <a:off x="5474305" y="954140"/>
            <a:ext cx="6786824" cy="5584923"/>
            <a:chOff x="5474305" y="954140"/>
            <a:chExt cx="6786824" cy="5584923"/>
          </a:xfrm>
        </p:grpSpPr>
        <p:pic>
          <p:nvPicPr>
            <p:cNvPr id="4" name="Picture 6" descr="Graphical user interface&#10;&#10;Description automatically generated">
              <a:extLst>
                <a:ext uri="{FF2B5EF4-FFF2-40B4-BE49-F238E27FC236}">
                  <a16:creationId xmlns:a16="http://schemas.microsoft.com/office/drawing/2014/main" id="{CF32B454-FEE4-6730-90C6-55057EF7A0A5}"/>
                </a:ext>
              </a:extLst>
            </p:cNvPr>
            <p:cNvPicPr>
              <a:picLocks noChangeAspect="1"/>
            </p:cNvPicPr>
            <p:nvPr/>
          </p:nvPicPr>
          <p:blipFill>
            <a:blip r:embed="rId3"/>
            <a:stretch>
              <a:fillRect/>
            </a:stretch>
          </p:blipFill>
          <p:spPr>
            <a:xfrm>
              <a:off x="5474305" y="954140"/>
              <a:ext cx="3819675" cy="1696099"/>
            </a:xfrm>
            <a:prstGeom prst="rect">
              <a:avLst/>
            </a:prstGeom>
          </p:spPr>
        </p:pic>
        <p:pic>
          <p:nvPicPr>
            <p:cNvPr id="24" name="Picture 8">
              <a:extLst>
                <a:ext uri="{FF2B5EF4-FFF2-40B4-BE49-F238E27FC236}">
                  <a16:creationId xmlns:a16="http://schemas.microsoft.com/office/drawing/2014/main" id="{95F98099-861B-1350-5691-EED9AEA12A23}"/>
                </a:ext>
              </a:extLst>
            </p:cNvPr>
            <p:cNvPicPr>
              <a:picLocks noChangeAspect="1"/>
            </p:cNvPicPr>
            <p:nvPr/>
          </p:nvPicPr>
          <p:blipFill>
            <a:blip r:embed="rId4"/>
            <a:stretch>
              <a:fillRect/>
            </a:stretch>
          </p:blipFill>
          <p:spPr>
            <a:xfrm>
              <a:off x="5558971" y="2913990"/>
              <a:ext cx="3747105" cy="1695257"/>
            </a:xfrm>
            <a:prstGeom prst="rect">
              <a:avLst/>
            </a:prstGeom>
          </p:spPr>
        </p:pic>
        <p:pic>
          <p:nvPicPr>
            <p:cNvPr id="25" name="Picture 9" descr="Graphical user interface, text&#10;&#10;Description automatically generated">
              <a:extLst>
                <a:ext uri="{FF2B5EF4-FFF2-40B4-BE49-F238E27FC236}">
                  <a16:creationId xmlns:a16="http://schemas.microsoft.com/office/drawing/2014/main" id="{D29BCB6C-BF4C-AD63-4A33-DFEFD72C150C}"/>
                </a:ext>
              </a:extLst>
            </p:cNvPr>
            <p:cNvPicPr>
              <a:picLocks noChangeAspect="1"/>
            </p:cNvPicPr>
            <p:nvPr/>
          </p:nvPicPr>
          <p:blipFill>
            <a:blip r:embed="rId5"/>
            <a:stretch>
              <a:fillRect/>
            </a:stretch>
          </p:blipFill>
          <p:spPr>
            <a:xfrm>
              <a:off x="9453638" y="2875188"/>
              <a:ext cx="2743200" cy="1845430"/>
            </a:xfrm>
            <a:prstGeom prst="rect">
              <a:avLst/>
            </a:prstGeom>
          </p:spPr>
        </p:pic>
        <p:pic>
          <p:nvPicPr>
            <p:cNvPr id="26" name="Picture 10" descr="Graphical user interface, text, application, chat or text message&#10;&#10;Description automatically generated">
              <a:extLst>
                <a:ext uri="{FF2B5EF4-FFF2-40B4-BE49-F238E27FC236}">
                  <a16:creationId xmlns:a16="http://schemas.microsoft.com/office/drawing/2014/main" id="{380ADC9F-45BF-C67C-FF83-16911B56524E}"/>
                </a:ext>
              </a:extLst>
            </p:cNvPr>
            <p:cNvPicPr>
              <a:picLocks noChangeAspect="1"/>
            </p:cNvPicPr>
            <p:nvPr/>
          </p:nvPicPr>
          <p:blipFill>
            <a:blip r:embed="rId6"/>
            <a:stretch>
              <a:fillRect/>
            </a:stretch>
          </p:blipFill>
          <p:spPr>
            <a:xfrm>
              <a:off x="9405257" y="986310"/>
              <a:ext cx="2743200" cy="1607572"/>
            </a:xfrm>
            <a:prstGeom prst="rect">
              <a:avLst/>
            </a:prstGeom>
          </p:spPr>
        </p:pic>
        <p:pic>
          <p:nvPicPr>
            <p:cNvPr id="27" name="Picture 12" descr="Graphical user interface&#10;&#10;Description automatically generated">
              <a:extLst>
                <a:ext uri="{FF2B5EF4-FFF2-40B4-BE49-F238E27FC236}">
                  <a16:creationId xmlns:a16="http://schemas.microsoft.com/office/drawing/2014/main" id="{2DCAA2D8-8A02-AB8F-B9DC-E773828BEBC2}"/>
                </a:ext>
              </a:extLst>
            </p:cNvPr>
            <p:cNvPicPr>
              <a:picLocks noChangeAspect="1"/>
            </p:cNvPicPr>
            <p:nvPr/>
          </p:nvPicPr>
          <p:blipFill>
            <a:blip r:embed="rId7"/>
            <a:stretch>
              <a:fillRect/>
            </a:stretch>
          </p:blipFill>
          <p:spPr>
            <a:xfrm>
              <a:off x="5558971" y="4769984"/>
              <a:ext cx="3904342" cy="1769079"/>
            </a:xfrm>
            <a:prstGeom prst="rect">
              <a:avLst/>
            </a:prstGeom>
          </p:spPr>
        </p:pic>
        <p:sp>
          <p:nvSpPr>
            <p:cNvPr id="28" name="TextBox 27">
              <a:extLst>
                <a:ext uri="{FF2B5EF4-FFF2-40B4-BE49-F238E27FC236}">
                  <a16:creationId xmlns:a16="http://schemas.microsoft.com/office/drawing/2014/main" id="{401C2564-10F7-2879-0215-1E2DB6EB7A11}"/>
                </a:ext>
              </a:extLst>
            </p:cNvPr>
            <p:cNvSpPr txBox="1"/>
            <p:nvPr/>
          </p:nvSpPr>
          <p:spPr>
            <a:xfrm>
              <a:off x="5823423" y="26430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a:p>
          </p:txBody>
        </p:sp>
        <p:sp>
          <p:nvSpPr>
            <p:cNvPr id="29" name="TextBox 28">
              <a:extLst>
                <a:ext uri="{FF2B5EF4-FFF2-40B4-BE49-F238E27FC236}">
                  <a16:creationId xmlns:a16="http://schemas.microsoft.com/office/drawing/2014/main" id="{A2B77125-0AA3-631C-8237-FBC37F012FE3}"/>
                </a:ext>
              </a:extLst>
            </p:cNvPr>
            <p:cNvSpPr txBox="1"/>
            <p:nvPr/>
          </p:nvSpPr>
          <p:spPr>
            <a:xfrm>
              <a:off x="9197994" y="2582555"/>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Message</a:t>
              </a:r>
              <a:endParaRPr lang="en-US"/>
            </a:p>
          </p:txBody>
        </p:sp>
        <p:sp>
          <p:nvSpPr>
            <p:cNvPr id="30" name="TextBox 29">
              <a:extLst>
                <a:ext uri="{FF2B5EF4-FFF2-40B4-BE49-F238E27FC236}">
                  <a16:creationId xmlns:a16="http://schemas.microsoft.com/office/drawing/2014/main" id="{886C5D2E-A45D-9F55-5549-8A823262589D}"/>
                </a:ext>
              </a:extLst>
            </p:cNvPr>
            <p:cNvSpPr txBox="1"/>
            <p:nvPr/>
          </p:nvSpPr>
          <p:spPr>
            <a:xfrm>
              <a:off x="5823422" y="462665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Rule Engine for System Automation</a:t>
              </a:r>
            </a:p>
          </p:txBody>
        </p:sp>
        <p:sp>
          <p:nvSpPr>
            <p:cNvPr id="31" name="TextBox 30">
              <a:extLst>
                <a:ext uri="{FF2B5EF4-FFF2-40B4-BE49-F238E27FC236}">
                  <a16:creationId xmlns:a16="http://schemas.microsoft.com/office/drawing/2014/main" id="{83F423AD-E4E3-F842-06FB-F3C927AACD35}"/>
                </a:ext>
              </a:extLst>
            </p:cNvPr>
            <p:cNvSpPr txBox="1"/>
            <p:nvPr/>
          </p:nvSpPr>
          <p:spPr>
            <a:xfrm>
              <a:off x="9270565" y="4687126"/>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Calling</a:t>
              </a:r>
              <a:endParaRPr lang="en-US"/>
            </a:p>
          </p:txBody>
        </p:sp>
        <p:sp>
          <p:nvSpPr>
            <p:cNvPr id="32" name="TextBox 31">
              <a:extLst>
                <a:ext uri="{FF2B5EF4-FFF2-40B4-BE49-F238E27FC236}">
                  <a16:creationId xmlns:a16="http://schemas.microsoft.com/office/drawing/2014/main" id="{C343FD7F-BA15-550D-0683-6A1991B78BAA}"/>
                </a:ext>
              </a:extLst>
            </p:cNvPr>
            <p:cNvSpPr txBox="1"/>
            <p:nvPr/>
          </p:nvSpPr>
          <p:spPr>
            <a:xfrm>
              <a:off x="8786756" y="5824078"/>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Role-Based Distribution</a:t>
              </a:r>
              <a:endParaRPr lang="en-US"/>
            </a:p>
          </p:txBody>
        </p:sp>
      </p:grpSp>
    </p:spTree>
    <p:extLst>
      <p:ext uri="{BB962C8B-B14F-4D97-AF65-F5344CB8AC3E}">
        <p14:creationId xmlns:p14="http://schemas.microsoft.com/office/powerpoint/2010/main" val="2975839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99F79-02AD-9EC6-3C5F-428DB1DB8529}"/>
              </a:ext>
            </a:extLst>
          </p:cNvPr>
          <p:cNvSpPr>
            <a:spLocks noGrp="1"/>
          </p:cNvSpPr>
          <p:nvPr>
            <p:ph type="body" sz="quarter" idx="10"/>
          </p:nvPr>
        </p:nvSpPr>
        <p:spPr bwMode="gray">
          <a:xfrm>
            <a:off x="551298" y="232984"/>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u="none" strike="noStrike" dirty="0">
                <a:solidFill>
                  <a:srgbClr val="1A75BC"/>
                </a:solidFill>
                <a:effectLst/>
                <a:latin typeface="Calibri" panose="020F0502020204030204" pitchFamily="34" charset="0"/>
              </a:rPr>
              <a:t>Data-driven performance and insurance improvement apps 1/2 </a:t>
            </a:r>
            <a:r>
              <a:rPr lang="en-US" b="0" i="0" dirty="0">
                <a:solidFill>
                  <a:srgbClr val="000000"/>
                </a:solidFill>
                <a:effectLst/>
                <a:latin typeface="Calibri" panose="020F0502020204030204" pitchFamily="34" charset="0"/>
              </a:rPr>
              <a:t>​</a:t>
            </a:r>
            <a:endParaRPr lang="en-US" dirty="0"/>
          </a:p>
        </p:txBody>
      </p:sp>
      <p:grpSp>
        <p:nvGrpSpPr>
          <p:cNvPr id="5" name="Group 4">
            <a:extLst>
              <a:ext uri="{FF2B5EF4-FFF2-40B4-BE49-F238E27FC236}">
                <a16:creationId xmlns:a16="http://schemas.microsoft.com/office/drawing/2014/main" id="{2CEEB6A7-BC51-DEDB-52A5-AC795738148D}"/>
              </a:ext>
            </a:extLst>
          </p:cNvPr>
          <p:cNvGrpSpPr/>
          <p:nvPr/>
        </p:nvGrpSpPr>
        <p:grpSpPr>
          <a:xfrm>
            <a:off x="666856" y="856401"/>
            <a:ext cx="5339933" cy="6244140"/>
            <a:chOff x="6277291" y="878535"/>
            <a:chExt cx="4435642" cy="6244140"/>
          </a:xfrm>
        </p:grpSpPr>
        <p:sp>
          <p:nvSpPr>
            <p:cNvPr id="6" name="Rectangle: Rounded Corners 5">
              <a:extLst>
                <a:ext uri="{FF2B5EF4-FFF2-40B4-BE49-F238E27FC236}">
                  <a16:creationId xmlns:a16="http://schemas.microsoft.com/office/drawing/2014/main" id="{A94A58E4-81FC-0ACD-BD8B-4D387D1841E8}"/>
                </a:ext>
              </a:extLst>
            </p:cNvPr>
            <p:cNvSpPr/>
            <p:nvPr/>
          </p:nvSpPr>
          <p:spPr>
            <a:xfrm>
              <a:off x="6287132" y="884250"/>
              <a:ext cx="441198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F8A70146-33C8-95BF-F532-4354984EC669}"/>
                </a:ext>
              </a:extLst>
            </p:cNvPr>
            <p:cNvGrpSpPr/>
            <p:nvPr/>
          </p:nvGrpSpPr>
          <p:grpSpPr>
            <a:xfrm>
              <a:off x="6277291" y="878535"/>
              <a:ext cx="4435642" cy="6244140"/>
              <a:chOff x="6277291" y="878535"/>
              <a:chExt cx="4435642" cy="6244140"/>
            </a:xfrm>
          </p:grpSpPr>
          <p:sp>
            <p:nvSpPr>
              <p:cNvPr id="8" name="TextBox 7">
                <a:extLst>
                  <a:ext uri="{FF2B5EF4-FFF2-40B4-BE49-F238E27FC236}">
                    <a16:creationId xmlns:a16="http://schemas.microsoft.com/office/drawing/2014/main" id="{0FD9CE9E-723E-92DD-948A-E13E7C6EACDA}"/>
                  </a:ext>
                </a:extLst>
              </p:cNvPr>
              <p:cNvSpPr txBox="1"/>
              <p:nvPr/>
            </p:nvSpPr>
            <p:spPr>
              <a:xfrm>
                <a:off x="6363348" y="2615277"/>
                <a:ext cx="4349585" cy="4031873"/>
              </a:xfrm>
              <a:prstGeom prst="rect">
                <a:avLst/>
              </a:prstGeom>
              <a:noFill/>
            </p:spPr>
            <p:txBody>
              <a:bodyPr wrap="square" lIns="91440" tIns="45720" rIns="91440" bIns="45720" anchor="t">
                <a:spAutoFit/>
              </a:bodyPr>
              <a:lstStyle/>
              <a:p>
                <a:r>
                  <a:rPr lang="en-IN" b="1" dirty="0">
                    <a:solidFill>
                      <a:schemeClr val="accent3"/>
                    </a:solidFill>
                  </a:rPr>
                  <a:t>Solution</a:t>
                </a:r>
              </a:p>
              <a:p>
                <a:pPr lvl="0">
                  <a:defRPr/>
                </a:pPr>
                <a:r>
                  <a:rPr lang="en-US" sz="1400" dirty="0"/>
                  <a:t>A team of 150+ associates call thousands of potential drivers who apply for jobs via portal, publish their jobs and communicate to complete the process</a:t>
                </a:r>
              </a:p>
              <a:p>
                <a:pPr lvl="0">
                  <a:defRPr/>
                </a:pPr>
                <a:endParaRPr lang="en-US" sz="1400" dirty="0"/>
              </a:p>
              <a:p>
                <a:pPr marL="342900" lvl="0" indent="-342900">
                  <a:buAutoNum type="arabicPeriod"/>
                  <a:defRPr/>
                </a:pPr>
                <a:r>
                  <a:rPr lang="en-US" sz="1400" dirty="0"/>
                  <a:t>AWS based workflow system for managing gig economy hiring process</a:t>
                </a:r>
                <a:endParaRPr lang="en-US" sz="1400" dirty="0">
                  <a:cs typeface="Calibri"/>
                </a:endParaRPr>
              </a:p>
              <a:p>
                <a:pPr marL="342900" lvl="0" indent="-342900">
                  <a:buAutoNum type="arabicPeriod"/>
                  <a:defRPr/>
                </a:pPr>
                <a:r>
                  <a:rPr lang="en-US" sz="1400" dirty="0"/>
                  <a:t>Communication platform using Twilio (Text + Calling) with A2P DC enabled for all the candidates</a:t>
                </a:r>
                <a:endParaRPr lang="en-US" sz="1400" dirty="0">
                  <a:cs typeface="Calibri"/>
                </a:endParaRPr>
              </a:p>
              <a:p>
                <a:pPr marL="342900" indent="-342900">
                  <a:buAutoNum type="arabicPeriod"/>
                  <a:defRPr/>
                </a:pPr>
                <a:r>
                  <a:rPr lang="en-US" sz="1400" dirty="0">
                    <a:cs typeface="Calibri"/>
                  </a:rPr>
                  <a:t>Rule Engine aur communication automation</a:t>
                </a:r>
                <a:endParaRPr lang="en-US" sz="1400" dirty="0"/>
              </a:p>
              <a:p>
                <a:pPr marL="342900" indent="-342900">
                  <a:buAutoNum type="arabicPeriod"/>
                  <a:defRPr/>
                </a:pPr>
                <a:r>
                  <a:rPr lang="en-US" sz="1400" dirty="0"/>
                  <a:t>Email alerts, scanning of documents using API for KYC, background checks </a:t>
                </a:r>
                <a:endParaRPr lang="en-US" sz="1400" dirty="0">
                  <a:cs typeface="Calibri"/>
                </a:endParaRPr>
              </a:p>
              <a:p>
                <a:pPr marL="342900" lvl="0" indent="-342900">
                  <a:buAutoNum type="arabicPeriod"/>
                  <a:defRPr/>
                </a:pPr>
                <a:r>
                  <a:rPr lang="en-US" sz="1400" dirty="0"/>
                  <a:t>Customizable workflow </a:t>
                </a:r>
                <a:endParaRPr lang="en-US" sz="1400" dirty="0">
                  <a:cs typeface="Calibri"/>
                </a:endParaRPr>
              </a:p>
              <a:p>
                <a:pPr marL="342900" lvl="0" indent="-342900">
                  <a:buAutoNum type="arabicPeriod"/>
                  <a:defRPr/>
                </a:pPr>
                <a:r>
                  <a:rPr lang="en-US" sz="1400" dirty="0"/>
                  <a:t>Management dashboards for managing the gaps in the workflow </a:t>
                </a:r>
                <a:endParaRPr lang="en-US" sz="1400" dirty="0">
                  <a:cs typeface="Calibri"/>
                </a:endParaRPr>
              </a:p>
              <a:p>
                <a:pPr marL="342900" indent="-342900">
                  <a:buAutoNum type="arabicPeriod"/>
                  <a:defRPr/>
                </a:pPr>
                <a:r>
                  <a:rPr lang="en-US" sz="1400" dirty="0"/>
                  <a:t>Dialer support </a:t>
                </a:r>
                <a:endParaRPr lang="en-US" sz="1400" dirty="0">
                  <a:cs typeface="Calibri"/>
                </a:endParaRPr>
              </a:p>
              <a:p>
                <a:pPr marL="342900" indent="-342900">
                  <a:buAutoNum type="arabicPeriod"/>
                  <a:defRPr/>
                </a:pPr>
                <a:r>
                  <a:rPr lang="en-US" sz="1400" dirty="0"/>
                  <a:t>Apps visibility for the customer </a:t>
                </a:r>
                <a:endParaRPr lang="en-US" sz="1400" dirty="0">
                  <a:cs typeface="Calibri"/>
                </a:endParaRPr>
              </a:p>
              <a:p>
                <a:pPr marL="342900" indent="-342900">
                  <a:buAutoNum type="arabicPeriod"/>
                  <a:defRPr/>
                </a:pPr>
                <a:endParaRPr lang="en-US" sz="1400" dirty="0">
                  <a:cs typeface="Calibri"/>
                </a:endParaRPr>
              </a:p>
            </p:txBody>
          </p:sp>
          <p:sp>
            <p:nvSpPr>
              <p:cNvPr id="9" name="TextBox 8">
                <a:extLst>
                  <a:ext uri="{FF2B5EF4-FFF2-40B4-BE49-F238E27FC236}">
                    <a16:creationId xmlns:a16="http://schemas.microsoft.com/office/drawing/2014/main" id="{707770C4-D3E4-3D5C-D88B-178EECDED598}"/>
                  </a:ext>
                </a:extLst>
              </p:cNvPr>
              <p:cNvSpPr txBox="1"/>
              <p:nvPr/>
            </p:nvSpPr>
            <p:spPr>
              <a:xfrm>
                <a:off x="6315215" y="6107012"/>
                <a:ext cx="4349585" cy="1015663"/>
              </a:xfrm>
              <a:prstGeom prst="rect">
                <a:avLst/>
              </a:prstGeom>
              <a:noFill/>
            </p:spPr>
            <p:txBody>
              <a:bodyPr wrap="square" lIns="91440" tIns="45720" rIns="91440" bIns="45720" anchor="t">
                <a:spAutoFit/>
              </a:bodyPr>
              <a:lstStyle/>
              <a:p>
                <a:r>
                  <a:rPr lang="en-IN" b="1" dirty="0">
                    <a:solidFill>
                      <a:schemeClr val="accent3"/>
                    </a:solidFill>
                  </a:rPr>
                  <a:t>App Architecture</a:t>
                </a:r>
              </a:p>
              <a:p>
                <a:pPr marL="342900" indent="-342900">
                  <a:buAutoNum type="arabicPeriod"/>
                  <a:defRPr/>
                </a:pPr>
                <a:r>
                  <a:rPr lang="en-US" sz="1400" dirty="0">
                    <a:ea typeface="+mn-lt"/>
                    <a:cs typeface="+mn-lt"/>
                  </a:rPr>
                  <a:t>AWS, Twilio, </a:t>
                </a:r>
              </a:p>
              <a:p>
                <a:pPr marL="342900" indent="-342900">
                  <a:buAutoNum type="arabicPeriod"/>
                  <a:defRPr/>
                </a:pPr>
                <a:r>
                  <a:rPr lang="en-US" sz="1400" dirty="0">
                    <a:ea typeface="+mn-lt"/>
                    <a:cs typeface="+mn-lt"/>
                  </a:rPr>
                  <a:t>Amazon CloudWatch, ELB, Amazon Route S3 </a:t>
                </a:r>
                <a:endParaRPr lang="en-US" sz="1400" dirty="0">
                  <a:cs typeface="Calibri"/>
                </a:endParaRPr>
              </a:p>
              <a:p>
                <a:pPr marL="342900" indent="-342900">
                  <a:buAutoNum type="arabicPeriod"/>
                  <a:defRPr/>
                </a:pPr>
                <a:r>
                  <a:rPr lang="en-US" sz="1400" dirty="0">
                    <a:ea typeface="+mn-lt"/>
                    <a:cs typeface="+mn-lt"/>
                  </a:rPr>
                  <a:t>NAT Gateway, EFS, EKS, ECR</a:t>
                </a:r>
              </a:p>
            </p:txBody>
          </p:sp>
          <p:sp>
            <p:nvSpPr>
              <p:cNvPr id="10" name="Rectangle: Rounded Corners 9">
                <a:extLst>
                  <a:ext uri="{FF2B5EF4-FFF2-40B4-BE49-F238E27FC236}">
                    <a16:creationId xmlns:a16="http://schemas.microsoft.com/office/drawing/2014/main" id="{82EBFC00-D7D6-6A68-7C00-93B1DD151659}"/>
                  </a:ext>
                </a:extLst>
              </p:cNvPr>
              <p:cNvSpPr/>
              <p:nvPr/>
            </p:nvSpPr>
            <p:spPr>
              <a:xfrm>
                <a:off x="6277291" y="878535"/>
                <a:ext cx="4425436"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037D31D-DE60-628E-DE5B-FA949528EE92}"/>
                  </a:ext>
                </a:extLst>
              </p:cNvPr>
              <p:cNvSpPr txBox="1"/>
              <p:nvPr/>
            </p:nvSpPr>
            <p:spPr>
              <a:xfrm>
                <a:off x="7965194"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2" name="TextBox 11">
                <a:extLst>
                  <a:ext uri="{FF2B5EF4-FFF2-40B4-BE49-F238E27FC236}">
                    <a16:creationId xmlns:a16="http://schemas.microsoft.com/office/drawing/2014/main" id="{A818B85B-241D-CE28-3EB8-90061D644135}"/>
                  </a:ext>
                </a:extLst>
              </p:cNvPr>
              <p:cNvSpPr txBox="1"/>
              <p:nvPr/>
            </p:nvSpPr>
            <p:spPr>
              <a:xfrm>
                <a:off x="6349526" y="1374653"/>
                <a:ext cx="4353201" cy="1384995"/>
              </a:xfrm>
              <a:prstGeom prst="rect">
                <a:avLst/>
              </a:prstGeom>
              <a:noFill/>
            </p:spPr>
            <p:txBody>
              <a:bodyPr wrap="square">
                <a:spAutoFit/>
              </a:bodyPr>
              <a:lstStyle/>
              <a:p>
                <a:r>
                  <a:rPr lang="en-US" sz="1400" dirty="0">
                    <a:ea typeface="+mn-lt"/>
                    <a:cs typeface="+mn-lt"/>
                  </a:rPr>
                  <a:t>Lymphoma detection is often slow and delayed. There are usually subtle differences in histologic findings between various types of lymphomas, so pathologists' expertise is required, but the ultimate decision lies in the use of immunostaining. Traditional pathology methods are cumbersome, and samples cannot be shared between multiple users.</a:t>
                </a:r>
              </a:p>
            </p:txBody>
          </p:sp>
        </p:grpSp>
      </p:grpSp>
      <p:grpSp>
        <p:nvGrpSpPr>
          <p:cNvPr id="3" name="Group 2">
            <a:extLst>
              <a:ext uri="{FF2B5EF4-FFF2-40B4-BE49-F238E27FC236}">
                <a16:creationId xmlns:a16="http://schemas.microsoft.com/office/drawing/2014/main" id="{7EF3AFF1-2281-45D4-F975-6DA4ADE9180D}"/>
              </a:ext>
            </a:extLst>
          </p:cNvPr>
          <p:cNvGrpSpPr/>
          <p:nvPr/>
        </p:nvGrpSpPr>
        <p:grpSpPr>
          <a:xfrm>
            <a:off x="6096000" y="1041722"/>
            <a:ext cx="5640730" cy="5416951"/>
            <a:chOff x="5474305" y="954140"/>
            <a:chExt cx="6786824" cy="5584923"/>
          </a:xfrm>
        </p:grpSpPr>
        <p:pic>
          <p:nvPicPr>
            <p:cNvPr id="4" name="Picture 6" descr="Graphical user interface&#10;&#10;Description automatically generated">
              <a:extLst>
                <a:ext uri="{FF2B5EF4-FFF2-40B4-BE49-F238E27FC236}">
                  <a16:creationId xmlns:a16="http://schemas.microsoft.com/office/drawing/2014/main" id="{D46FE9FA-2AD7-766F-397C-1E5ABD38F8C1}"/>
                </a:ext>
              </a:extLst>
            </p:cNvPr>
            <p:cNvPicPr>
              <a:picLocks noChangeAspect="1"/>
            </p:cNvPicPr>
            <p:nvPr/>
          </p:nvPicPr>
          <p:blipFill>
            <a:blip r:embed="rId3"/>
            <a:stretch>
              <a:fillRect/>
            </a:stretch>
          </p:blipFill>
          <p:spPr>
            <a:xfrm>
              <a:off x="5474305" y="954140"/>
              <a:ext cx="3819675" cy="1696099"/>
            </a:xfrm>
            <a:prstGeom prst="rect">
              <a:avLst/>
            </a:prstGeom>
          </p:spPr>
        </p:pic>
        <p:pic>
          <p:nvPicPr>
            <p:cNvPr id="24" name="Picture 8">
              <a:extLst>
                <a:ext uri="{FF2B5EF4-FFF2-40B4-BE49-F238E27FC236}">
                  <a16:creationId xmlns:a16="http://schemas.microsoft.com/office/drawing/2014/main" id="{258545B2-ED32-8485-9CA7-123A1DC3FC61}"/>
                </a:ext>
              </a:extLst>
            </p:cNvPr>
            <p:cNvPicPr>
              <a:picLocks noChangeAspect="1"/>
            </p:cNvPicPr>
            <p:nvPr/>
          </p:nvPicPr>
          <p:blipFill>
            <a:blip r:embed="rId4"/>
            <a:stretch>
              <a:fillRect/>
            </a:stretch>
          </p:blipFill>
          <p:spPr>
            <a:xfrm>
              <a:off x="5558971" y="2913990"/>
              <a:ext cx="3747105" cy="1695257"/>
            </a:xfrm>
            <a:prstGeom prst="rect">
              <a:avLst/>
            </a:prstGeom>
          </p:spPr>
        </p:pic>
        <p:pic>
          <p:nvPicPr>
            <p:cNvPr id="25" name="Picture 9" descr="Graphical user interface, text&#10;&#10;Description automatically generated">
              <a:extLst>
                <a:ext uri="{FF2B5EF4-FFF2-40B4-BE49-F238E27FC236}">
                  <a16:creationId xmlns:a16="http://schemas.microsoft.com/office/drawing/2014/main" id="{5061F640-06AE-30F6-8D42-44960AF7EAEA}"/>
                </a:ext>
              </a:extLst>
            </p:cNvPr>
            <p:cNvPicPr>
              <a:picLocks noChangeAspect="1"/>
            </p:cNvPicPr>
            <p:nvPr/>
          </p:nvPicPr>
          <p:blipFill>
            <a:blip r:embed="rId5"/>
            <a:stretch>
              <a:fillRect/>
            </a:stretch>
          </p:blipFill>
          <p:spPr>
            <a:xfrm>
              <a:off x="9453638" y="2875188"/>
              <a:ext cx="2743200" cy="1845430"/>
            </a:xfrm>
            <a:prstGeom prst="rect">
              <a:avLst/>
            </a:prstGeom>
          </p:spPr>
        </p:pic>
        <p:pic>
          <p:nvPicPr>
            <p:cNvPr id="26" name="Picture 10" descr="Graphical user interface, text, application, chat or text message&#10;&#10;Description automatically generated">
              <a:extLst>
                <a:ext uri="{FF2B5EF4-FFF2-40B4-BE49-F238E27FC236}">
                  <a16:creationId xmlns:a16="http://schemas.microsoft.com/office/drawing/2014/main" id="{3251CBC6-3DA2-EE00-0B3E-DA2460F6958A}"/>
                </a:ext>
              </a:extLst>
            </p:cNvPr>
            <p:cNvPicPr>
              <a:picLocks noChangeAspect="1"/>
            </p:cNvPicPr>
            <p:nvPr/>
          </p:nvPicPr>
          <p:blipFill>
            <a:blip r:embed="rId6"/>
            <a:stretch>
              <a:fillRect/>
            </a:stretch>
          </p:blipFill>
          <p:spPr>
            <a:xfrm>
              <a:off x="9405257" y="986310"/>
              <a:ext cx="2743200" cy="1607572"/>
            </a:xfrm>
            <a:prstGeom prst="rect">
              <a:avLst/>
            </a:prstGeom>
          </p:spPr>
        </p:pic>
        <p:pic>
          <p:nvPicPr>
            <p:cNvPr id="27" name="Picture 12" descr="Graphical user interface&#10;&#10;Description automatically generated">
              <a:extLst>
                <a:ext uri="{FF2B5EF4-FFF2-40B4-BE49-F238E27FC236}">
                  <a16:creationId xmlns:a16="http://schemas.microsoft.com/office/drawing/2014/main" id="{B30CA077-8AF1-3E96-81B5-A4CBA9EE5628}"/>
                </a:ext>
              </a:extLst>
            </p:cNvPr>
            <p:cNvPicPr>
              <a:picLocks noChangeAspect="1"/>
            </p:cNvPicPr>
            <p:nvPr/>
          </p:nvPicPr>
          <p:blipFill>
            <a:blip r:embed="rId7"/>
            <a:stretch>
              <a:fillRect/>
            </a:stretch>
          </p:blipFill>
          <p:spPr>
            <a:xfrm>
              <a:off x="5558971" y="4769984"/>
              <a:ext cx="3904342" cy="1769079"/>
            </a:xfrm>
            <a:prstGeom prst="rect">
              <a:avLst/>
            </a:prstGeom>
          </p:spPr>
        </p:pic>
        <p:sp>
          <p:nvSpPr>
            <p:cNvPr id="28" name="TextBox 27">
              <a:extLst>
                <a:ext uri="{FF2B5EF4-FFF2-40B4-BE49-F238E27FC236}">
                  <a16:creationId xmlns:a16="http://schemas.microsoft.com/office/drawing/2014/main" id="{04FE22AB-1610-81BD-9DE1-B4854DF297D7}"/>
                </a:ext>
              </a:extLst>
            </p:cNvPr>
            <p:cNvSpPr txBox="1"/>
            <p:nvPr/>
          </p:nvSpPr>
          <p:spPr>
            <a:xfrm>
              <a:off x="5823423" y="26430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a:p>
          </p:txBody>
        </p:sp>
        <p:sp>
          <p:nvSpPr>
            <p:cNvPr id="29" name="TextBox 28">
              <a:extLst>
                <a:ext uri="{FF2B5EF4-FFF2-40B4-BE49-F238E27FC236}">
                  <a16:creationId xmlns:a16="http://schemas.microsoft.com/office/drawing/2014/main" id="{2F436D2E-2561-9DF2-2F6D-04015228FA69}"/>
                </a:ext>
              </a:extLst>
            </p:cNvPr>
            <p:cNvSpPr txBox="1"/>
            <p:nvPr/>
          </p:nvSpPr>
          <p:spPr>
            <a:xfrm>
              <a:off x="9197994" y="2582555"/>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Message</a:t>
              </a:r>
              <a:endParaRPr lang="en-US"/>
            </a:p>
          </p:txBody>
        </p:sp>
        <p:sp>
          <p:nvSpPr>
            <p:cNvPr id="30" name="TextBox 29">
              <a:extLst>
                <a:ext uri="{FF2B5EF4-FFF2-40B4-BE49-F238E27FC236}">
                  <a16:creationId xmlns:a16="http://schemas.microsoft.com/office/drawing/2014/main" id="{8A1FDAE8-3E0A-D3FD-ACB4-0C091BC2ACC6}"/>
                </a:ext>
              </a:extLst>
            </p:cNvPr>
            <p:cNvSpPr txBox="1"/>
            <p:nvPr/>
          </p:nvSpPr>
          <p:spPr>
            <a:xfrm>
              <a:off x="5823422" y="462665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Rule Engine for System Automation</a:t>
              </a:r>
            </a:p>
          </p:txBody>
        </p:sp>
        <p:sp>
          <p:nvSpPr>
            <p:cNvPr id="31" name="TextBox 30">
              <a:extLst>
                <a:ext uri="{FF2B5EF4-FFF2-40B4-BE49-F238E27FC236}">
                  <a16:creationId xmlns:a16="http://schemas.microsoft.com/office/drawing/2014/main" id="{7D6A2F43-E043-53A8-E78A-D42E66CF50A6}"/>
                </a:ext>
              </a:extLst>
            </p:cNvPr>
            <p:cNvSpPr txBox="1"/>
            <p:nvPr/>
          </p:nvSpPr>
          <p:spPr>
            <a:xfrm>
              <a:off x="9270565" y="4687126"/>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Calling</a:t>
              </a:r>
              <a:endParaRPr lang="en-US"/>
            </a:p>
          </p:txBody>
        </p:sp>
        <p:sp>
          <p:nvSpPr>
            <p:cNvPr id="32" name="TextBox 31">
              <a:extLst>
                <a:ext uri="{FF2B5EF4-FFF2-40B4-BE49-F238E27FC236}">
                  <a16:creationId xmlns:a16="http://schemas.microsoft.com/office/drawing/2014/main" id="{773AE4FF-4B79-F1C1-630A-63C1B2EF9D70}"/>
                </a:ext>
              </a:extLst>
            </p:cNvPr>
            <p:cNvSpPr txBox="1"/>
            <p:nvPr/>
          </p:nvSpPr>
          <p:spPr>
            <a:xfrm>
              <a:off x="8786756" y="5824078"/>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Role-Based Distribution</a:t>
              </a:r>
              <a:endParaRPr lang="en-US"/>
            </a:p>
          </p:txBody>
        </p:sp>
      </p:grpSp>
    </p:spTree>
    <p:extLst>
      <p:ext uri="{BB962C8B-B14F-4D97-AF65-F5344CB8AC3E}">
        <p14:creationId xmlns:p14="http://schemas.microsoft.com/office/powerpoint/2010/main" val="1234733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72">
            <a:extLst>
              <a:ext uri="{FF2B5EF4-FFF2-40B4-BE49-F238E27FC236}">
                <a16:creationId xmlns:a16="http://schemas.microsoft.com/office/drawing/2014/main" id="{3A04BF8D-FC4F-459A-3519-1BD4AED76617}"/>
              </a:ext>
            </a:extLst>
          </p:cNvPr>
          <p:cNvSpPr>
            <a:spLocks noGrp="1"/>
          </p:cNvSpPr>
          <p:nvPr>
            <p:ph type="body" sz="quarter" idx="10"/>
          </p:nvPr>
        </p:nvSpPr>
        <p:spPr/>
        <p:txBody>
          <a:bodyPr lIns="91440" tIns="45720" rIns="91440" bIns="45720" anchor="ctr"/>
          <a:lstStyle/>
          <a:p>
            <a:r>
              <a:rPr lang="en-US" dirty="0">
                <a:cs typeface="Calibri"/>
              </a:rPr>
              <a:t>Fleet Management And Repair</a:t>
            </a:r>
            <a:endParaRPr lang="en-US" dirty="0"/>
          </a:p>
        </p:txBody>
      </p:sp>
      <p:sp>
        <p:nvSpPr>
          <p:cNvPr id="70" name="Rectangle 69">
            <a:extLst>
              <a:ext uri="{FF2B5EF4-FFF2-40B4-BE49-F238E27FC236}">
                <a16:creationId xmlns:a16="http://schemas.microsoft.com/office/drawing/2014/main" id="{D0A9FC2F-B919-EFAF-ACF8-8730236A426A}"/>
              </a:ext>
            </a:extLst>
          </p:cNvPr>
          <p:cNvSpPr/>
          <p:nvPr/>
        </p:nvSpPr>
        <p:spPr>
          <a:xfrm>
            <a:off x="478522" y="856571"/>
            <a:ext cx="5203452" cy="5601533"/>
          </a:xfrm>
          <a:prstGeom prst="rect">
            <a:avLst/>
          </a:prstGeom>
        </p:spPr>
        <p:txBody>
          <a:bodyPr wrap="square" lIns="91440" tIns="45720" rIns="91440" bIns="45720" anchor="t">
            <a:spAutoFit/>
          </a:bodyPr>
          <a:lstStyle/>
          <a:p>
            <a:pPr>
              <a:defRPr/>
            </a:pPr>
            <a:r>
              <a:rPr lang="en-US" sz="1600" b="1" dirty="0">
                <a:solidFill>
                  <a:srgbClr val="0070C0"/>
                </a:solidFill>
                <a:ea typeface="+mn-lt"/>
                <a:cs typeface="+mn-lt"/>
              </a:rPr>
              <a:t>Situation</a:t>
            </a:r>
            <a:r>
              <a:rPr lang="en-US" sz="1600" dirty="0">
                <a:ea typeface="+mn-lt"/>
                <a:cs typeface="+mn-lt"/>
              </a:rPr>
              <a:t> – </a:t>
            </a:r>
            <a:r>
              <a:rPr lang="en-US" sz="1400" dirty="0">
                <a:ea typeface="+mn-lt"/>
                <a:cs typeface="+mn-lt"/>
              </a:rPr>
              <a:t>A service provider servicing 200+ logistics companies wanted to build a platform for fleet and driver management using data analytics, AI and IOT.</a:t>
            </a:r>
            <a:endParaRPr lang="en-US" sz="1400" dirty="0">
              <a:solidFill>
                <a:srgbClr val="252D30"/>
              </a:solidFill>
              <a:cs typeface="Calibri"/>
            </a:endParaRPr>
          </a:p>
          <a:p>
            <a:pPr>
              <a:defRPr/>
            </a:pPr>
            <a:endParaRPr lang="en-US" sz="1600" i="1" dirty="0">
              <a:solidFill>
                <a:srgbClr val="252D30"/>
              </a:solidFill>
            </a:endParaRPr>
          </a:p>
          <a:p>
            <a:pPr>
              <a:defRPr/>
            </a:pPr>
            <a:r>
              <a:rPr lang="en-US" sz="1600" b="1" dirty="0">
                <a:solidFill>
                  <a:schemeClr val="accent3"/>
                </a:solidFill>
              </a:rPr>
              <a:t>Solution </a:t>
            </a:r>
            <a:r>
              <a:rPr lang="en-US" sz="1400" dirty="0"/>
              <a:t>– Every day about 10000+ vans leave their stations and distribute millions of packages. This platform manages the fleet and 25K+ drivers in the platform which is – </a:t>
            </a:r>
            <a:endParaRPr lang="en-US" dirty="0"/>
          </a:p>
          <a:p>
            <a:pPr marL="342900" indent="-342900">
              <a:buAutoNum type="arabicPeriod"/>
              <a:defRPr/>
            </a:pPr>
            <a:r>
              <a:rPr lang="en-US" sz="1400" dirty="0">
                <a:cs typeface="Calibri"/>
              </a:rPr>
              <a:t>A dashboard to present data and analytics along with alerts that need attention</a:t>
            </a:r>
          </a:p>
          <a:p>
            <a:pPr marL="342900" indent="-342900">
              <a:buAutoNum type="arabicPeriod"/>
              <a:defRPr/>
            </a:pPr>
            <a:r>
              <a:rPr lang="en-US" sz="1400" dirty="0">
                <a:cs typeface="Calibri"/>
              </a:rPr>
              <a:t>Van assignment to drivers and their scheduling for package delivery</a:t>
            </a:r>
            <a:endParaRPr lang="en-US" dirty="0"/>
          </a:p>
          <a:p>
            <a:pPr marL="342900" indent="-342900">
              <a:buAutoNum type="arabicPeriod"/>
              <a:defRPr/>
            </a:pPr>
            <a:r>
              <a:rPr lang="en-US" sz="1400" dirty="0">
                <a:cs typeface="Calibri"/>
              </a:rPr>
              <a:t>Morning and evening vehicle inspection, damage and maintenance logs, etc. </a:t>
            </a:r>
          </a:p>
          <a:p>
            <a:pPr marL="342900" indent="-342900">
              <a:buAutoNum type="arabicPeriod"/>
              <a:defRPr/>
            </a:pPr>
            <a:r>
              <a:rPr lang="en-US" sz="1400" dirty="0">
                <a:cs typeface="Calibri"/>
              </a:rPr>
              <a:t>Communicate with drivers in various ways – one on one messages, broadcast messages, bulk messages. </a:t>
            </a:r>
          </a:p>
          <a:p>
            <a:pPr marL="342900" indent="-342900">
              <a:buAutoNum type="arabicPeriod"/>
              <a:defRPr/>
            </a:pPr>
            <a:r>
              <a:rPr lang="en-US" sz="1400" dirty="0">
                <a:ea typeface="+mn-lt"/>
                <a:cs typeface="+mn-lt"/>
              </a:rPr>
              <a:t>Completely customizable platform </a:t>
            </a:r>
            <a:endParaRPr lang="en-US" sz="1400" dirty="0">
              <a:cs typeface="Calibri" panose="020F0502020204030204"/>
            </a:endParaRPr>
          </a:p>
          <a:p>
            <a:pPr marL="342900" indent="-342900">
              <a:buAutoNum type="arabicPeriod"/>
              <a:defRPr/>
            </a:pPr>
            <a:endParaRPr lang="en-US" sz="1400" dirty="0">
              <a:solidFill>
                <a:srgbClr val="252D30"/>
              </a:solidFill>
              <a:ea typeface="+mn-lt"/>
              <a:cs typeface="+mn-lt"/>
            </a:endParaRPr>
          </a:p>
          <a:p>
            <a:pPr>
              <a:defRPr/>
            </a:pPr>
            <a:r>
              <a:rPr lang="en-US" sz="1600" b="1" dirty="0">
                <a:solidFill>
                  <a:schemeClr val="accent3"/>
                </a:solidFill>
                <a:ea typeface="+mn-lt"/>
                <a:cs typeface="+mn-lt"/>
              </a:rPr>
              <a:t>App Architecture – </a:t>
            </a:r>
            <a:endParaRPr lang="en-US" sz="1600" dirty="0">
              <a:solidFill>
                <a:schemeClr val="accent3"/>
              </a:solidFill>
              <a:cs typeface="Calibri" panose="020F0502020204030204"/>
            </a:endParaRPr>
          </a:p>
          <a:p>
            <a:pPr marL="342900" indent="-342900">
              <a:buAutoNum type="arabicPeriod"/>
              <a:defRPr/>
            </a:pPr>
            <a:r>
              <a:rPr lang="en-US" sz="1400" dirty="0">
                <a:cs typeface="Calibri"/>
              </a:rPr>
              <a:t>AWS based platform with mobile apps (Dispatcher app, Driver App, Repair tech App)</a:t>
            </a:r>
          </a:p>
          <a:p>
            <a:pPr marL="342900" indent="-342900">
              <a:buAutoNum type="arabicPeriod"/>
              <a:defRPr/>
            </a:pPr>
            <a:r>
              <a:rPr lang="en-US" sz="1400" dirty="0">
                <a:cs typeface="Calibri"/>
              </a:rPr>
              <a:t>Communication platform (Twilio)</a:t>
            </a:r>
          </a:p>
          <a:p>
            <a:pPr marL="342900" indent="-342900">
              <a:buAutoNum type="arabicPeriod"/>
              <a:defRPr/>
            </a:pPr>
            <a:r>
              <a:rPr lang="en-US" sz="1400" dirty="0">
                <a:cs typeface="Calibri"/>
              </a:rPr>
              <a:t>Amazon CloudWatch, ELB, Amazon Route S3 </a:t>
            </a:r>
          </a:p>
          <a:p>
            <a:pPr marL="342900" indent="-342900">
              <a:buAutoNum type="arabicPeriod"/>
              <a:defRPr/>
            </a:pPr>
            <a:r>
              <a:rPr lang="en-US" sz="1400" dirty="0">
                <a:cs typeface="Calibri"/>
              </a:rPr>
              <a:t>NAT Gateway, Amazon ECS, EKS</a:t>
            </a:r>
          </a:p>
          <a:p>
            <a:pPr marL="342900" indent="-342900">
              <a:buAutoNum type="arabicPeriod"/>
              <a:defRPr/>
            </a:pPr>
            <a:r>
              <a:rPr lang="en-US" sz="1400" dirty="0">
                <a:cs typeface="Calibri"/>
              </a:rPr>
              <a:t>Dashboard and mobile-based data displays (Grafana, Prometheus, Redis)</a:t>
            </a:r>
            <a:endParaRPr lang="en-US" sz="1400" dirty="0"/>
          </a:p>
        </p:txBody>
      </p:sp>
      <p:pic>
        <p:nvPicPr>
          <p:cNvPr id="3" name="Picture 3" descr="Graphical user interface, application, email&#10;&#10;Description automatically generated">
            <a:extLst>
              <a:ext uri="{FF2B5EF4-FFF2-40B4-BE49-F238E27FC236}">
                <a16:creationId xmlns:a16="http://schemas.microsoft.com/office/drawing/2014/main" id="{23789A02-3681-DD87-8928-2A4A830CFD24}"/>
              </a:ext>
            </a:extLst>
          </p:cNvPr>
          <p:cNvPicPr>
            <a:picLocks noChangeAspect="1"/>
          </p:cNvPicPr>
          <p:nvPr/>
        </p:nvPicPr>
        <p:blipFill>
          <a:blip r:embed="rId3"/>
          <a:stretch>
            <a:fillRect/>
          </a:stretch>
        </p:blipFill>
        <p:spPr>
          <a:xfrm>
            <a:off x="5623598" y="2628745"/>
            <a:ext cx="3388401" cy="1641853"/>
          </a:xfrm>
          <a:prstGeom prst="rect">
            <a:avLst/>
          </a:prstGeom>
        </p:spPr>
      </p:pic>
      <p:pic>
        <p:nvPicPr>
          <p:cNvPr id="4" name="Picture 4" descr="A picture containing calendar&#10;&#10;Description automatically generated">
            <a:extLst>
              <a:ext uri="{FF2B5EF4-FFF2-40B4-BE49-F238E27FC236}">
                <a16:creationId xmlns:a16="http://schemas.microsoft.com/office/drawing/2014/main" id="{1D1C55DB-D8B8-4A30-FBA1-203B32DFAA3D}"/>
              </a:ext>
            </a:extLst>
          </p:cNvPr>
          <p:cNvPicPr>
            <a:picLocks noChangeAspect="1"/>
          </p:cNvPicPr>
          <p:nvPr/>
        </p:nvPicPr>
        <p:blipFill>
          <a:blip r:embed="rId4"/>
          <a:stretch>
            <a:fillRect/>
          </a:stretch>
        </p:blipFill>
        <p:spPr>
          <a:xfrm>
            <a:off x="9141870" y="862106"/>
            <a:ext cx="2813424" cy="1454671"/>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3F01EF2D-7AD7-A649-4D31-640B3068E670}"/>
              </a:ext>
            </a:extLst>
          </p:cNvPr>
          <p:cNvPicPr>
            <a:picLocks noChangeAspect="1"/>
          </p:cNvPicPr>
          <p:nvPr/>
        </p:nvPicPr>
        <p:blipFill>
          <a:blip r:embed="rId5"/>
          <a:stretch>
            <a:fillRect/>
          </a:stretch>
        </p:blipFill>
        <p:spPr>
          <a:xfrm>
            <a:off x="5508244" y="4544435"/>
            <a:ext cx="3492203" cy="1713622"/>
          </a:xfrm>
          <a:prstGeom prst="rect">
            <a:avLst/>
          </a:prstGeom>
        </p:spPr>
      </p:pic>
      <p:sp>
        <p:nvSpPr>
          <p:cNvPr id="6" name="TextBox 5">
            <a:extLst>
              <a:ext uri="{FF2B5EF4-FFF2-40B4-BE49-F238E27FC236}">
                <a16:creationId xmlns:a16="http://schemas.microsoft.com/office/drawing/2014/main" id="{4776E290-17C1-428C-B789-8303A8C544E7}"/>
              </a:ext>
            </a:extLst>
          </p:cNvPr>
          <p:cNvSpPr txBox="1"/>
          <p:nvPr/>
        </p:nvSpPr>
        <p:spPr>
          <a:xfrm>
            <a:off x="5854744" y="42209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Morning Van Assignment</a:t>
            </a:r>
          </a:p>
        </p:txBody>
      </p:sp>
      <p:sp>
        <p:nvSpPr>
          <p:cNvPr id="7" name="TextBox 6">
            <a:extLst>
              <a:ext uri="{FF2B5EF4-FFF2-40B4-BE49-F238E27FC236}">
                <a16:creationId xmlns:a16="http://schemas.microsoft.com/office/drawing/2014/main" id="{57D130E1-E5B7-74AA-BA6D-25C5079E6C93}"/>
              </a:ext>
            </a:extLst>
          </p:cNvPr>
          <p:cNvSpPr txBox="1"/>
          <p:nvPr/>
        </p:nvSpPr>
        <p:spPr>
          <a:xfrm>
            <a:off x="9133636" y="428953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Driver Chat window</a:t>
            </a:r>
          </a:p>
        </p:txBody>
      </p:sp>
      <p:sp>
        <p:nvSpPr>
          <p:cNvPr id="8" name="TextBox 7">
            <a:extLst>
              <a:ext uri="{FF2B5EF4-FFF2-40B4-BE49-F238E27FC236}">
                <a16:creationId xmlns:a16="http://schemas.microsoft.com/office/drawing/2014/main" id="{F1BD54C6-F7B5-2BDA-F626-60F084C56F4E}"/>
              </a:ext>
            </a:extLst>
          </p:cNvPr>
          <p:cNvSpPr txBox="1"/>
          <p:nvPr/>
        </p:nvSpPr>
        <p:spPr>
          <a:xfrm>
            <a:off x="5822076" y="6373617"/>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Evening Vehicle Inspection</a:t>
            </a:r>
            <a:endParaRPr lang="en-US"/>
          </a:p>
        </p:txBody>
      </p:sp>
      <p:sp>
        <p:nvSpPr>
          <p:cNvPr id="9" name="TextBox 8">
            <a:extLst>
              <a:ext uri="{FF2B5EF4-FFF2-40B4-BE49-F238E27FC236}">
                <a16:creationId xmlns:a16="http://schemas.microsoft.com/office/drawing/2014/main" id="{68DD6853-DBCD-6EBF-FF2F-25FE2D08BA8E}"/>
              </a:ext>
            </a:extLst>
          </p:cNvPr>
          <p:cNvSpPr txBox="1"/>
          <p:nvPr/>
        </p:nvSpPr>
        <p:spPr>
          <a:xfrm>
            <a:off x="5859709" y="231646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Alerts and Analytics</a:t>
            </a:r>
            <a:endParaRPr lang="en-US"/>
          </a:p>
        </p:txBody>
      </p:sp>
      <p:pic>
        <p:nvPicPr>
          <p:cNvPr id="10" name="Picture 10" descr="A screenshot of a computer&#10;&#10;Description automatically generated">
            <a:extLst>
              <a:ext uri="{FF2B5EF4-FFF2-40B4-BE49-F238E27FC236}">
                <a16:creationId xmlns:a16="http://schemas.microsoft.com/office/drawing/2014/main" id="{5BB3223C-BDDB-5671-A21D-ABEAE244BA75}"/>
              </a:ext>
            </a:extLst>
          </p:cNvPr>
          <p:cNvPicPr>
            <a:picLocks noChangeAspect="1"/>
          </p:cNvPicPr>
          <p:nvPr/>
        </p:nvPicPr>
        <p:blipFill>
          <a:blip r:embed="rId6"/>
          <a:stretch>
            <a:fillRect/>
          </a:stretch>
        </p:blipFill>
        <p:spPr>
          <a:xfrm>
            <a:off x="5679925" y="857920"/>
            <a:ext cx="3335866" cy="1465208"/>
          </a:xfrm>
          <a:prstGeom prst="rect">
            <a:avLst/>
          </a:prstGeom>
        </p:spPr>
      </p:pic>
      <p:pic>
        <p:nvPicPr>
          <p:cNvPr id="11" name="Picture 11" descr="Graphical user interface, text, application, Teams&#10;&#10;Description automatically generated">
            <a:extLst>
              <a:ext uri="{FF2B5EF4-FFF2-40B4-BE49-F238E27FC236}">
                <a16:creationId xmlns:a16="http://schemas.microsoft.com/office/drawing/2014/main" id="{AF799644-CD7C-40F7-363D-76DEC4F4FC24}"/>
              </a:ext>
            </a:extLst>
          </p:cNvPr>
          <p:cNvPicPr>
            <a:picLocks noChangeAspect="1"/>
          </p:cNvPicPr>
          <p:nvPr/>
        </p:nvPicPr>
        <p:blipFill>
          <a:blip r:embed="rId7"/>
          <a:stretch>
            <a:fillRect/>
          </a:stretch>
        </p:blipFill>
        <p:spPr>
          <a:xfrm>
            <a:off x="9136137" y="2507116"/>
            <a:ext cx="2906486" cy="1843769"/>
          </a:xfrm>
          <a:prstGeom prst="rect">
            <a:avLst/>
          </a:prstGeom>
        </p:spPr>
      </p:pic>
      <p:sp>
        <p:nvSpPr>
          <p:cNvPr id="12" name="TextBox 11">
            <a:extLst>
              <a:ext uri="{FF2B5EF4-FFF2-40B4-BE49-F238E27FC236}">
                <a16:creationId xmlns:a16="http://schemas.microsoft.com/office/drawing/2014/main" id="{075C0A52-540D-ECD1-0308-7F9F96283FC4}"/>
              </a:ext>
            </a:extLst>
          </p:cNvPr>
          <p:cNvSpPr txBox="1"/>
          <p:nvPr/>
        </p:nvSpPr>
        <p:spPr>
          <a:xfrm>
            <a:off x="9125422" y="231646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Inspection Questions </a:t>
            </a:r>
          </a:p>
        </p:txBody>
      </p:sp>
      <p:pic>
        <p:nvPicPr>
          <p:cNvPr id="2" name="Picture 12" descr="Graphical user interface, text, application&#10;&#10;Description automatically generated">
            <a:extLst>
              <a:ext uri="{FF2B5EF4-FFF2-40B4-BE49-F238E27FC236}">
                <a16:creationId xmlns:a16="http://schemas.microsoft.com/office/drawing/2014/main" id="{7AF89E3B-B589-16B3-C644-8789087D93C1}"/>
              </a:ext>
            </a:extLst>
          </p:cNvPr>
          <p:cNvPicPr>
            <a:picLocks noChangeAspect="1"/>
          </p:cNvPicPr>
          <p:nvPr/>
        </p:nvPicPr>
        <p:blipFill>
          <a:blip r:embed="rId8"/>
          <a:stretch>
            <a:fillRect/>
          </a:stretch>
        </p:blipFill>
        <p:spPr>
          <a:xfrm>
            <a:off x="9018210" y="4492796"/>
            <a:ext cx="3178628" cy="1791263"/>
          </a:xfrm>
          <a:prstGeom prst="rect">
            <a:avLst/>
          </a:prstGeom>
        </p:spPr>
      </p:pic>
      <p:sp>
        <p:nvSpPr>
          <p:cNvPr id="13" name="TextBox 12">
            <a:extLst>
              <a:ext uri="{FF2B5EF4-FFF2-40B4-BE49-F238E27FC236}">
                <a16:creationId xmlns:a16="http://schemas.microsoft.com/office/drawing/2014/main" id="{B15EFC26-6EF7-C351-B9F6-BF3E59B9587E}"/>
              </a:ext>
            </a:extLst>
          </p:cNvPr>
          <p:cNvSpPr txBox="1"/>
          <p:nvPr/>
        </p:nvSpPr>
        <p:spPr>
          <a:xfrm>
            <a:off x="8942647" y="633733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Damage Annotation using AI</a:t>
            </a:r>
          </a:p>
        </p:txBody>
      </p:sp>
    </p:spTree>
    <p:extLst>
      <p:ext uri="{BB962C8B-B14F-4D97-AF65-F5344CB8AC3E}">
        <p14:creationId xmlns:p14="http://schemas.microsoft.com/office/powerpoint/2010/main" val="3309157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D1AC6F-7748-BDFA-099C-E551A5BD3A03}"/>
              </a:ext>
            </a:extLst>
          </p:cNvPr>
          <p:cNvGrpSpPr/>
          <p:nvPr/>
        </p:nvGrpSpPr>
        <p:grpSpPr>
          <a:xfrm>
            <a:off x="627601" y="818515"/>
            <a:ext cx="5488719" cy="5785482"/>
            <a:chOff x="526001" y="828675"/>
            <a:chExt cx="5548862" cy="5968023"/>
          </a:xfrm>
        </p:grpSpPr>
        <p:grpSp>
          <p:nvGrpSpPr>
            <p:cNvPr id="4" name="Group 3">
              <a:extLst>
                <a:ext uri="{FF2B5EF4-FFF2-40B4-BE49-F238E27FC236}">
                  <a16:creationId xmlns:a16="http://schemas.microsoft.com/office/drawing/2014/main" id="{36264FF8-FFEF-400D-75B8-A6A7FC22C2E8}"/>
                </a:ext>
              </a:extLst>
            </p:cNvPr>
            <p:cNvGrpSpPr/>
            <p:nvPr/>
          </p:nvGrpSpPr>
          <p:grpSpPr>
            <a:xfrm>
              <a:off x="526001" y="828675"/>
              <a:ext cx="5538995" cy="1521018"/>
              <a:chOff x="560120" y="845010"/>
              <a:chExt cx="2750393" cy="2815861"/>
            </a:xfrm>
          </p:grpSpPr>
          <p:sp>
            <p:nvSpPr>
              <p:cNvPr id="11" name="Rectangle 10">
                <a:extLst>
                  <a:ext uri="{FF2B5EF4-FFF2-40B4-BE49-F238E27FC236}">
                    <a16:creationId xmlns:a16="http://schemas.microsoft.com/office/drawing/2014/main" id="{00579178-4473-8410-F010-8617DFC75C89}"/>
                  </a:ext>
                </a:extLst>
              </p:cNvPr>
              <p:cNvSpPr>
                <a:spLocks noChangeArrowheads="1"/>
              </p:cNvSpPr>
              <p:nvPr/>
            </p:nvSpPr>
            <p:spPr bwMode="gray">
              <a:xfrm>
                <a:off x="565765" y="845010"/>
                <a:ext cx="2742745" cy="539998"/>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2" name="Rectangle 11">
                <a:extLst>
                  <a:ext uri="{FF2B5EF4-FFF2-40B4-BE49-F238E27FC236}">
                    <a16:creationId xmlns:a16="http://schemas.microsoft.com/office/drawing/2014/main" id="{E2C80952-C217-85D1-0EE5-60F9DA20D5AD}"/>
                  </a:ext>
                </a:extLst>
              </p:cNvPr>
              <p:cNvSpPr>
                <a:spLocks noChangeArrowheads="1"/>
              </p:cNvSpPr>
              <p:nvPr/>
            </p:nvSpPr>
            <p:spPr bwMode="auto">
              <a:xfrm>
                <a:off x="560120" y="1468665"/>
                <a:ext cx="2750393" cy="2192206"/>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ea typeface="+mn-lt"/>
                    <a:cs typeface="+mn-lt"/>
                  </a:rPr>
                  <a:t>Lymphoma detection is often slow and delayed. There are usually subtle differences in histologic findings between various types of lymphomas, so pathologists' expertise is required, but the ultimate decision lies in the use of immunostaining. Traditional pathology methods are cumbersome, and samples cannot be shared between multiple users.</a:t>
                </a:r>
              </a:p>
            </p:txBody>
          </p:sp>
        </p:grpSp>
        <p:grpSp>
          <p:nvGrpSpPr>
            <p:cNvPr id="5" name="Group 4">
              <a:extLst>
                <a:ext uri="{FF2B5EF4-FFF2-40B4-BE49-F238E27FC236}">
                  <a16:creationId xmlns:a16="http://schemas.microsoft.com/office/drawing/2014/main" id="{45EB6016-5895-4A14-604B-CE651B22BF8C}"/>
                </a:ext>
              </a:extLst>
            </p:cNvPr>
            <p:cNvGrpSpPr/>
            <p:nvPr/>
          </p:nvGrpSpPr>
          <p:grpSpPr>
            <a:xfrm>
              <a:off x="546726" y="2488213"/>
              <a:ext cx="5528137" cy="3309055"/>
              <a:chOff x="569485" y="2487915"/>
              <a:chExt cx="5494018" cy="3309055"/>
            </a:xfrm>
          </p:grpSpPr>
          <p:sp>
            <p:nvSpPr>
              <p:cNvPr id="9" name="Rectangle 8">
                <a:extLst>
                  <a:ext uri="{FF2B5EF4-FFF2-40B4-BE49-F238E27FC236}">
                    <a16:creationId xmlns:a16="http://schemas.microsoft.com/office/drawing/2014/main" id="{86587ABE-222E-2987-F2F7-CD77E488C70E}"/>
                  </a:ext>
                </a:extLst>
              </p:cNvPr>
              <p:cNvSpPr>
                <a:spLocks noChangeArrowheads="1"/>
              </p:cNvSpPr>
              <p:nvPr/>
            </p:nvSpPr>
            <p:spPr bwMode="auto">
              <a:xfrm>
                <a:off x="569485" y="2827004"/>
                <a:ext cx="5482130" cy="2969966"/>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ea typeface="+mn-lt"/>
                    <a:cs typeface="+mn-lt"/>
                  </a:rPr>
                  <a:t>We built our own product,  an integrated platform that allows the digitization of diagnostic slides using ML/AI-augmented predictions. It is under deployment with leading labs, hospitals, and technology institutions for oncology and liver biopsy AI workflow,</a:t>
                </a:r>
                <a:endParaRPr lang="en-US" sz="1400" dirty="0">
                  <a:cs typeface="Calibri"/>
                </a:endParaRPr>
              </a:p>
              <a:p>
                <a:pPr marL="285750" indent="-285750">
                  <a:buFont typeface="Arial" panose="020B0604020202020204" pitchFamily="34" charset="0"/>
                  <a:buChar char="•"/>
                </a:pPr>
                <a:r>
                  <a:rPr lang="en-US" sz="1400" dirty="0"/>
                  <a:t>Computer vision AI development and deployment on a digital pathology workflow with data privacy and security</a:t>
                </a:r>
                <a:endParaRPr lang="en-US" sz="1400" dirty="0">
                  <a:cs typeface="Calibri"/>
                </a:endParaRPr>
              </a:p>
              <a:p>
                <a:pPr marL="285750" indent="-285750">
                  <a:buFont typeface="Arial" panose="020B0604020202020204" pitchFamily="34" charset="0"/>
                  <a:buChar char="•"/>
                </a:pPr>
                <a:r>
                  <a:rPr lang="en-US" sz="1400" dirty="0"/>
                  <a:t>Ability to deploy AI with a failsafe architecture (Human in the loop) with a Viewer workbench</a:t>
                </a:r>
                <a:endParaRPr lang="en-US" sz="1400" dirty="0">
                  <a:cs typeface="Calibri"/>
                </a:endParaRPr>
              </a:p>
              <a:p>
                <a:pPr marL="285750" indent="-285750">
                  <a:buFont typeface="Arial" panose="020B0604020202020204" pitchFamily="34" charset="0"/>
                  <a:buChar char="•"/>
                </a:pPr>
                <a:r>
                  <a:rPr lang="en-US" sz="1400" dirty="0"/>
                  <a:t>Deep learning models for Biomarkers (TILs, Ki67) for breast cancer  (precision medicine)</a:t>
                </a:r>
                <a:endParaRPr lang="en-US" sz="1400" dirty="0">
                  <a:cs typeface="Calibri"/>
                </a:endParaRPr>
              </a:p>
              <a:p>
                <a:pPr marL="285750" indent="-285750">
                  <a:buFont typeface="Arial" panose="020B0604020202020204" pitchFamily="34" charset="0"/>
                  <a:buChar char="•"/>
                </a:pPr>
                <a:r>
                  <a:rPr lang="en-US" sz="1400" dirty="0"/>
                  <a:t>Gigapixel image management and zoom technologies </a:t>
                </a:r>
                <a:endParaRPr lang="en-US" sz="1400" dirty="0">
                  <a:cs typeface="Calibri" panose="020F0502020204030204"/>
                </a:endParaRPr>
              </a:p>
              <a:p>
                <a:pPr marL="285750" indent="-285750">
                  <a:buFont typeface="Arial" panose="020B0604020202020204" pitchFamily="34" charset="0"/>
                  <a:buChar char="•"/>
                </a:pPr>
                <a:r>
                  <a:rPr lang="en-US" sz="1400" dirty="0"/>
                  <a:t>Workflow solution with customizations for different users (providers, labs and teaching institutions) </a:t>
                </a:r>
                <a:endParaRPr lang="en-US" sz="1400" dirty="0">
                  <a:cs typeface="Calibri"/>
                </a:endParaRPr>
              </a:p>
            </p:txBody>
          </p:sp>
          <p:sp>
            <p:nvSpPr>
              <p:cNvPr id="10" name="Rectangle 9">
                <a:extLst>
                  <a:ext uri="{FF2B5EF4-FFF2-40B4-BE49-F238E27FC236}">
                    <a16:creationId xmlns:a16="http://schemas.microsoft.com/office/drawing/2014/main" id="{F4AEADC9-969B-B978-AE10-58EE512B02C3}"/>
                  </a:ext>
                </a:extLst>
              </p:cNvPr>
              <p:cNvSpPr>
                <a:spLocks noChangeArrowheads="1"/>
              </p:cNvSpPr>
              <p:nvPr/>
            </p:nvSpPr>
            <p:spPr bwMode="gray">
              <a:xfrm>
                <a:off x="574029" y="2487915"/>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6" name="Group 5">
              <a:extLst>
                <a:ext uri="{FF2B5EF4-FFF2-40B4-BE49-F238E27FC236}">
                  <a16:creationId xmlns:a16="http://schemas.microsoft.com/office/drawing/2014/main" id="{87574D3C-36FD-04D3-A97E-8FEF881749BA}"/>
                </a:ext>
              </a:extLst>
            </p:cNvPr>
            <p:cNvGrpSpPr/>
            <p:nvPr/>
          </p:nvGrpSpPr>
          <p:grpSpPr>
            <a:xfrm>
              <a:off x="526001" y="5928513"/>
              <a:ext cx="5539514" cy="868185"/>
              <a:chOff x="571611" y="5907034"/>
              <a:chExt cx="5482649" cy="868185"/>
            </a:xfrm>
          </p:grpSpPr>
          <p:sp>
            <p:nvSpPr>
              <p:cNvPr id="7" name="Rectangle 6">
                <a:extLst>
                  <a:ext uri="{FF2B5EF4-FFF2-40B4-BE49-F238E27FC236}">
                    <a16:creationId xmlns:a16="http://schemas.microsoft.com/office/drawing/2014/main" id="{1E0D81DF-A785-4EEC-B166-7FA15EEA41C7}"/>
                  </a:ext>
                </a:extLst>
              </p:cNvPr>
              <p:cNvSpPr>
                <a:spLocks noChangeArrowheads="1"/>
              </p:cNvSpPr>
              <p:nvPr/>
            </p:nvSpPr>
            <p:spPr bwMode="auto">
              <a:xfrm>
                <a:off x="571611" y="6257490"/>
                <a:ext cx="5463081" cy="517729"/>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Sans-Serif"/>
                  <a:buChar char="•"/>
                </a:pPr>
                <a:r>
                  <a:rPr lang="en-US" sz="1400" dirty="0">
                    <a:ea typeface="+mn-lt"/>
                    <a:cs typeface="+mn-lt"/>
                  </a:rPr>
                  <a:t>MERN stack, Amazon S3, AWS, Python, </a:t>
                </a:r>
                <a:r>
                  <a:rPr lang="en-US" sz="1400" dirty="0" err="1">
                    <a:ea typeface="+mn-lt"/>
                    <a:cs typeface="+mn-lt"/>
                  </a:rPr>
                  <a:t>OpenSEAdragon</a:t>
                </a:r>
                <a:r>
                  <a:rPr lang="en-US" sz="1400" dirty="0">
                    <a:ea typeface="+mn-lt"/>
                    <a:cs typeface="+mn-lt"/>
                  </a:rPr>
                  <a:t> Graph QL</a:t>
                </a:r>
              </a:p>
            </p:txBody>
          </p:sp>
          <p:sp>
            <p:nvSpPr>
              <p:cNvPr id="8" name="Rectangle 7">
                <a:extLst>
                  <a:ext uri="{FF2B5EF4-FFF2-40B4-BE49-F238E27FC236}">
                    <a16:creationId xmlns:a16="http://schemas.microsoft.com/office/drawing/2014/main" id="{3C053879-B615-B104-8AC5-68E9C9E5E9ED}"/>
                  </a:ext>
                </a:extLst>
              </p:cNvPr>
              <p:cNvSpPr>
                <a:spLocks noChangeArrowheads="1"/>
              </p:cNvSpPr>
              <p:nvPr/>
            </p:nvSpPr>
            <p:spPr bwMode="gray">
              <a:xfrm>
                <a:off x="576159" y="5907034"/>
                <a:ext cx="5478101" cy="30305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grpSp>
        <p:nvGrpSpPr>
          <p:cNvPr id="13" name="Group 12">
            <a:extLst>
              <a:ext uri="{FF2B5EF4-FFF2-40B4-BE49-F238E27FC236}">
                <a16:creationId xmlns:a16="http://schemas.microsoft.com/office/drawing/2014/main" id="{2E6A7A34-7EFB-1F21-A095-C008C65E4EDE}"/>
              </a:ext>
            </a:extLst>
          </p:cNvPr>
          <p:cNvGrpSpPr/>
          <p:nvPr/>
        </p:nvGrpSpPr>
        <p:grpSpPr>
          <a:xfrm>
            <a:off x="6309359" y="782512"/>
            <a:ext cx="5456386" cy="5785483"/>
            <a:chOff x="6200406" y="797769"/>
            <a:chExt cx="5564349" cy="5821468"/>
          </a:xfrm>
        </p:grpSpPr>
        <p:pic>
          <p:nvPicPr>
            <p:cNvPr id="14" name="Picture 13">
              <a:extLst>
                <a:ext uri="{FF2B5EF4-FFF2-40B4-BE49-F238E27FC236}">
                  <a16:creationId xmlns:a16="http://schemas.microsoft.com/office/drawing/2014/main" id="{9D5F1FCA-3DB4-5DC3-F5B0-8BC44AFCA7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0591" y="797769"/>
              <a:ext cx="4253439" cy="2398639"/>
            </a:xfrm>
            <a:prstGeom prst="rect">
              <a:avLst/>
            </a:prstGeom>
          </p:spPr>
        </p:pic>
        <p:sp>
          <p:nvSpPr>
            <p:cNvPr id="15" name="Rectangle: Rounded Corners 14">
              <a:extLst>
                <a:ext uri="{FF2B5EF4-FFF2-40B4-BE49-F238E27FC236}">
                  <a16:creationId xmlns:a16="http://schemas.microsoft.com/office/drawing/2014/main" id="{9882A7D7-134E-6A0F-8AF0-22EBAFDE00BD}"/>
                </a:ext>
              </a:extLst>
            </p:cNvPr>
            <p:cNvSpPr/>
            <p:nvPr/>
          </p:nvSpPr>
          <p:spPr>
            <a:xfrm>
              <a:off x="6200406" y="863802"/>
              <a:ext cx="5511564" cy="2286001"/>
            </a:xfrm>
            <a:prstGeom prst="roundRect">
              <a:avLst>
                <a:gd name="adj" fmla="val 77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Graphical user interface&#10;&#10;Description automatically generated">
              <a:extLst>
                <a:ext uri="{FF2B5EF4-FFF2-40B4-BE49-F238E27FC236}">
                  <a16:creationId xmlns:a16="http://schemas.microsoft.com/office/drawing/2014/main" id="{09C885AB-1E7F-F59E-98F2-F7D1849F2574}"/>
                </a:ext>
              </a:extLst>
            </p:cNvPr>
            <p:cNvPicPr>
              <a:picLocks noChangeAspect="1"/>
            </p:cNvPicPr>
            <p:nvPr/>
          </p:nvPicPr>
          <p:blipFill>
            <a:blip r:embed="rId4"/>
            <a:stretch>
              <a:fillRect/>
            </a:stretch>
          </p:blipFill>
          <p:spPr>
            <a:xfrm>
              <a:off x="6200406" y="3325566"/>
              <a:ext cx="2636905" cy="1302125"/>
            </a:xfrm>
            <a:prstGeom prst="rect">
              <a:avLst/>
            </a:prstGeom>
          </p:spPr>
        </p:pic>
        <p:sp>
          <p:nvSpPr>
            <p:cNvPr id="17" name="TextBox 16">
              <a:extLst>
                <a:ext uri="{FF2B5EF4-FFF2-40B4-BE49-F238E27FC236}">
                  <a16:creationId xmlns:a16="http://schemas.microsoft.com/office/drawing/2014/main" id="{AE77EB84-AC9D-D4BF-F7B4-E88CC8702FE7}"/>
                </a:ext>
              </a:extLst>
            </p:cNvPr>
            <p:cNvSpPr txBox="1"/>
            <p:nvPr/>
          </p:nvSpPr>
          <p:spPr>
            <a:xfrm>
              <a:off x="6282337" y="4659015"/>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Viewer Workflow</a:t>
              </a:r>
            </a:p>
          </p:txBody>
        </p:sp>
        <p:pic>
          <p:nvPicPr>
            <p:cNvPr id="18" name="Picture 5" descr="A picture containing text&#10;&#10;Description automatically generated">
              <a:extLst>
                <a:ext uri="{FF2B5EF4-FFF2-40B4-BE49-F238E27FC236}">
                  <a16:creationId xmlns:a16="http://schemas.microsoft.com/office/drawing/2014/main" id="{669130A8-525F-55A6-EFAB-BAF52C01E691}"/>
                </a:ext>
              </a:extLst>
            </p:cNvPr>
            <p:cNvPicPr>
              <a:picLocks noChangeAspect="1"/>
            </p:cNvPicPr>
            <p:nvPr/>
          </p:nvPicPr>
          <p:blipFill>
            <a:blip r:embed="rId5"/>
            <a:stretch>
              <a:fillRect/>
            </a:stretch>
          </p:blipFill>
          <p:spPr>
            <a:xfrm>
              <a:off x="9153485" y="3323176"/>
              <a:ext cx="2558484" cy="1306902"/>
            </a:xfrm>
            <a:prstGeom prst="rect">
              <a:avLst/>
            </a:prstGeom>
          </p:spPr>
        </p:pic>
        <p:sp>
          <p:nvSpPr>
            <p:cNvPr id="19" name="TextBox 18">
              <a:extLst>
                <a:ext uri="{FF2B5EF4-FFF2-40B4-BE49-F238E27FC236}">
                  <a16:creationId xmlns:a16="http://schemas.microsoft.com/office/drawing/2014/main" id="{CBDFA99A-D477-146A-A3EF-2E17FE062C44}"/>
                </a:ext>
              </a:extLst>
            </p:cNvPr>
            <p:cNvSpPr txBox="1"/>
            <p:nvPr/>
          </p:nvSpPr>
          <p:spPr>
            <a:xfrm>
              <a:off x="9694278" y="463626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Morphometry Workflow</a:t>
              </a:r>
            </a:p>
          </p:txBody>
        </p:sp>
        <p:pic>
          <p:nvPicPr>
            <p:cNvPr id="20" name="Picture 8">
              <a:extLst>
                <a:ext uri="{FF2B5EF4-FFF2-40B4-BE49-F238E27FC236}">
                  <a16:creationId xmlns:a16="http://schemas.microsoft.com/office/drawing/2014/main" id="{65A03D28-F4DD-D174-9350-0D76EF5D3A84}"/>
                </a:ext>
              </a:extLst>
            </p:cNvPr>
            <p:cNvPicPr>
              <a:picLocks noChangeAspect="1"/>
            </p:cNvPicPr>
            <p:nvPr/>
          </p:nvPicPr>
          <p:blipFill>
            <a:blip r:embed="rId6"/>
            <a:stretch>
              <a:fillRect/>
            </a:stretch>
          </p:blipFill>
          <p:spPr>
            <a:xfrm>
              <a:off x="6200406" y="5031607"/>
              <a:ext cx="2636906" cy="1301979"/>
            </a:xfrm>
            <a:prstGeom prst="rect">
              <a:avLst/>
            </a:prstGeom>
          </p:spPr>
        </p:pic>
        <p:sp>
          <p:nvSpPr>
            <p:cNvPr id="21" name="TextBox 20">
              <a:extLst>
                <a:ext uri="{FF2B5EF4-FFF2-40B4-BE49-F238E27FC236}">
                  <a16:creationId xmlns:a16="http://schemas.microsoft.com/office/drawing/2014/main" id="{28EF596A-8CCC-DC5F-A721-BAF586228025}"/>
                </a:ext>
              </a:extLst>
            </p:cNvPr>
            <p:cNvSpPr txBox="1"/>
            <p:nvPr/>
          </p:nvSpPr>
          <p:spPr>
            <a:xfrm>
              <a:off x="6646277" y="634223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HIL Output</a:t>
              </a:r>
              <a:endParaRPr lang="en-US"/>
            </a:p>
          </p:txBody>
        </p:sp>
        <p:pic>
          <p:nvPicPr>
            <p:cNvPr id="22" name="Picture 10">
              <a:extLst>
                <a:ext uri="{FF2B5EF4-FFF2-40B4-BE49-F238E27FC236}">
                  <a16:creationId xmlns:a16="http://schemas.microsoft.com/office/drawing/2014/main" id="{BB3864C0-3F60-4C70-6BAD-1ECCB5886814}"/>
                </a:ext>
              </a:extLst>
            </p:cNvPr>
            <p:cNvPicPr>
              <a:picLocks noChangeAspect="1"/>
            </p:cNvPicPr>
            <p:nvPr/>
          </p:nvPicPr>
          <p:blipFill>
            <a:blip r:embed="rId7"/>
            <a:stretch>
              <a:fillRect/>
            </a:stretch>
          </p:blipFill>
          <p:spPr>
            <a:xfrm>
              <a:off x="9153485" y="5038578"/>
              <a:ext cx="2558484" cy="1310783"/>
            </a:xfrm>
            <a:prstGeom prst="rect">
              <a:avLst/>
            </a:prstGeom>
          </p:spPr>
        </p:pic>
        <p:sp>
          <p:nvSpPr>
            <p:cNvPr id="23" name="TextBox 22">
              <a:extLst>
                <a:ext uri="{FF2B5EF4-FFF2-40B4-BE49-F238E27FC236}">
                  <a16:creationId xmlns:a16="http://schemas.microsoft.com/office/drawing/2014/main" id="{B799DD97-7E3C-B8B1-71A7-EC0F933A075D}"/>
                </a:ext>
              </a:extLst>
            </p:cNvPr>
            <p:cNvSpPr txBox="1"/>
            <p:nvPr/>
          </p:nvSpPr>
          <p:spPr>
            <a:xfrm>
              <a:off x="9876247" y="634223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TIL Output</a:t>
              </a:r>
              <a:endParaRPr lang="en-US"/>
            </a:p>
          </p:txBody>
        </p:sp>
      </p:grpSp>
      <p:sp>
        <p:nvSpPr>
          <p:cNvPr id="24" name="Text Placeholder 3">
            <a:extLst>
              <a:ext uri="{FF2B5EF4-FFF2-40B4-BE49-F238E27FC236}">
                <a16:creationId xmlns:a16="http://schemas.microsoft.com/office/drawing/2014/main" id="{365E46AA-FD06-8E4D-2F12-1F9872251424}"/>
              </a:ext>
            </a:extLst>
          </p:cNvPr>
          <p:cNvSpPr>
            <a:spLocks noGrp="1"/>
          </p:cNvSpPr>
          <p:nvPr>
            <p:ph type="body" sz="quarter" idx="10"/>
          </p:nvPr>
        </p:nvSpPr>
        <p:spPr>
          <a:xfrm>
            <a:off x="550863" y="162027"/>
            <a:ext cx="9191098" cy="492125"/>
          </a:xfrm>
        </p:spPr>
        <p:txBody>
          <a:bodyPr/>
          <a:lstStyle/>
          <a:p>
            <a:r>
              <a:rPr lang="en-US" b="1" dirty="0"/>
              <a:t>Computer Vision (AI – Deep learning) based platform for Oncological biomarkers with Digital Pathology workflows (Research/Lab/Teaching)</a:t>
            </a:r>
            <a:r>
              <a:rPr lang="en-US" dirty="0"/>
              <a:t>   1/2</a:t>
            </a:r>
            <a:endParaRPr lang="en-US" dirty="0">
              <a:cs typeface="Calibri"/>
            </a:endParaRPr>
          </a:p>
        </p:txBody>
      </p:sp>
    </p:spTree>
    <p:extLst>
      <p:ext uri="{BB962C8B-B14F-4D97-AF65-F5344CB8AC3E}">
        <p14:creationId xmlns:p14="http://schemas.microsoft.com/office/powerpoint/2010/main" val="3154821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D1AC6F-7748-BDFA-099C-E551A5BD3A03}"/>
              </a:ext>
            </a:extLst>
          </p:cNvPr>
          <p:cNvGrpSpPr/>
          <p:nvPr/>
        </p:nvGrpSpPr>
        <p:grpSpPr>
          <a:xfrm>
            <a:off x="627601" y="889635"/>
            <a:ext cx="5499974" cy="5714347"/>
            <a:chOff x="526001" y="828675"/>
            <a:chExt cx="5560240" cy="5894644"/>
          </a:xfrm>
        </p:grpSpPr>
        <p:grpSp>
          <p:nvGrpSpPr>
            <p:cNvPr id="4" name="Group 3">
              <a:extLst>
                <a:ext uri="{FF2B5EF4-FFF2-40B4-BE49-F238E27FC236}">
                  <a16:creationId xmlns:a16="http://schemas.microsoft.com/office/drawing/2014/main" id="{36264FF8-FFEF-400D-75B8-A6A7FC22C2E8}"/>
                </a:ext>
              </a:extLst>
            </p:cNvPr>
            <p:cNvGrpSpPr/>
            <p:nvPr/>
          </p:nvGrpSpPr>
          <p:grpSpPr>
            <a:xfrm>
              <a:off x="526001" y="828675"/>
              <a:ext cx="5538995" cy="1807243"/>
              <a:chOff x="560120" y="845010"/>
              <a:chExt cx="2750393" cy="3345749"/>
            </a:xfrm>
          </p:grpSpPr>
          <p:sp>
            <p:nvSpPr>
              <p:cNvPr id="11" name="Rectangle 10">
                <a:extLst>
                  <a:ext uri="{FF2B5EF4-FFF2-40B4-BE49-F238E27FC236}">
                    <a16:creationId xmlns:a16="http://schemas.microsoft.com/office/drawing/2014/main" id="{00579178-4473-8410-F010-8617DFC75C89}"/>
                  </a:ext>
                </a:extLst>
              </p:cNvPr>
              <p:cNvSpPr>
                <a:spLocks noChangeArrowheads="1"/>
              </p:cNvSpPr>
              <p:nvPr/>
            </p:nvSpPr>
            <p:spPr bwMode="gray">
              <a:xfrm>
                <a:off x="565765" y="845010"/>
                <a:ext cx="2742745" cy="539998"/>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2" name="Rectangle 11">
                <a:extLst>
                  <a:ext uri="{FF2B5EF4-FFF2-40B4-BE49-F238E27FC236}">
                    <a16:creationId xmlns:a16="http://schemas.microsoft.com/office/drawing/2014/main" id="{E2C80952-C217-85D1-0EE5-60F9DA20D5AD}"/>
                  </a:ext>
                </a:extLst>
              </p:cNvPr>
              <p:cNvSpPr>
                <a:spLocks noChangeArrowheads="1"/>
              </p:cNvSpPr>
              <p:nvPr/>
            </p:nvSpPr>
            <p:spPr bwMode="auto">
              <a:xfrm>
                <a:off x="560120" y="1468665"/>
                <a:ext cx="2750393" cy="272209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cs typeface="Calibri"/>
                  </a:rPr>
                  <a:t>In recent years, several studies have shown the predictive and prognostic value of visually scored TILs in BC as well as in other cancer types, making TILs a powerful biomarker that can potentially be used in the clinic. Identifying and measuring TILs can help to better target treatments, particularly immunotherapy, and may result in lower levels of other more aggressive treatments, including chemotherapy.</a:t>
                </a:r>
              </a:p>
            </p:txBody>
          </p:sp>
        </p:grpSp>
        <p:grpSp>
          <p:nvGrpSpPr>
            <p:cNvPr id="5" name="Group 4">
              <a:extLst>
                <a:ext uri="{FF2B5EF4-FFF2-40B4-BE49-F238E27FC236}">
                  <a16:creationId xmlns:a16="http://schemas.microsoft.com/office/drawing/2014/main" id="{45EB6016-5895-4A14-604B-CE651B22BF8C}"/>
                </a:ext>
              </a:extLst>
            </p:cNvPr>
            <p:cNvGrpSpPr/>
            <p:nvPr/>
          </p:nvGrpSpPr>
          <p:grpSpPr>
            <a:xfrm>
              <a:off x="546726" y="2875988"/>
              <a:ext cx="5528137" cy="2455841"/>
              <a:chOff x="569485" y="2875690"/>
              <a:chExt cx="5494018" cy="2455841"/>
            </a:xfrm>
          </p:grpSpPr>
          <p:sp>
            <p:nvSpPr>
              <p:cNvPr id="9" name="Rectangle 8">
                <a:extLst>
                  <a:ext uri="{FF2B5EF4-FFF2-40B4-BE49-F238E27FC236}">
                    <a16:creationId xmlns:a16="http://schemas.microsoft.com/office/drawing/2014/main" id="{86587ABE-222E-2987-F2F7-CD77E488C70E}"/>
                  </a:ext>
                </a:extLst>
              </p:cNvPr>
              <p:cNvSpPr>
                <a:spLocks noChangeArrowheads="1"/>
              </p:cNvSpPr>
              <p:nvPr/>
            </p:nvSpPr>
            <p:spPr bwMode="auto">
              <a:xfrm>
                <a:off x="569485" y="3214787"/>
                <a:ext cx="5482130" cy="211674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cs typeface="Calibri"/>
                  </a:rPr>
                  <a:t>We developed computer algorithms to </a:t>
                </a:r>
                <a:r>
                  <a:rPr lang="en-IN" sz="1400" dirty="0" err="1">
                    <a:cs typeface="Calibri"/>
                  </a:rPr>
                  <a:t>analyze</a:t>
                </a:r>
                <a:r>
                  <a:rPr lang="en-IN" sz="1400" dirty="0">
                    <a:cs typeface="Calibri"/>
                  </a:rPr>
                  <a:t> H&amp;E-stained whole-slide images of breast cancer histopathology, to perform three tasks:</a:t>
                </a:r>
                <a:r>
                  <a:rPr lang="en-US" sz="1400" dirty="0">
                    <a:cs typeface="Calibri"/>
                  </a:rPr>
                  <a:t> </a:t>
                </a:r>
                <a:endParaRPr lang="en-US" sz="1400" dirty="0"/>
              </a:p>
              <a:p>
                <a:pPr>
                  <a:buAutoNum type="arabicPeriod"/>
                </a:pPr>
                <a:r>
                  <a:rPr lang="en-IN" sz="1400" dirty="0">
                    <a:cs typeface="Calibri"/>
                  </a:rPr>
                  <a:t> Detection of lymphocytes and plasma cells, which are the main types of cells considered as </a:t>
                </a:r>
                <a:r>
                  <a:rPr lang="en-IN" sz="1400" dirty="0" err="1">
                    <a:cs typeface="Calibri"/>
                  </a:rPr>
                  <a:t>tumor</a:t>
                </a:r>
                <a:r>
                  <a:rPr lang="en-IN" sz="1400" dirty="0">
                    <a:cs typeface="Calibri"/>
                  </a:rPr>
                  <a:t>-infiltrating lymphocytes;</a:t>
                </a:r>
                <a:r>
                  <a:rPr lang="en-US" sz="1400" dirty="0">
                    <a:cs typeface="Calibri"/>
                  </a:rPr>
                  <a:t> </a:t>
                </a:r>
              </a:p>
              <a:p>
                <a:pPr>
                  <a:buAutoNum type="arabicPeriod" startAt="2"/>
                </a:pPr>
                <a:r>
                  <a:rPr lang="en-IN" sz="1400" dirty="0">
                    <a:cs typeface="Calibri"/>
                  </a:rPr>
                  <a:t> Segmentation of invasive </a:t>
                </a:r>
                <a:r>
                  <a:rPr lang="en-IN" sz="1400" dirty="0" err="1">
                    <a:cs typeface="Calibri"/>
                  </a:rPr>
                  <a:t>tumor</a:t>
                </a:r>
                <a:r>
                  <a:rPr lang="en-IN" sz="1400" dirty="0">
                    <a:cs typeface="Calibri"/>
                  </a:rPr>
                  <a:t> and </a:t>
                </a:r>
                <a:r>
                  <a:rPr lang="en-IN" sz="1400" dirty="0" err="1">
                    <a:cs typeface="Calibri"/>
                  </a:rPr>
                  <a:t>tumor</a:t>
                </a:r>
                <a:r>
                  <a:rPr lang="en-IN" sz="1400" dirty="0">
                    <a:cs typeface="Calibri"/>
                  </a:rPr>
                  <a:t>-associated stroma, which are the main tissue compartments considered when identifying relevant regions for the TILs;</a:t>
                </a:r>
                <a:r>
                  <a:rPr lang="en-US" sz="1400" dirty="0">
                    <a:cs typeface="Calibri"/>
                  </a:rPr>
                  <a:t> </a:t>
                </a:r>
              </a:p>
              <a:p>
                <a:r>
                  <a:rPr lang="en-IN" sz="1400" dirty="0">
                    <a:cs typeface="Calibri"/>
                  </a:rPr>
                  <a:t>3. Compute an automated TILs score, one score per slide, based on the output of detection and segmentation.</a:t>
                </a:r>
                <a:r>
                  <a:rPr lang="en-US" sz="1400" dirty="0">
                    <a:cs typeface="Calibri"/>
                  </a:rPr>
                  <a:t> </a:t>
                </a:r>
              </a:p>
            </p:txBody>
          </p:sp>
          <p:sp>
            <p:nvSpPr>
              <p:cNvPr id="10" name="Rectangle 9">
                <a:extLst>
                  <a:ext uri="{FF2B5EF4-FFF2-40B4-BE49-F238E27FC236}">
                    <a16:creationId xmlns:a16="http://schemas.microsoft.com/office/drawing/2014/main" id="{F4AEADC9-969B-B978-AE10-58EE512B02C3}"/>
                  </a:ext>
                </a:extLst>
              </p:cNvPr>
              <p:cNvSpPr>
                <a:spLocks noChangeArrowheads="1"/>
              </p:cNvSpPr>
              <p:nvPr/>
            </p:nvSpPr>
            <p:spPr bwMode="gray">
              <a:xfrm>
                <a:off x="574029" y="2875690"/>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6" name="Group 5">
              <a:extLst>
                <a:ext uri="{FF2B5EF4-FFF2-40B4-BE49-F238E27FC236}">
                  <a16:creationId xmlns:a16="http://schemas.microsoft.com/office/drawing/2014/main" id="{87574D3C-36FD-04D3-A97E-8FEF881749BA}"/>
                </a:ext>
              </a:extLst>
            </p:cNvPr>
            <p:cNvGrpSpPr/>
            <p:nvPr/>
          </p:nvGrpSpPr>
          <p:grpSpPr>
            <a:xfrm>
              <a:off x="546726" y="5574442"/>
              <a:ext cx="5539515" cy="1148877"/>
              <a:chOff x="592123" y="5552963"/>
              <a:chExt cx="5482650" cy="1148877"/>
            </a:xfrm>
          </p:grpSpPr>
          <p:sp>
            <p:nvSpPr>
              <p:cNvPr id="7" name="Rectangle 6">
                <a:extLst>
                  <a:ext uri="{FF2B5EF4-FFF2-40B4-BE49-F238E27FC236}">
                    <a16:creationId xmlns:a16="http://schemas.microsoft.com/office/drawing/2014/main" id="{1E0D81DF-A785-4EEC-B166-7FA15EEA41C7}"/>
                  </a:ext>
                </a:extLst>
              </p:cNvPr>
              <p:cNvSpPr>
                <a:spLocks noChangeArrowheads="1"/>
              </p:cNvSpPr>
              <p:nvPr/>
            </p:nvSpPr>
            <p:spPr bwMode="auto">
              <a:xfrm>
                <a:off x="592123" y="5903419"/>
                <a:ext cx="5463081" cy="798421"/>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Sans-Serif"/>
                  <a:buChar char="•"/>
                </a:pPr>
                <a:r>
                  <a:rPr lang="en-US" sz="1400" dirty="0">
                    <a:ea typeface="+mn-lt"/>
                    <a:cs typeface="+mn-lt"/>
                  </a:rPr>
                  <a:t>MERN stack, </a:t>
                </a:r>
                <a:r>
                  <a:rPr lang="en-IN" sz="1400" dirty="0">
                    <a:cs typeface="Segoe UI"/>
                  </a:rPr>
                  <a:t>Neural Networks, CV, IR</a:t>
                </a:r>
              </a:p>
              <a:p>
                <a:pPr marL="285750" indent="-285750">
                  <a:buFont typeface="Arial,Sans-Serif"/>
                  <a:buChar char="•"/>
                </a:pPr>
                <a:r>
                  <a:rPr lang="en-IN" sz="1400" dirty="0">
                    <a:cs typeface="Segoe UI"/>
                  </a:rPr>
                  <a:t>UperNet2, VAN [3], </a:t>
                </a:r>
                <a:r>
                  <a:rPr lang="en-IN" sz="1400" dirty="0" err="1">
                    <a:cs typeface="Segoe UI"/>
                  </a:rPr>
                  <a:t>Yolo</a:t>
                </a:r>
                <a:r>
                  <a:rPr lang="en-IN" sz="1400" dirty="0">
                    <a:cs typeface="Segoe UI"/>
                  </a:rPr>
                  <a:t> V5 m, COCO </a:t>
                </a:r>
                <a:r>
                  <a:rPr lang="en-IN" sz="1400" dirty="0" err="1">
                    <a:cs typeface="Segoe UI"/>
                  </a:rPr>
                  <a:t>json</a:t>
                </a:r>
                <a:endParaRPr lang="en-IN" sz="1400" dirty="0">
                  <a:cs typeface="Segoe UI"/>
                </a:endParaRPr>
              </a:p>
              <a:p>
                <a:pPr marL="285750" indent="-285750">
                  <a:buFont typeface="Arial,Sans-Serif"/>
                  <a:buChar char="•"/>
                </a:pPr>
                <a:r>
                  <a:rPr lang="en-IN" sz="1400" dirty="0">
                    <a:cs typeface="Segoe UI"/>
                  </a:rPr>
                  <a:t>SGD Optimizer, Cosine LR Scheduler</a:t>
                </a:r>
              </a:p>
            </p:txBody>
          </p:sp>
          <p:sp>
            <p:nvSpPr>
              <p:cNvPr id="8" name="Rectangle 7">
                <a:extLst>
                  <a:ext uri="{FF2B5EF4-FFF2-40B4-BE49-F238E27FC236}">
                    <a16:creationId xmlns:a16="http://schemas.microsoft.com/office/drawing/2014/main" id="{3C053879-B615-B104-8AC5-68E9C9E5E9ED}"/>
                  </a:ext>
                </a:extLst>
              </p:cNvPr>
              <p:cNvSpPr>
                <a:spLocks noChangeArrowheads="1"/>
              </p:cNvSpPr>
              <p:nvPr/>
            </p:nvSpPr>
            <p:spPr bwMode="gray">
              <a:xfrm>
                <a:off x="596671" y="5552963"/>
                <a:ext cx="5478102" cy="30305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24" name="Text Placeholder 3">
            <a:extLst>
              <a:ext uri="{FF2B5EF4-FFF2-40B4-BE49-F238E27FC236}">
                <a16:creationId xmlns:a16="http://schemas.microsoft.com/office/drawing/2014/main" id="{365E46AA-FD06-8E4D-2F12-1F9872251424}"/>
              </a:ext>
            </a:extLst>
          </p:cNvPr>
          <p:cNvSpPr>
            <a:spLocks noGrp="1"/>
          </p:cNvSpPr>
          <p:nvPr>
            <p:ph type="body" sz="quarter" idx="10"/>
          </p:nvPr>
        </p:nvSpPr>
        <p:spPr>
          <a:xfrm>
            <a:off x="550863" y="162027"/>
            <a:ext cx="9191098" cy="492125"/>
          </a:xfrm>
        </p:spPr>
        <p:txBody>
          <a:bodyPr/>
          <a:lstStyle/>
          <a:p>
            <a:r>
              <a:rPr lang="en-US" dirty="0">
                <a:ea typeface="+mn-lt"/>
                <a:cs typeface="+mn-lt"/>
              </a:rPr>
              <a:t>Computer algorithms for the automated assessment of tumor-infiltrating lymphocytes in breast cancer histopathology slides 1/2</a:t>
            </a:r>
            <a:endParaRPr lang="en-US" dirty="0"/>
          </a:p>
        </p:txBody>
      </p:sp>
    </p:spTree>
    <p:extLst>
      <p:ext uri="{BB962C8B-B14F-4D97-AF65-F5344CB8AC3E}">
        <p14:creationId xmlns:p14="http://schemas.microsoft.com/office/powerpoint/2010/main" val="1359323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D21603-30A5-BA01-5224-C74A5B5386BF}"/>
              </a:ext>
            </a:extLst>
          </p:cNvPr>
          <p:cNvSpPr>
            <a:spLocks noGrp="1"/>
          </p:cNvSpPr>
          <p:nvPr>
            <p:ph type="body" sz="quarter" idx="10"/>
          </p:nvPr>
        </p:nvSpPr>
        <p:spPr/>
        <p:txBody>
          <a:bodyPr lIns="91440" tIns="45720" rIns="91440" bIns="45720" anchor="ctr"/>
          <a:lstStyle/>
          <a:p>
            <a:r>
              <a:rPr lang="en-US" dirty="0">
                <a:ea typeface="+mn-lt"/>
                <a:cs typeface="+mn-lt"/>
              </a:rPr>
              <a:t>Computer algorithms for the automated assessment of tumor-infiltrating lymphocytes in breast cancer histopathology slides 1/2</a:t>
            </a:r>
            <a:endParaRPr lang="en-US" dirty="0"/>
          </a:p>
        </p:txBody>
      </p:sp>
      <p:sp>
        <p:nvSpPr>
          <p:cNvPr id="4" name="TextBox 3">
            <a:extLst>
              <a:ext uri="{FF2B5EF4-FFF2-40B4-BE49-F238E27FC236}">
                <a16:creationId xmlns:a16="http://schemas.microsoft.com/office/drawing/2014/main" id="{90CC596C-2A73-731F-E581-044B9EE85336}"/>
              </a:ext>
            </a:extLst>
          </p:cNvPr>
          <p:cNvSpPr txBox="1"/>
          <p:nvPr/>
        </p:nvSpPr>
        <p:spPr>
          <a:xfrm>
            <a:off x="480821" y="799269"/>
            <a:ext cx="4980404"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1A77B9"/>
                </a:solidFill>
                <a:cs typeface="Segoe UI"/>
              </a:rPr>
              <a:t>Situation -</a:t>
            </a:r>
            <a:r>
              <a:rPr lang="en-US" sz="1600" dirty="0">
                <a:cs typeface="Segoe UI"/>
              </a:rPr>
              <a:t>​</a:t>
            </a:r>
          </a:p>
          <a:p>
            <a:r>
              <a:rPr lang="en-IN" sz="1400" dirty="0">
                <a:cs typeface="Calibri"/>
              </a:rPr>
              <a:t>In recent years, several studies have shown the predictive and prognostic value of visually scored TILs in BC as well as in other cancer types, making TILs a powerful biomarker that can potentially be used in the clinic. Identifying and measuring TILs can help to better target treatments, particularly immunotherapy, and may result in lower levels of other more aggressive treatments, including chemotherapy.</a:t>
            </a:r>
          </a:p>
        </p:txBody>
      </p:sp>
      <p:sp>
        <p:nvSpPr>
          <p:cNvPr id="7" name="TextBox 6">
            <a:extLst>
              <a:ext uri="{FF2B5EF4-FFF2-40B4-BE49-F238E27FC236}">
                <a16:creationId xmlns:a16="http://schemas.microsoft.com/office/drawing/2014/main" id="{4075E16F-7AEF-1E85-E0C4-1DEB3C5045F5}"/>
              </a:ext>
            </a:extLst>
          </p:cNvPr>
          <p:cNvSpPr txBox="1"/>
          <p:nvPr/>
        </p:nvSpPr>
        <p:spPr>
          <a:xfrm>
            <a:off x="527713" y="2776659"/>
            <a:ext cx="4551528"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dirty="0">
                <a:solidFill>
                  <a:srgbClr val="1A77B9"/>
                </a:solidFill>
                <a:cs typeface="Segoe UI"/>
              </a:rPr>
              <a:t>Solution -</a:t>
            </a:r>
            <a:endParaRPr lang="en-US" sz="1600" b="1" dirty="0">
              <a:solidFill>
                <a:srgbClr val="1A77B9"/>
              </a:solidFill>
              <a:cs typeface="Segoe UI"/>
            </a:endParaRPr>
          </a:p>
          <a:p>
            <a:r>
              <a:rPr lang="en-IN" sz="1400" dirty="0">
                <a:cs typeface="Calibri"/>
              </a:rPr>
              <a:t>We developed computer algorithms to </a:t>
            </a:r>
            <a:r>
              <a:rPr lang="en-IN" sz="1400" dirty="0" err="1">
                <a:cs typeface="Calibri"/>
              </a:rPr>
              <a:t>analyze</a:t>
            </a:r>
            <a:r>
              <a:rPr lang="en-IN" sz="1400" dirty="0">
                <a:cs typeface="Calibri"/>
              </a:rPr>
              <a:t> H&amp;E-stained whole-slide images of breast cancer histopathology, to perform three tasks:</a:t>
            </a:r>
            <a:r>
              <a:rPr lang="en-US" sz="1400" dirty="0">
                <a:cs typeface="Calibri"/>
              </a:rPr>
              <a:t> </a:t>
            </a:r>
            <a:endParaRPr lang="en-US" dirty="0"/>
          </a:p>
          <a:p>
            <a:pPr>
              <a:buAutoNum type="arabicPeriod"/>
            </a:pPr>
            <a:r>
              <a:rPr lang="en-IN" sz="1400" dirty="0">
                <a:cs typeface="Calibri"/>
              </a:rPr>
              <a:t> Detection of lymphocytes and plasma cells, which are the main types of cells considered as </a:t>
            </a:r>
            <a:r>
              <a:rPr lang="en-IN" sz="1400" dirty="0" err="1">
                <a:cs typeface="Calibri"/>
              </a:rPr>
              <a:t>tumor</a:t>
            </a:r>
            <a:r>
              <a:rPr lang="en-IN" sz="1400" dirty="0">
                <a:cs typeface="Calibri"/>
              </a:rPr>
              <a:t>-infiltrating lymphocytes;</a:t>
            </a:r>
            <a:r>
              <a:rPr lang="en-US" sz="1400" dirty="0">
                <a:cs typeface="Calibri"/>
              </a:rPr>
              <a:t> </a:t>
            </a:r>
          </a:p>
          <a:p>
            <a:pPr>
              <a:buAutoNum type="arabicPeriod" startAt="2"/>
            </a:pPr>
            <a:r>
              <a:rPr lang="en-IN" sz="1400" dirty="0">
                <a:cs typeface="Calibri"/>
              </a:rPr>
              <a:t> Segmentation of invasive </a:t>
            </a:r>
            <a:r>
              <a:rPr lang="en-IN" sz="1400" dirty="0" err="1">
                <a:cs typeface="Calibri"/>
              </a:rPr>
              <a:t>tumor</a:t>
            </a:r>
            <a:r>
              <a:rPr lang="en-IN" sz="1400" dirty="0">
                <a:cs typeface="Calibri"/>
              </a:rPr>
              <a:t> and </a:t>
            </a:r>
            <a:r>
              <a:rPr lang="en-IN" sz="1400" dirty="0" err="1">
                <a:cs typeface="Calibri"/>
              </a:rPr>
              <a:t>tumor</a:t>
            </a:r>
            <a:r>
              <a:rPr lang="en-IN" sz="1400" dirty="0">
                <a:cs typeface="Calibri"/>
              </a:rPr>
              <a:t>-associated stroma, which are the main tissue compartments considered when identifying relevant regions for the TILs;</a:t>
            </a:r>
            <a:r>
              <a:rPr lang="en-US" sz="1400" dirty="0">
                <a:cs typeface="Calibri"/>
              </a:rPr>
              <a:t> </a:t>
            </a:r>
          </a:p>
          <a:p>
            <a:r>
              <a:rPr lang="en-IN" sz="1400" dirty="0">
                <a:cs typeface="Calibri"/>
              </a:rPr>
              <a:t>3. Compute an automated TILs score, one score per slide, based on the output of detection and segmentation.</a:t>
            </a:r>
            <a:r>
              <a:rPr lang="en-US" sz="1400" dirty="0">
                <a:cs typeface="Calibri"/>
              </a:rPr>
              <a:t> </a:t>
            </a:r>
            <a:endParaRPr lang="en-US" dirty="0">
              <a:cs typeface="Calibri" panose="020F0502020204030204"/>
            </a:endParaRPr>
          </a:p>
        </p:txBody>
      </p:sp>
      <p:graphicFrame>
        <p:nvGraphicFramePr>
          <p:cNvPr id="3" name="Table 4">
            <a:extLst>
              <a:ext uri="{FF2B5EF4-FFF2-40B4-BE49-F238E27FC236}">
                <a16:creationId xmlns:a16="http://schemas.microsoft.com/office/drawing/2014/main" id="{FD3EEA96-C92C-83F9-7742-AA26C7E9AE4A}"/>
              </a:ext>
            </a:extLst>
          </p:cNvPr>
          <p:cNvGraphicFramePr>
            <a:graphicFrameLocks noGrp="1"/>
          </p:cNvGraphicFramePr>
          <p:nvPr/>
        </p:nvGraphicFramePr>
        <p:xfrm>
          <a:off x="6487026" y="1734552"/>
          <a:ext cx="5480848" cy="4800600"/>
        </p:xfrm>
        <a:graphic>
          <a:graphicData uri="http://schemas.openxmlformats.org/drawingml/2006/table">
            <a:tbl>
              <a:tblPr bandRow="1">
                <a:tableStyleId>{2D5ABB26-0587-4C30-8999-92F81FD0307C}</a:tableStyleId>
              </a:tblPr>
              <a:tblGrid>
                <a:gridCol w="1435736">
                  <a:extLst>
                    <a:ext uri="{9D8B030D-6E8A-4147-A177-3AD203B41FA5}">
                      <a16:colId xmlns:a16="http://schemas.microsoft.com/office/drawing/2014/main" val="3221099556"/>
                    </a:ext>
                  </a:extLst>
                </a:gridCol>
                <a:gridCol w="1729412">
                  <a:extLst>
                    <a:ext uri="{9D8B030D-6E8A-4147-A177-3AD203B41FA5}">
                      <a16:colId xmlns:a16="http://schemas.microsoft.com/office/drawing/2014/main" val="711279946"/>
                    </a:ext>
                  </a:extLst>
                </a:gridCol>
                <a:gridCol w="2315700">
                  <a:extLst>
                    <a:ext uri="{9D8B030D-6E8A-4147-A177-3AD203B41FA5}">
                      <a16:colId xmlns:a16="http://schemas.microsoft.com/office/drawing/2014/main" val="2664662734"/>
                    </a:ext>
                  </a:extLst>
                </a:gridCol>
              </a:tblGrid>
              <a:tr h="1836242">
                <a:tc>
                  <a:txBody>
                    <a:bodyPr/>
                    <a:lstStyle/>
                    <a:p>
                      <a:pPr marL="285750" lvl="0" indent="-285750">
                        <a:buClr>
                          <a:srgbClr val="252D30"/>
                        </a:buClr>
                        <a:buFont typeface="Arial,Sans-Serif"/>
                        <a:buChar char="•"/>
                      </a:pPr>
                      <a:r>
                        <a:rPr lang="en-US" sz="900" u="none" strike="noStrike" noProof="0"/>
                        <a:t>Fixing tumor and stroma mirror padding</a:t>
                      </a:r>
                    </a:p>
                    <a:p>
                      <a:pPr marL="285750" lvl="0" indent="-285750">
                        <a:buClr>
                          <a:srgbClr val="252D30"/>
                        </a:buClr>
                        <a:buFont typeface="Arial,Sans-Serif"/>
                        <a:buChar char="•"/>
                      </a:pPr>
                      <a:r>
                        <a:rPr lang="en-US" sz="900" u="none" strike="noStrike" noProof="0"/>
                        <a:t>Stain normalization to increase data size</a:t>
                      </a:r>
                    </a:p>
                    <a:p>
                      <a:pPr marL="285750" lvl="0" indent="-285750">
                        <a:buClr>
                          <a:srgbClr val="252D30"/>
                        </a:buClr>
                        <a:buFont typeface="Arial,Sans-Serif"/>
                        <a:buChar char="•"/>
                      </a:pPr>
                      <a:r>
                        <a:rPr lang="en-US" sz="900" u="none" strike="noStrike" noProof="0"/>
                        <a:t>Normalization of bounding box coordinates</a:t>
                      </a:r>
                    </a:p>
                    <a:p>
                      <a:pPr marL="285750" lvl="0" indent="-285750">
                        <a:buClr>
                          <a:srgbClr val="252D30"/>
                        </a:buClr>
                        <a:buFont typeface="Arial,Sans-Serif"/>
                        <a:buChar char="•"/>
                      </a:pPr>
                      <a:r>
                        <a:rPr lang="en-US" sz="900" u="none" strike="noStrike" noProof="0"/>
                        <a:t>Data Augmentation</a:t>
                      </a:r>
                      <a:endParaRPr lang="en-US" sz="900"/>
                    </a:p>
                  </a:txBody>
                  <a:tcPr/>
                </a:tc>
                <a:tc>
                  <a:txBody>
                    <a:bodyPr/>
                    <a:lstStyle/>
                    <a:p>
                      <a:pPr marL="171450" lvl="0" indent="-171450">
                        <a:buFont typeface="Arial"/>
                        <a:buChar char="•"/>
                      </a:pPr>
                      <a:r>
                        <a:rPr lang="en-IN" sz="900" u="none" strike="noStrike" noProof="0" err="1"/>
                        <a:t>UperNet</a:t>
                      </a:r>
                      <a:r>
                        <a:rPr lang="en-IN" sz="900" u="none" strike="noStrike" noProof="0"/>
                        <a:t> [2] architecture with visual attention network (VAN) [3] as the backbone, to enable self-adaptive and long-range correlations in self attention.</a:t>
                      </a:r>
                      <a:endParaRPr lang="en-US" sz="900" u="none" strike="noStrike" noProof="0"/>
                    </a:p>
                    <a:p>
                      <a:pPr marL="171450" lvl="0" indent="-171450">
                        <a:buFont typeface="Arial"/>
                        <a:buChar char="•"/>
                      </a:pPr>
                      <a:r>
                        <a:rPr lang="en-IN" sz="900" u="none" strike="noStrike" noProof="0"/>
                        <a:t>An FCN head as the auxiliary network is also added, and the outputs of both heads were computed separately according to different loss functions and added together as the total loss</a:t>
                      </a:r>
                      <a:endParaRPr lang="en-US" sz="900" u="none" strike="noStrike" noProof="0"/>
                    </a:p>
                  </a:txBody>
                  <a:tcPr/>
                </a:tc>
                <a:tc>
                  <a:txBody>
                    <a:bodyPr/>
                    <a:lstStyle/>
                    <a:p>
                      <a:pPr marL="171450" lvl="0" indent="-171450" algn="l">
                        <a:lnSpc>
                          <a:spcPct val="100000"/>
                        </a:lnSpc>
                        <a:spcBef>
                          <a:spcPts val="0"/>
                        </a:spcBef>
                        <a:spcAft>
                          <a:spcPts val="0"/>
                        </a:spcAft>
                        <a:buFont typeface="Arial"/>
                        <a:buChar char="•"/>
                      </a:pPr>
                      <a:r>
                        <a:rPr lang="en-IN" sz="900" u="none" strike="noStrike" noProof="0"/>
                        <a:t>Reduce classes into 1: </a:t>
                      </a:r>
                      <a:r>
                        <a:rPr lang="en-IN" sz="900" u="none" strike="noStrike" noProof="0" err="1"/>
                        <a:t>tumor</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 Optimize validation pipelines independently by observing dice over validation set. </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Select each optimal epoch from validation pipelines.</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err="1"/>
                        <a:t>CosineAnnealingWarmRestarts</a:t>
                      </a:r>
                      <a:r>
                        <a:rPr lang="en-IN" sz="900" u="none" strike="noStrike" noProof="0"/>
                        <a:t> LR scheduling</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Heatmap of prediction results</a:t>
                      </a:r>
                    </a:p>
                    <a:p>
                      <a:pPr marL="171450" lvl="0" indent="-171450" algn="l">
                        <a:lnSpc>
                          <a:spcPct val="100000"/>
                        </a:lnSpc>
                        <a:spcBef>
                          <a:spcPts val="0"/>
                        </a:spcBef>
                        <a:spcAft>
                          <a:spcPts val="0"/>
                        </a:spcAft>
                        <a:buFont typeface="Arial"/>
                        <a:buChar char="•"/>
                      </a:pPr>
                      <a:r>
                        <a:rPr lang="en-IN" sz="900" u="none" strike="noStrike" noProof="0"/>
                        <a:t>For Stroma, reduce classes into 1: stroma, </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Trained on MPP 2 </a:t>
                      </a:r>
                      <a:endParaRPr lang="en-US" sz="900" u="none" strike="noStrike" noProof="0"/>
                    </a:p>
                    <a:p>
                      <a:pPr marL="171450" lvl="0" indent="-171450">
                        <a:buFont typeface="Arial"/>
                        <a:buChar char="•"/>
                      </a:pPr>
                      <a:endParaRPr lang="en-US" sz="900"/>
                    </a:p>
                  </a:txBody>
                  <a:tcPr/>
                </a:tc>
                <a:extLst>
                  <a:ext uri="{0D108BD9-81ED-4DB2-BD59-A6C34878D82A}">
                    <a16:rowId xmlns:a16="http://schemas.microsoft.com/office/drawing/2014/main" val="3101536795"/>
                  </a:ext>
                </a:extLst>
              </a:tr>
              <a:tr h="1024296">
                <a:tc>
                  <a:txBody>
                    <a:bodyPr/>
                    <a:lstStyle/>
                    <a:p>
                      <a:pPr marL="285750" lvl="0" indent="-285750" algn="l">
                        <a:lnSpc>
                          <a:spcPct val="100000"/>
                        </a:lnSpc>
                        <a:spcBef>
                          <a:spcPts val="0"/>
                        </a:spcBef>
                        <a:spcAft>
                          <a:spcPts val="0"/>
                        </a:spcAft>
                        <a:buClr>
                          <a:srgbClr val="252D30"/>
                        </a:buClr>
                        <a:buFont typeface="Symbol,Sans-Serif"/>
                        <a:buChar char="•"/>
                      </a:pPr>
                      <a:r>
                        <a:rPr lang="en-US" sz="900" u="none" strike="noStrike" noProof="0"/>
                        <a:t>Color Scale</a:t>
                      </a:r>
                      <a:endParaRPr lang="en-US" sz="900"/>
                    </a:p>
                    <a:p>
                      <a:pPr marL="285750" lvl="0" indent="-285750" algn="l">
                        <a:lnSpc>
                          <a:spcPct val="100000"/>
                        </a:lnSpc>
                        <a:spcBef>
                          <a:spcPts val="0"/>
                        </a:spcBef>
                        <a:spcAft>
                          <a:spcPts val="0"/>
                        </a:spcAft>
                        <a:buClr>
                          <a:srgbClr val="252D30"/>
                        </a:buClr>
                        <a:buFont typeface="Symbol,Sans-Serif"/>
                        <a:buChar char="•"/>
                      </a:pPr>
                      <a:r>
                        <a:rPr lang="en-US" sz="900" u="none" strike="noStrike" noProof="0"/>
                        <a:t>Normalization of bounding box coordinates which are input to  yolov5 m model</a:t>
                      </a:r>
                      <a:endParaRPr lang="en-US" sz="900"/>
                    </a:p>
                    <a:p>
                      <a:pPr marL="285750" lvl="0" indent="-285750" algn="l">
                        <a:lnSpc>
                          <a:spcPct val="100000"/>
                        </a:lnSpc>
                        <a:spcBef>
                          <a:spcPts val="0"/>
                        </a:spcBef>
                        <a:spcAft>
                          <a:spcPts val="0"/>
                        </a:spcAft>
                        <a:buClr>
                          <a:srgbClr val="252D30"/>
                        </a:buClr>
                        <a:buFont typeface="Symbol,Sans-Serif"/>
                        <a:buChar char="•"/>
                      </a:pPr>
                      <a:r>
                        <a:rPr lang="en-US" sz="900" u="none" strike="noStrike" noProof="0"/>
                        <a:t>Data Augmentation</a:t>
                      </a:r>
                      <a:endParaRPr lang="en-US" sz="900"/>
                    </a:p>
                  </a:txBody>
                  <a:tcPr/>
                </a:tc>
                <a:tc>
                  <a:txBody>
                    <a:bodyPr/>
                    <a:lstStyle/>
                    <a:p>
                      <a:pPr marL="171450" lvl="0" indent="-171450">
                        <a:buFont typeface="Arial"/>
                        <a:buChar char="•"/>
                      </a:pPr>
                      <a:r>
                        <a:rPr lang="en-IN" sz="900" u="none" strike="noStrike" noProof="0" err="1"/>
                        <a:t>Yolo</a:t>
                      </a:r>
                      <a:r>
                        <a:rPr lang="en-IN" sz="900" u="none" strike="noStrike" noProof="0"/>
                        <a:t> v5 m architecture with pretrained COCO </a:t>
                      </a:r>
                      <a:r>
                        <a:rPr lang="en-IN" sz="900" u="none" strike="noStrike" noProof="0" err="1"/>
                        <a:t>json</a:t>
                      </a:r>
                      <a:r>
                        <a:rPr lang="en-IN" sz="900" u="none" strike="noStrike" noProof="0"/>
                        <a:t> </a:t>
                      </a:r>
                    </a:p>
                  </a:txBody>
                  <a:tcPr/>
                </a:tc>
                <a:tc>
                  <a:txBody>
                    <a:bodyPr/>
                    <a:lstStyle/>
                    <a:p>
                      <a:pPr marL="171450" lvl="0" indent="-171450" algn="just">
                        <a:lnSpc>
                          <a:spcPct val="100000"/>
                        </a:lnSpc>
                        <a:spcBef>
                          <a:spcPts val="0"/>
                        </a:spcBef>
                        <a:spcAft>
                          <a:spcPts val="0"/>
                        </a:spcAft>
                        <a:buFont typeface="Arial"/>
                        <a:buChar char="•"/>
                      </a:pPr>
                      <a:r>
                        <a:rPr lang="en-IN" sz="900" u="none" strike="noStrike" noProof="0"/>
                        <a:t>Trained on MPP 0.5</a:t>
                      </a:r>
                      <a:endParaRPr lang="en-US" sz="900" u="none" strike="noStrike" noProof="0"/>
                    </a:p>
                    <a:p>
                      <a:pPr marL="171450" lvl="0" indent="-171450" algn="just">
                        <a:lnSpc>
                          <a:spcPct val="100000"/>
                        </a:lnSpc>
                        <a:spcBef>
                          <a:spcPts val="0"/>
                        </a:spcBef>
                        <a:spcAft>
                          <a:spcPts val="0"/>
                        </a:spcAft>
                        <a:buFont typeface="Arial"/>
                        <a:buChar char="•"/>
                      </a:pPr>
                      <a:endParaRPr lang="en-US" sz="900" u="none" strike="noStrike" noProof="0"/>
                    </a:p>
                    <a:p>
                      <a:pPr marL="171450" lvl="0" indent="-171450" algn="just">
                        <a:lnSpc>
                          <a:spcPct val="100000"/>
                        </a:lnSpc>
                        <a:spcBef>
                          <a:spcPts val="0"/>
                        </a:spcBef>
                        <a:spcAft>
                          <a:spcPts val="0"/>
                        </a:spcAft>
                        <a:buFont typeface="Arial"/>
                        <a:buChar char="•"/>
                      </a:pPr>
                      <a:r>
                        <a:rPr lang="en-IN" sz="900" u="none" strike="noStrike" noProof="0"/>
                        <a:t>OPTIMIZER: SGD (Stochastic  Gradient Descent)</a:t>
                      </a:r>
                      <a:endParaRPr lang="en-US" sz="900" u="none" strike="noStrike" noProof="0"/>
                    </a:p>
                    <a:p>
                      <a:pPr marL="171450" lvl="0" indent="-171450" algn="just">
                        <a:lnSpc>
                          <a:spcPct val="100000"/>
                        </a:lnSpc>
                        <a:spcBef>
                          <a:spcPts val="0"/>
                        </a:spcBef>
                        <a:spcAft>
                          <a:spcPts val="0"/>
                        </a:spcAft>
                        <a:buFont typeface="Arial"/>
                        <a:buChar char="•"/>
                      </a:pPr>
                      <a:r>
                        <a:rPr lang="en-IN" sz="900" u="none" strike="noStrike" noProof="0" err="1"/>
                        <a:t>Batch_size</a:t>
                      </a:r>
                      <a:r>
                        <a:rPr lang="en-IN" sz="900" u="none" strike="noStrike" noProof="0"/>
                        <a:t>: 8</a:t>
                      </a:r>
                      <a:endParaRPr lang="en-US" sz="900" u="none" strike="noStrike" noProof="0"/>
                    </a:p>
                    <a:p>
                      <a:pPr marL="171450" lvl="0" indent="-171450" algn="just">
                        <a:lnSpc>
                          <a:spcPct val="100000"/>
                        </a:lnSpc>
                        <a:spcBef>
                          <a:spcPts val="0"/>
                        </a:spcBef>
                        <a:spcAft>
                          <a:spcPts val="0"/>
                        </a:spcAft>
                        <a:buFont typeface="Arial"/>
                        <a:buChar char="•"/>
                      </a:pPr>
                      <a:r>
                        <a:rPr lang="en-IN" sz="900" u="none" strike="noStrike" noProof="0"/>
                        <a:t>Epochs: 370</a:t>
                      </a:r>
                      <a:endParaRPr lang="en-US" sz="900" u="none" strike="noStrike" noProof="0"/>
                    </a:p>
                    <a:p>
                      <a:pPr marL="171450" lvl="0" indent="-171450" algn="just">
                        <a:lnSpc>
                          <a:spcPct val="100000"/>
                        </a:lnSpc>
                        <a:spcBef>
                          <a:spcPts val="0"/>
                        </a:spcBef>
                        <a:spcAft>
                          <a:spcPts val="0"/>
                        </a:spcAft>
                        <a:buFont typeface="Arial"/>
                        <a:buChar char="•"/>
                      </a:pPr>
                      <a:r>
                        <a:rPr lang="en-IN" sz="900" u="none" strike="noStrike" noProof="0"/>
                        <a:t>LR scheduler: Cosine LR</a:t>
                      </a:r>
                      <a:endParaRPr lang="en-US" sz="900" u="none" strike="noStrike" noProof="0"/>
                    </a:p>
                  </a:txBody>
                  <a:tcPr/>
                </a:tc>
                <a:extLst>
                  <a:ext uri="{0D108BD9-81ED-4DB2-BD59-A6C34878D82A}">
                    <a16:rowId xmlns:a16="http://schemas.microsoft.com/office/drawing/2014/main" val="1195785454"/>
                  </a:ext>
                </a:extLst>
              </a:tr>
              <a:tr h="1836242">
                <a:tc>
                  <a:txBody>
                    <a:bodyPr/>
                    <a:lstStyle/>
                    <a:p>
                      <a:pPr lvl="0">
                        <a:buNone/>
                      </a:pPr>
                      <a:endParaRPr lang="en-US" sz="900"/>
                    </a:p>
                  </a:txBody>
                  <a:tcPr/>
                </a:tc>
                <a:tc>
                  <a:txBody>
                    <a:bodyPr/>
                    <a:lstStyle/>
                    <a:p>
                      <a:pPr marL="171450" lvl="0" indent="-171450">
                        <a:buFont typeface="Arial"/>
                        <a:buChar char="•"/>
                      </a:pPr>
                      <a:r>
                        <a:rPr lang="en-US" sz="900" u="none" strike="noStrike" noProof="0"/>
                        <a:t>Combination of tumor segmentation, stroma segmentation and Lymphocyte Detection models</a:t>
                      </a:r>
                      <a:endParaRPr lang="en-US" sz="900"/>
                    </a:p>
                  </a:txBody>
                  <a:tcPr/>
                </a:tc>
                <a:tc>
                  <a:txBody>
                    <a:bodyPr/>
                    <a:lstStyle/>
                    <a:p>
                      <a:pPr marL="171450" lvl="0" indent="-171450" algn="l">
                        <a:lnSpc>
                          <a:spcPct val="100000"/>
                        </a:lnSpc>
                        <a:spcBef>
                          <a:spcPts val="0"/>
                        </a:spcBef>
                        <a:spcAft>
                          <a:spcPts val="0"/>
                        </a:spcAft>
                        <a:buFont typeface="Arial"/>
                        <a:buChar char="•"/>
                      </a:pPr>
                      <a:r>
                        <a:rPr lang="en-IN" sz="900" u="none" strike="noStrike" noProof="0"/>
                        <a:t>Otsu thresholding for differentiating between tissue and background.</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Introduced </a:t>
                      </a:r>
                      <a:r>
                        <a:rPr lang="en-IN" sz="900" u="none" strike="noStrike" noProof="0" err="1"/>
                        <a:t>tumor</a:t>
                      </a:r>
                      <a:r>
                        <a:rPr lang="en-IN" sz="900" u="none" strike="noStrike" noProof="0"/>
                        <a:t> model at first level which provides output as MPP 4. </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If output contains any region of </a:t>
                      </a:r>
                      <a:r>
                        <a:rPr lang="en-IN" sz="900" u="none" strike="noStrike" noProof="0" err="1"/>
                        <a:t>tumor</a:t>
                      </a:r>
                      <a:r>
                        <a:rPr lang="en-IN" sz="900" u="none" strike="noStrike" noProof="0"/>
                        <a:t>, pipeline further moves to Stroma Model at MPP 2. </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If output contains any region of stroma, pipeline further moves ahead with detection of lymphocytes. </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TIL Score is calculated as: Total Stromal area(</a:t>
                      </a:r>
                      <a:r>
                        <a:rPr lang="en-IN" sz="900" u="none" strike="noStrike" noProof="0" err="1"/>
                        <a:t>tumor</a:t>
                      </a:r>
                      <a:r>
                        <a:rPr lang="en-IN" sz="900" u="none" strike="noStrike" noProof="0"/>
                        <a:t> containing stroma)/total lymphocytes area)</a:t>
                      </a:r>
                      <a:endParaRPr lang="en-US" sz="900" u="none" strike="noStrike" noProof="0"/>
                    </a:p>
                  </a:txBody>
                  <a:tcPr/>
                </a:tc>
                <a:extLst>
                  <a:ext uri="{0D108BD9-81ED-4DB2-BD59-A6C34878D82A}">
                    <a16:rowId xmlns:a16="http://schemas.microsoft.com/office/drawing/2014/main" val="3954505240"/>
                  </a:ext>
                </a:extLst>
              </a:tr>
            </a:tbl>
          </a:graphicData>
        </a:graphic>
      </p:graphicFrame>
      <p:graphicFrame>
        <p:nvGraphicFramePr>
          <p:cNvPr id="5" name="Diagram 5">
            <a:extLst>
              <a:ext uri="{FF2B5EF4-FFF2-40B4-BE49-F238E27FC236}">
                <a16:creationId xmlns:a16="http://schemas.microsoft.com/office/drawing/2014/main" id="{D4D544F9-6430-C3BA-3646-FD5DACC533AF}"/>
              </a:ext>
            </a:extLst>
          </p:cNvPr>
          <p:cNvGraphicFramePr/>
          <p:nvPr/>
        </p:nvGraphicFramePr>
        <p:xfrm>
          <a:off x="6514840" y="1361832"/>
          <a:ext cx="5434587" cy="311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50" name="Group 149">
            <a:extLst>
              <a:ext uri="{FF2B5EF4-FFF2-40B4-BE49-F238E27FC236}">
                <a16:creationId xmlns:a16="http://schemas.microsoft.com/office/drawing/2014/main" id="{6D5A4AF3-17CF-079B-5941-92DE8CBD876F}"/>
              </a:ext>
            </a:extLst>
          </p:cNvPr>
          <p:cNvGrpSpPr/>
          <p:nvPr/>
        </p:nvGrpSpPr>
        <p:grpSpPr>
          <a:xfrm>
            <a:off x="5376758" y="2101417"/>
            <a:ext cx="1206910" cy="677673"/>
            <a:chOff x="5326627" y="1509865"/>
            <a:chExt cx="1206910" cy="677673"/>
          </a:xfrm>
        </p:grpSpPr>
        <p:sp>
          <p:nvSpPr>
            <p:cNvPr id="148" name="Rectangle: Rounded Corners 147">
              <a:extLst>
                <a:ext uri="{FF2B5EF4-FFF2-40B4-BE49-F238E27FC236}">
                  <a16:creationId xmlns:a16="http://schemas.microsoft.com/office/drawing/2014/main" id="{23321BB7-1DEF-1CF3-FFE5-C0AEBBE7218B}"/>
                </a:ext>
              </a:extLst>
            </p:cNvPr>
            <p:cNvSpPr/>
            <p:nvPr/>
          </p:nvSpPr>
          <p:spPr>
            <a:xfrm>
              <a:off x="5396680" y="1509865"/>
              <a:ext cx="1069257" cy="675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49" name="TextBox 148">
              <a:extLst>
                <a:ext uri="{FF2B5EF4-FFF2-40B4-BE49-F238E27FC236}">
                  <a16:creationId xmlns:a16="http://schemas.microsoft.com/office/drawing/2014/main" id="{D5C9E8F0-4EEE-429B-ECF1-D6A13679FCAB}"/>
                </a:ext>
              </a:extLst>
            </p:cNvPr>
            <p:cNvSpPr txBox="1"/>
            <p:nvPr/>
          </p:nvSpPr>
          <p:spPr>
            <a:xfrm>
              <a:off x="5326627" y="1541207"/>
              <a:ext cx="12069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rPr>
                <a:t>Tumor &amp; </a:t>
              </a:r>
              <a:endParaRPr lang="en-US" sz="1200">
                <a:solidFill>
                  <a:srgbClr val="252D30"/>
                </a:solidFill>
                <a:cs typeface="Calibri" panose="020F0502020204030204"/>
              </a:endParaRPr>
            </a:p>
            <a:p>
              <a:pPr algn="ctr"/>
              <a:r>
                <a:rPr lang="en-US" sz="1200">
                  <a:solidFill>
                    <a:srgbClr val="FFFFFF"/>
                  </a:solidFill>
                </a:rPr>
                <a:t>Stroma Segmentation</a:t>
              </a:r>
              <a:r>
                <a:rPr lang="en-US" sz="1200">
                  <a:cs typeface="Calibri"/>
                </a:rPr>
                <a:t>​</a:t>
              </a:r>
            </a:p>
          </p:txBody>
        </p:sp>
      </p:grpSp>
      <p:grpSp>
        <p:nvGrpSpPr>
          <p:cNvPr id="155" name="Group 154">
            <a:extLst>
              <a:ext uri="{FF2B5EF4-FFF2-40B4-BE49-F238E27FC236}">
                <a16:creationId xmlns:a16="http://schemas.microsoft.com/office/drawing/2014/main" id="{5A39893D-0034-7874-D3FB-BC67599B7BAD}"/>
              </a:ext>
            </a:extLst>
          </p:cNvPr>
          <p:cNvGrpSpPr/>
          <p:nvPr/>
        </p:nvGrpSpPr>
        <p:grpSpPr>
          <a:xfrm>
            <a:off x="5403280" y="3737971"/>
            <a:ext cx="1206910" cy="675967"/>
            <a:chOff x="5326627" y="1509865"/>
            <a:chExt cx="1206910" cy="675967"/>
          </a:xfrm>
        </p:grpSpPr>
        <p:sp>
          <p:nvSpPr>
            <p:cNvPr id="156" name="Rectangle: Rounded Corners 155">
              <a:extLst>
                <a:ext uri="{FF2B5EF4-FFF2-40B4-BE49-F238E27FC236}">
                  <a16:creationId xmlns:a16="http://schemas.microsoft.com/office/drawing/2014/main" id="{C2EBB698-EC5B-3644-6BAE-F4DF8AAC4EC3}"/>
                </a:ext>
              </a:extLst>
            </p:cNvPr>
            <p:cNvSpPr/>
            <p:nvPr/>
          </p:nvSpPr>
          <p:spPr>
            <a:xfrm>
              <a:off x="5396680" y="1509865"/>
              <a:ext cx="1069257" cy="675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57" name="TextBox 156">
              <a:extLst>
                <a:ext uri="{FF2B5EF4-FFF2-40B4-BE49-F238E27FC236}">
                  <a16:creationId xmlns:a16="http://schemas.microsoft.com/office/drawing/2014/main" id="{8A187296-8000-DC3A-3A91-5FE76838D06A}"/>
                </a:ext>
              </a:extLst>
            </p:cNvPr>
            <p:cNvSpPr txBox="1"/>
            <p:nvPr/>
          </p:nvSpPr>
          <p:spPr>
            <a:xfrm>
              <a:off x="5326627" y="1614949"/>
              <a:ext cx="12069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rPr>
                <a:t>Lymphocyte Detection</a:t>
              </a:r>
              <a:endParaRPr lang="en-US"/>
            </a:p>
          </p:txBody>
        </p:sp>
      </p:grpSp>
      <p:grpSp>
        <p:nvGrpSpPr>
          <p:cNvPr id="158" name="Group 157">
            <a:extLst>
              <a:ext uri="{FF2B5EF4-FFF2-40B4-BE49-F238E27FC236}">
                <a16:creationId xmlns:a16="http://schemas.microsoft.com/office/drawing/2014/main" id="{3B230B4A-E774-318C-4006-94FFE14BDEF8}"/>
              </a:ext>
            </a:extLst>
          </p:cNvPr>
          <p:cNvGrpSpPr/>
          <p:nvPr/>
        </p:nvGrpSpPr>
        <p:grpSpPr>
          <a:xfrm>
            <a:off x="5403279" y="5147693"/>
            <a:ext cx="1206910" cy="675967"/>
            <a:chOff x="5326627" y="1509865"/>
            <a:chExt cx="1206910" cy="675967"/>
          </a:xfrm>
        </p:grpSpPr>
        <p:sp>
          <p:nvSpPr>
            <p:cNvPr id="159" name="Rectangle: Rounded Corners 158">
              <a:extLst>
                <a:ext uri="{FF2B5EF4-FFF2-40B4-BE49-F238E27FC236}">
                  <a16:creationId xmlns:a16="http://schemas.microsoft.com/office/drawing/2014/main" id="{7D9DE627-9160-02C6-24D6-F2F7110F38BF}"/>
                </a:ext>
              </a:extLst>
            </p:cNvPr>
            <p:cNvSpPr/>
            <p:nvPr/>
          </p:nvSpPr>
          <p:spPr>
            <a:xfrm>
              <a:off x="5396680" y="1509865"/>
              <a:ext cx="1069257" cy="675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60" name="TextBox 159">
              <a:extLst>
                <a:ext uri="{FF2B5EF4-FFF2-40B4-BE49-F238E27FC236}">
                  <a16:creationId xmlns:a16="http://schemas.microsoft.com/office/drawing/2014/main" id="{B4C71235-42EB-C448-ACA2-7AF486799FCF}"/>
                </a:ext>
              </a:extLst>
            </p:cNvPr>
            <p:cNvSpPr txBox="1"/>
            <p:nvPr/>
          </p:nvSpPr>
          <p:spPr>
            <a:xfrm>
              <a:off x="5326627" y="1700981"/>
              <a:ext cx="120691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rPr>
                <a:t>TILs</a:t>
              </a:r>
              <a:endParaRPr lang="en-US"/>
            </a:p>
          </p:txBody>
        </p:sp>
      </p:grpSp>
      <p:sp>
        <p:nvSpPr>
          <p:cNvPr id="209" name="TextBox 208">
            <a:extLst>
              <a:ext uri="{FF2B5EF4-FFF2-40B4-BE49-F238E27FC236}">
                <a16:creationId xmlns:a16="http://schemas.microsoft.com/office/drawing/2014/main" id="{B1CC6A63-C40F-6A7F-A988-E62390A41C59}"/>
              </a:ext>
            </a:extLst>
          </p:cNvPr>
          <p:cNvSpPr txBox="1"/>
          <p:nvPr/>
        </p:nvSpPr>
        <p:spPr>
          <a:xfrm>
            <a:off x="7692489" y="84616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a:solidFill>
                  <a:srgbClr val="1A77B9"/>
                </a:solidFill>
              </a:rPr>
              <a:t>Solution Approach</a:t>
            </a:r>
            <a:endParaRPr lang="en-US" sz="1600"/>
          </a:p>
        </p:txBody>
      </p:sp>
      <p:sp>
        <p:nvSpPr>
          <p:cNvPr id="210" name="Rectangle 209">
            <a:extLst>
              <a:ext uri="{FF2B5EF4-FFF2-40B4-BE49-F238E27FC236}">
                <a16:creationId xmlns:a16="http://schemas.microsoft.com/office/drawing/2014/main" id="{21C424C8-6321-867D-7415-0E02AE9EA045}"/>
              </a:ext>
            </a:extLst>
          </p:cNvPr>
          <p:cNvSpPr/>
          <p:nvPr/>
        </p:nvSpPr>
        <p:spPr>
          <a:xfrm>
            <a:off x="5383129" y="1715502"/>
            <a:ext cx="6637420" cy="18548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14B1875B-562D-9920-BCDD-2D99872A1093}"/>
              </a:ext>
            </a:extLst>
          </p:cNvPr>
          <p:cNvSpPr/>
          <p:nvPr/>
        </p:nvSpPr>
        <p:spPr>
          <a:xfrm>
            <a:off x="5383129" y="3630528"/>
            <a:ext cx="6637420" cy="9738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26E38D4A-8C24-E7D1-FA75-AED93BB23ABE}"/>
              </a:ext>
            </a:extLst>
          </p:cNvPr>
          <p:cNvSpPr/>
          <p:nvPr/>
        </p:nvSpPr>
        <p:spPr>
          <a:xfrm>
            <a:off x="5383129" y="4674611"/>
            <a:ext cx="6637420" cy="1844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0C68498-91D9-BF1D-3940-BE4A5599713B}"/>
              </a:ext>
            </a:extLst>
          </p:cNvPr>
          <p:cNvSpPr txBox="1"/>
          <p:nvPr/>
        </p:nvSpPr>
        <p:spPr>
          <a:xfrm>
            <a:off x="482220" y="5506211"/>
            <a:ext cx="4551528"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dirty="0">
                <a:solidFill>
                  <a:srgbClr val="1A77B9"/>
                </a:solidFill>
                <a:cs typeface="Segoe UI"/>
              </a:rPr>
              <a:t>App Architecture</a:t>
            </a:r>
            <a:endParaRPr lang="en-US" sz="1600" b="1" dirty="0">
              <a:solidFill>
                <a:srgbClr val="1A77B9"/>
              </a:solidFill>
              <a:cs typeface="Segoe UI"/>
            </a:endParaRPr>
          </a:p>
          <a:p>
            <a:pPr marL="342900" indent="-342900">
              <a:buAutoNum type="arabicPeriod"/>
            </a:pPr>
            <a:r>
              <a:rPr lang="en-IN" sz="1400" dirty="0">
                <a:cs typeface="Segoe UI"/>
              </a:rPr>
              <a:t>MERN Stack, Neural Networks, CV, IR</a:t>
            </a:r>
          </a:p>
          <a:p>
            <a:pPr marL="342900" indent="-342900">
              <a:buAutoNum type="arabicPeriod"/>
            </a:pPr>
            <a:r>
              <a:rPr lang="en-IN" sz="1400" dirty="0">
                <a:cs typeface="Segoe UI"/>
              </a:rPr>
              <a:t>UperNet2, VAN [3], </a:t>
            </a:r>
            <a:r>
              <a:rPr lang="en-IN" sz="1400" dirty="0" err="1">
                <a:cs typeface="Segoe UI"/>
              </a:rPr>
              <a:t>Yolo</a:t>
            </a:r>
            <a:r>
              <a:rPr lang="en-IN" sz="1400" dirty="0">
                <a:cs typeface="Segoe UI"/>
              </a:rPr>
              <a:t> V5 m, COCO </a:t>
            </a:r>
            <a:r>
              <a:rPr lang="en-IN" sz="1400" dirty="0" err="1">
                <a:cs typeface="Segoe UI"/>
              </a:rPr>
              <a:t>json</a:t>
            </a:r>
            <a:endParaRPr lang="en-IN" sz="1400" dirty="0">
              <a:cs typeface="Segoe UI"/>
            </a:endParaRPr>
          </a:p>
          <a:p>
            <a:pPr marL="342900" indent="-342900">
              <a:buAutoNum type="arabicPeriod"/>
            </a:pPr>
            <a:r>
              <a:rPr lang="en-IN" sz="1400" dirty="0">
                <a:cs typeface="Segoe UI"/>
              </a:rPr>
              <a:t>SGD Optimizer, Cosine LR Scheduler</a:t>
            </a:r>
          </a:p>
          <a:p>
            <a:endParaRPr lang="en-IN" sz="1600" b="1" dirty="0">
              <a:solidFill>
                <a:srgbClr val="1A77B9"/>
              </a:solidFill>
              <a:cs typeface="Segoe UI"/>
            </a:endParaRPr>
          </a:p>
        </p:txBody>
      </p:sp>
      <mc:AlternateContent xmlns:mc="http://schemas.openxmlformats.org/markup-compatibility/2006" xmlns:p14="http://schemas.microsoft.com/office/powerpoint/2010/main">
        <mc:Choice Requires="p14">
          <p:contentPart p14:bwMode="auto" r:id="rId7">
            <p14:nvContentPartPr>
              <p14:cNvPr id="17" name="Ink 17">
                <a:extLst>
                  <a:ext uri="{FF2B5EF4-FFF2-40B4-BE49-F238E27FC236}">
                    <a16:creationId xmlns:a16="http://schemas.microsoft.com/office/drawing/2014/main" id="{A940596C-0CA3-6CBE-F042-712910B81BE3}"/>
                  </a:ext>
                </a:extLst>
              </p14:cNvPr>
              <p14:cNvContentPartPr/>
              <p14:nvPr/>
            </p14:nvContentPartPr>
            <p14:xfrm>
              <a:off x="6948460" y="1487014"/>
              <a:ext cx="4893120" cy="4706280"/>
            </p14:xfrm>
          </p:contentPart>
        </mc:Choice>
        <mc:Fallback xmlns="">
          <p:pic>
            <p:nvPicPr>
              <p:cNvPr id="17" name="Ink 17">
                <a:extLst>
                  <a:ext uri="{FF2B5EF4-FFF2-40B4-BE49-F238E27FC236}">
                    <a16:creationId xmlns:a16="http://schemas.microsoft.com/office/drawing/2014/main" id="{A940596C-0CA3-6CBE-F042-712910B81BE3}"/>
                  </a:ext>
                </a:extLst>
              </p:cNvPr>
              <p:cNvPicPr/>
              <p:nvPr/>
            </p:nvPicPr>
            <p:blipFill>
              <a:blip r:embed="rId9"/>
              <a:stretch>
                <a:fillRect/>
              </a:stretch>
            </p:blipFill>
            <p:spPr>
              <a:xfrm>
                <a:off x="6939460" y="1478014"/>
                <a:ext cx="4910760" cy="472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3F428B6C-1689-73E8-B55D-0C25E2E200C5}"/>
                  </a:ext>
                </a:extLst>
              </p14:cNvPr>
              <p14:cNvContentPartPr/>
              <p14:nvPr/>
            </p14:nvContentPartPr>
            <p14:xfrm>
              <a:off x="6214060" y="863854"/>
              <a:ext cx="5752080" cy="853200"/>
            </p14:xfrm>
          </p:contentPart>
        </mc:Choice>
        <mc:Fallback xmlns="">
          <p:pic>
            <p:nvPicPr>
              <p:cNvPr id="18" name="Ink 17">
                <a:extLst>
                  <a:ext uri="{FF2B5EF4-FFF2-40B4-BE49-F238E27FC236}">
                    <a16:creationId xmlns:a16="http://schemas.microsoft.com/office/drawing/2014/main" id="{3F428B6C-1689-73E8-B55D-0C25E2E200C5}"/>
                  </a:ext>
                </a:extLst>
              </p:cNvPr>
              <p:cNvPicPr/>
              <p:nvPr/>
            </p:nvPicPr>
            <p:blipFill>
              <a:blip r:embed="rId11"/>
              <a:stretch>
                <a:fillRect/>
              </a:stretch>
            </p:blipFill>
            <p:spPr>
              <a:xfrm>
                <a:off x="6205059" y="854854"/>
                <a:ext cx="5769721"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3CA743A6-146A-4EDD-94CA-3C30723CF17B}"/>
                  </a:ext>
                </a:extLst>
              </p14:cNvPr>
              <p14:cNvContentPartPr/>
              <p14:nvPr/>
            </p14:nvContentPartPr>
            <p14:xfrm>
              <a:off x="2049940" y="5726014"/>
              <a:ext cx="167760" cy="315000"/>
            </p14:xfrm>
          </p:contentPart>
        </mc:Choice>
        <mc:Fallback xmlns="">
          <p:pic>
            <p:nvPicPr>
              <p:cNvPr id="19" name="Ink 18">
                <a:extLst>
                  <a:ext uri="{FF2B5EF4-FFF2-40B4-BE49-F238E27FC236}">
                    <a16:creationId xmlns:a16="http://schemas.microsoft.com/office/drawing/2014/main" id="{3CA743A6-146A-4EDD-94CA-3C30723CF17B}"/>
                  </a:ext>
                </a:extLst>
              </p:cNvPr>
              <p:cNvPicPr/>
              <p:nvPr/>
            </p:nvPicPr>
            <p:blipFill>
              <a:blip r:embed="rId13"/>
              <a:stretch>
                <a:fillRect/>
              </a:stretch>
            </p:blipFill>
            <p:spPr>
              <a:xfrm>
                <a:off x="2040921" y="5717014"/>
                <a:ext cx="185438"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6CC2CF8B-B572-840D-409A-882C88131B2F}"/>
                  </a:ext>
                </a:extLst>
              </p14:cNvPr>
              <p14:cNvContentPartPr/>
              <p14:nvPr/>
            </p14:nvContentPartPr>
            <p14:xfrm>
              <a:off x="437500" y="5670574"/>
              <a:ext cx="379440" cy="709200"/>
            </p14:xfrm>
          </p:contentPart>
        </mc:Choice>
        <mc:Fallback xmlns="">
          <p:pic>
            <p:nvPicPr>
              <p:cNvPr id="20" name="Ink 19">
                <a:extLst>
                  <a:ext uri="{FF2B5EF4-FFF2-40B4-BE49-F238E27FC236}">
                    <a16:creationId xmlns:a16="http://schemas.microsoft.com/office/drawing/2014/main" id="{6CC2CF8B-B572-840D-409A-882C88131B2F}"/>
                  </a:ext>
                </a:extLst>
              </p:cNvPr>
              <p:cNvPicPr/>
              <p:nvPr/>
            </p:nvPicPr>
            <p:blipFill>
              <a:blip r:embed="rId15"/>
              <a:stretch>
                <a:fillRect/>
              </a:stretch>
            </p:blipFill>
            <p:spPr>
              <a:xfrm>
                <a:off x="428500" y="5661574"/>
                <a:ext cx="39708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4E85F50D-67B3-FF90-D30C-93972259E36C}"/>
                  </a:ext>
                </a:extLst>
              </p14:cNvPr>
              <p14:cNvContentPartPr/>
              <p14:nvPr/>
            </p14:nvContentPartPr>
            <p14:xfrm>
              <a:off x="480340" y="3634774"/>
              <a:ext cx="317880" cy="497880"/>
            </p14:xfrm>
          </p:contentPart>
        </mc:Choice>
        <mc:Fallback xmlns="">
          <p:pic>
            <p:nvPicPr>
              <p:cNvPr id="21" name="Ink 20">
                <a:extLst>
                  <a:ext uri="{FF2B5EF4-FFF2-40B4-BE49-F238E27FC236}">
                    <a16:creationId xmlns:a16="http://schemas.microsoft.com/office/drawing/2014/main" id="{4E85F50D-67B3-FF90-D30C-93972259E36C}"/>
                  </a:ext>
                </a:extLst>
              </p:cNvPr>
              <p:cNvPicPr/>
              <p:nvPr/>
            </p:nvPicPr>
            <p:blipFill>
              <a:blip r:embed="rId17"/>
              <a:stretch>
                <a:fillRect/>
              </a:stretch>
            </p:blipFill>
            <p:spPr>
              <a:xfrm>
                <a:off x="471340" y="3625774"/>
                <a:ext cx="3355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8AC8B970-B0DB-96AC-DC97-B5B1312476B6}"/>
                  </a:ext>
                </a:extLst>
              </p14:cNvPr>
              <p14:cNvContentPartPr/>
              <p14:nvPr/>
            </p14:nvContentPartPr>
            <p14:xfrm>
              <a:off x="3301300" y="4480774"/>
              <a:ext cx="55800" cy="19080"/>
            </p14:xfrm>
          </p:contentPart>
        </mc:Choice>
        <mc:Fallback xmlns="">
          <p:pic>
            <p:nvPicPr>
              <p:cNvPr id="22" name="Ink 21">
                <a:extLst>
                  <a:ext uri="{FF2B5EF4-FFF2-40B4-BE49-F238E27FC236}">
                    <a16:creationId xmlns:a16="http://schemas.microsoft.com/office/drawing/2014/main" id="{8AC8B970-B0DB-96AC-DC97-B5B1312476B6}"/>
                  </a:ext>
                </a:extLst>
              </p:cNvPr>
              <p:cNvPicPr/>
              <p:nvPr/>
            </p:nvPicPr>
            <p:blipFill>
              <a:blip r:embed="rId19"/>
              <a:stretch>
                <a:fillRect/>
              </a:stretch>
            </p:blipFill>
            <p:spPr>
              <a:xfrm>
                <a:off x="3292300" y="4471774"/>
                <a:ext cx="73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EEEB4593-6164-FD75-9EA3-4033C07DA1A5}"/>
                  </a:ext>
                </a:extLst>
              </p14:cNvPr>
              <p14:cNvContentPartPr/>
              <p14:nvPr/>
            </p14:nvContentPartPr>
            <p14:xfrm>
              <a:off x="3275740" y="3921334"/>
              <a:ext cx="131040" cy="316440"/>
            </p14:xfrm>
          </p:contentPart>
        </mc:Choice>
        <mc:Fallback xmlns="">
          <p:pic>
            <p:nvPicPr>
              <p:cNvPr id="23" name="Ink 22">
                <a:extLst>
                  <a:ext uri="{FF2B5EF4-FFF2-40B4-BE49-F238E27FC236}">
                    <a16:creationId xmlns:a16="http://schemas.microsoft.com/office/drawing/2014/main" id="{EEEB4593-6164-FD75-9EA3-4033C07DA1A5}"/>
                  </a:ext>
                </a:extLst>
              </p:cNvPr>
              <p:cNvPicPr/>
              <p:nvPr/>
            </p:nvPicPr>
            <p:blipFill>
              <a:blip r:embed="rId21"/>
              <a:stretch>
                <a:fillRect/>
              </a:stretch>
            </p:blipFill>
            <p:spPr>
              <a:xfrm>
                <a:off x="3266740" y="3912344"/>
                <a:ext cx="148680" cy="334060"/>
              </a:xfrm>
              <a:prstGeom prst="rect">
                <a:avLst/>
              </a:prstGeom>
            </p:spPr>
          </p:pic>
        </mc:Fallback>
      </mc:AlternateContent>
    </p:spTree>
    <p:extLst>
      <p:ext uri="{BB962C8B-B14F-4D97-AF65-F5344CB8AC3E}">
        <p14:creationId xmlns:p14="http://schemas.microsoft.com/office/powerpoint/2010/main" val="3957963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EC0A0-2A02-3019-72BB-83F1C943A986}"/>
              </a:ext>
            </a:extLst>
          </p:cNvPr>
          <p:cNvSpPr>
            <a:spLocks noGrp="1"/>
          </p:cNvSpPr>
          <p:nvPr>
            <p:ph type="body" sz="quarter" idx="10"/>
          </p:nvPr>
        </p:nvSpPr>
        <p:spPr/>
        <p:txBody>
          <a:bodyPr/>
          <a:lstStyle/>
          <a:p>
            <a:r>
              <a:rPr lang="en-GB" dirty="0"/>
              <a:t>Flowchart Diagram </a:t>
            </a:r>
            <a:endParaRPr lang="en-IN" dirty="0"/>
          </a:p>
        </p:txBody>
      </p:sp>
      <p:sp>
        <p:nvSpPr>
          <p:cNvPr id="3" name="Text Placeholder 2">
            <a:extLst>
              <a:ext uri="{FF2B5EF4-FFF2-40B4-BE49-F238E27FC236}">
                <a16:creationId xmlns:a16="http://schemas.microsoft.com/office/drawing/2014/main" id="{96D0421A-7278-6D1A-B598-3B41FA90C977}"/>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1425543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72">
            <a:extLst>
              <a:ext uri="{FF2B5EF4-FFF2-40B4-BE49-F238E27FC236}">
                <a16:creationId xmlns:a16="http://schemas.microsoft.com/office/drawing/2014/main" id="{3A04BF8D-FC4F-459A-3519-1BD4AED76617}"/>
              </a:ext>
            </a:extLst>
          </p:cNvPr>
          <p:cNvSpPr>
            <a:spLocks noGrp="1"/>
          </p:cNvSpPr>
          <p:nvPr>
            <p:ph type="body" sz="quarter" idx="10"/>
          </p:nvPr>
        </p:nvSpPr>
        <p:spPr/>
        <p:txBody>
          <a:bodyPr lIns="91440" tIns="45720" rIns="91440" bIns="45720" anchor="ctr"/>
          <a:lstStyle/>
          <a:p>
            <a:r>
              <a:rPr lang="en-US" b="1" dirty="0"/>
              <a:t>Computer Vision (AI – Deep learning) based platform for Oncological biomarkers with Digital Pathology workflows (Research/Lab/Teaching)</a:t>
            </a:r>
            <a:r>
              <a:rPr lang="en-US" dirty="0"/>
              <a:t>   1/2</a:t>
            </a:r>
            <a:endParaRPr lang="en-US" dirty="0">
              <a:cs typeface="Calibri"/>
            </a:endParaRPr>
          </a:p>
        </p:txBody>
      </p:sp>
      <p:sp>
        <p:nvSpPr>
          <p:cNvPr id="51" name="TextBox 50">
            <a:extLst>
              <a:ext uri="{FF2B5EF4-FFF2-40B4-BE49-F238E27FC236}">
                <a16:creationId xmlns:a16="http://schemas.microsoft.com/office/drawing/2014/main" id="{F2C9ED6B-FDF9-04BA-E2CB-BF21FC49A401}"/>
              </a:ext>
            </a:extLst>
          </p:cNvPr>
          <p:cNvSpPr txBox="1"/>
          <p:nvPr/>
        </p:nvSpPr>
        <p:spPr>
          <a:xfrm>
            <a:off x="480851" y="806293"/>
            <a:ext cx="5044616" cy="6032421"/>
          </a:xfrm>
          <a:prstGeom prst="rect">
            <a:avLst/>
          </a:prstGeom>
          <a:noFill/>
        </p:spPr>
        <p:txBody>
          <a:bodyPr wrap="square" lIns="91440" tIns="45720" rIns="91440" bIns="45720" anchor="t">
            <a:spAutoFit/>
          </a:bodyPr>
          <a:lstStyle/>
          <a:p>
            <a:r>
              <a:rPr lang="en-US" sz="1600" b="1" dirty="0">
                <a:solidFill>
                  <a:srgbClr val="0070C0"/>
                </a:solidFill>
                <a:ea typeface="+mn-lt"/>
                <a:cs typeface="+mn-lt"/>
              </a:rPr>
              <a:t>Situation</a:t>
            </a:r>
            <a:r>
              <a:rPr lang="en-US" sz="1400" b="1" dirty="0"/>
              <a:t> –  </a:t>
            </a:r>
            <a:r>
              <a:rPr lang="en-US" sz="1400" dirty="0">
                <a:ea typeface="+mn-lt"/>
                <a:cs typeface="+mn-lt"/>
              </a:rPr>
              <a:t>Lymphoma detection is often slow and delayed. There are usually subtle differences in histologic findings between various types of lymphomas, so pathologists' expertise is required, but the ultimate decision lies in the use of immunostaining. Traditional pathology methods are cumbersome, and samples cannot be shared between multiple users.</a:t>
            </a:r>
          </a:p>
          <a:p>
            <a:endParaRPr lang="en-US" sz="1400" dirty="0"/>
          </a:p>
          <a:p>
            <a:r>
              <a:rPr lang="en-US" sz="1600" b="1" dirty="0">
                <a:solidFill>
                  <a:srgbClr val="0070C0"/>
                </a:solidFill>
                <a:ea typeface="+mn-lt"/>
                <a:cs typeface="+mn-lt"/>
              </a:rPr>
              <a:t>Solution</a:t>
            </a:r>
            <a:r>
              <a:rPr lang="en-US" sz="1400" dirty="0"/>
              <a:t>  -</a:t>
            </a:r>
            <a:endParaRPr lang="en-US" sz="1400" b="1" dirty="0"/>
          </a:p>
          <a:p>
            <a:r>
              <a:rPr lang="en-US" sz="1400" dirty="0">
                <a:ea typeface="+mn-lt"/>
                <a:cs typeface="+mn-lt"/>
              </a:rPr>
              <a:t>We built our own product,  an integrated platform that allows the digitization of diagnostic slides using ML/AI-augmented predictions. It is under deployment with leading labs, hospitals, and technology institutions for oncology and liver biopsy AI workflow,</a:t>
            </a:r>
            <a:endParaRPr lang="en-US" sz="1400" dirty="0">
              <a:cs typeface="Calibri"/>
            </a:endParaRPr>
          </a:p>
          <a:p>
            <a:pPr marL="285750" indent="-285750">
              <a:buFont typeface="Arial" panose="020B0604020202020204" pitchFamily="34" charset="0"/>
              <a:buChar char="•"/>
            </a:pPr>
            <a:r>
              <a:rPr lang="en-US" sz="1400" dirty="0"/>
              <a:t>Computer vision AI development and deployment on a digital pathology workflow with data privacy and security</a:t>
            </a:r>
            <a:endParaRPr lang="en-US" sz="1400" dirty="0">
              <a:cs typeface="Calibri"/>
            </a:endParaRPr>
          </a:p>
          <a:p>
            <a:pPr marL="285750" indent="-285750">
              <a:buFont typeface="Arial" panose="020B0604020202020204" pitchFamily="34" charset="0"/>
              <a:buChar char="•"/>
            </a:pPr>
            <a:r>
              <a:rPr lang="en-US" sz="1400" dirty="0"/>
              <a:t>Ability to deploy AI with a failsafe architecture (Human in the loop) with a Viewer workbench</a:t>
            </a:r>
            <a:endParaRPr lang="en-US" sz="1400" dirty="0">
              <a:cs typeface="Calibri"/>
            </a:endParaRPr>
          </a:p>
          <a:p>
            <a:pPr marL="285750" indent="-285750">
              <a:buFont typeface="Arial" panose="020B0604020202020204" pitchFamily="34" charset="0"/>
              <a:buChar char="•"/>
            </a:pPr>
            <a:r>
              <a:rPr lang="en-US" sz="1400" dirty="0"/>
              <a:t>Deep learning models for Biomarkers (TILs, Ki67) for breast cancer  (precision medicine)</a:t>
            </a:r>
            <a:endParaRPr lang="en-US" sz="1400" dirty="0">
              <a:cs typeface="Calibri"/>
            </a:endParaRPr>
          </a:p>
          <a:p>
            <a:pPr marL="285750" indent="-285750">
              <a:buFont typeface="Arial" panose="020B0604020202020204" pitchFamily="34" charset="0"/>
              <a:buChar char="•"/>
            </a:pPr>
            <a:r>
              <a:rPr lang="en-US" sz="1400" dirty="0"/>
              <a:t>Gigapixel image management and zoom technologies </a:t>
            </a:r>
            <a:endParaRPr lang="en-US" sz="1400" dirty="0">
              <a:cs typeface="Calibri" panose="020F0502020204030204"/>
            </a:endParaRPr>
          </a:p>
          <a:p>
            <a:pPr marL="285750" indent="-285750">
              <a:buFont typeface="Arial" panose="020B0604020202020204" pitchFamily="34" charset="0"/>
              <a:buChar char="•"/>
            </a:pPr>
            <a:r>
              <a:rPr lang="en-US" sz="1400" dirty="0"/>
              <a:t>Workflow solution with customizations for different users (providers, labs and teaching institutions) </a:t>
            </a:r>
            <a:endParaRPr lang="en-US" sz="1400" dirty="0">
              <a:cs typeface="Calibri"/>
            </a:endParaRPr>
          </a:p>
          <a:p>
            <a:pPr marL="285750" indent="-285750">
              <a:buFont typeface="Arial" panose="020B0604020202020204" pitchFamily="34" charset="0"/>
              <a:buChar char="•"/>
            </a:pPr>
            <a:endParaRPr lang="en-US" sz="1600" dirty="0">
              <a:solidFill>
                <a:srgbClr val="252D30"/>
              </a:solidFill>
              <a:ea typeface="+mn-lt"/>
              <a:cs typeface="+mn-lt"/>
            </a:endParaRPr>
          </a:p>
          <a:p>
            <a:r>
              <a:rPr lang="en-US" sz="1600" b="1" dirty="0">
                <a:solidFill>
                  <a:schemeClr val="accent2"/>
                </a:solidFill>
                <a:ea typeface="+mn-lt"/>
                <a:cs typeface="+mn-lt"/>
              </a:rPr>
              <a:t>App Architecture -</a:t>
            </a:r>
            <a:r>
              <a:rPr lang="en-US" sz="1400" b="1" dirty="0">
                <a:solidFill>
                  <a:schemeClr val="accent2"/>
                </a:solidFill>
                <a:ea typeface="+mn-lt"/>
                <a:cs typeface="+mn-lt"/>
              </a:rPr>
              <a:t> </a:t>
            </a:r>
            <a:endParaRPr lang="en-US" sz="1400" dirty="0">
              <a:solidFill>
                <a:schemeClr val="accent2"/>
              </a:solidFill>
              <a:ea typeface="+mn-lt"/>
              <a:cs typeface="+mn-lt"/>
            </a:endParaRPr>
          </a:p>
          <a:p>
            <a:pPr marL="285750" indent="-285750">
              <a:buFont typeface="Arial,Sans-Serif"/>
              <a:buChar char="•"/>
            </a:pPr>
            <a:r>
              <a:rPr lang="en-US" sz="1400" dirty="0">
                <a:ea typeface="+mn-lt"/>
                <a:cs typeface="+mn-lt"/>
              </a:rPr>
              <a:t>MERN stack, Amazon S3, AWS, Python, </a:t>
            </a:r>
            <a:r>
              <a:rPr lang="en-US" sz="1400" dirty="0" err="1">
                <a:ea typeface="+mn-lt"/>
                <a:cs typeface="+mn-lt"/>
              </a:rPr>
              <a:t>OpenSEAdragon</a:t>
            </a:r>
            <a:r>
              <a:rPr lang="en-US" sz="1400" dirty="0">
                <a:ea typeface="+mn-lt"/>
                <a:cs typeface="+mn-lt"/>
              </a:rPr>
              <a:t> Graph QL</a:t>
            </a:r>
          </a:p>
          <a:p>
            <a:endParaRPr lang="en-US" sz="1400" dirty="0">
              <a:cs typeface="Calibri"/>
            </a:endParaRPr>
          </a:p>
        </p:txBody>
      </p:sp>
      <p:grpSp>
        <p:nvGrpSpPr>
          <p:cNvPr id="12" name="Group 11">
            <a:extLst>
              <a:ext uri="{FF2B5EF4-FFF2-40B4-BE49-F238E27FC236}">
                <a16:creationId xmlns:a16="http://schemas.microsoft.com/office/drawing/2014/main" id="{55614DE1-1FB6-E452-6FEF-D529523D4287}"/>
              </a:ext>
            </a:extLst>
          </p:cNvPr>
          <p:cNvGrpSpPr/>
          <p:nvPr/>
        </p:nvGrpSpPr>
        <p:grpSpPr>
          <a:xfrm>
            <a:off x="6094112" y="806936"/>
            <a:ext cx="5802573" cy="5812301"/>
            <a:chOff x="6094112" y="806936"/>
            <a:chExt cx="5802573" cy="5812301"/>
          </a:xfrm>
        </p:grpSpPr>
        <p:pic>
          <p:nvPicPr>
            <p:cNvPr id="52" name="Picture 51">
              <a:extLst>
                <a:ext uri="{FF2B5EF4-FFF2-40B4-BE49-F238E27FC236}">
                  <a16:creationId xmlns:a16="http://schemas.microsoft.com/office/drawing/2014/main" id="{0DB6AB34-191C-A0BB-DF87-0A1AF4AD9B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2506" y="806936"/>
              <a:ext cx="4475649" cy="2523950"/>
            </a:xfrm>
            <a:prstGeom prst="rect">
              <a:avLst/>
            </a:prstGeom>
          </p:spPr>
        </p:pic>
        <p:sp>
          <p:nvSpPr>
            <p:cNvPr id="2" name="Rectangle: Rounded Corners 1">
              <a:extLst>
                <a:ext uri="{FF2B5EF4-FFF2-40B4-BE49-F238E27FC236}">
                  <a16:creationId xmlns:a16="http://schemas.microsoft.com/office/drawing/2014/main" id="{46FEF69C-400F-B183-0493-9A3C439487E5}"/>
                </a:ext>
              </a:extLst>
            </p:cNvPr>
            <p:cNvSpPr/>
            <p:nvPr/>
          </p:nvSpPr>
          <p:spPr>
            <a:xfrm>
              <a:off x="6616805" y="863802"/>
              <a:ext cx="5095164" cy="2286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10;&#10;Description automatically generated">
              <a:extLst>
                <a:ext uri="{FF2B5EF4-FFF2-40B4-BE49-F238E27FC236}">
                  <a16:creationId xmlns:a16="http://schemas.microsoft.com/office/drawing/2014/main" id="{045F04B0-EF71-A062-05D8-C712FAEA5C27}"/>
                </a:ext>
              </a:extLst>
            </p:cNvPr>
            <p:cNvPicPr>
              <a:picLocks noChangeAspect="1"/>
            </p:cNvPicPr>
            <p:nvPr/>
          </p:nvPicPr>
          <p:blipFill>
            <a:blip r:embed="rId4"/>
            <a:stretch>
              <a:fillRect/>
            </a:stretch>
          </p:blipFill>
          <p:spPr>
            <a:xfrm>
              <a:off x="6094112" y="3325566"/>
              <a:ext cx="2743200" cy="1302125"/>
            </a:xfrm>
            <a:prstGeom prst="rect">
              <a:avLst/>
            </a:prstGeom>
          </p:spPr>
        </p:pic>
        <p:sp>
          <p:nvSpPr>
            <p:cNvPr id="4" name="TextBox 3">
              <a:extLst>
                <a:ext uri="{FF2B5EF4-FFF2-40B4-BE49-F238E27FC236}">
                  <a16:creationId xmlns:a16="http://schemas.microsoft.com/office/drawing/2014/main" id="{D693CCE1-3E9A-5096-DDDD-A2288D49C94C}"/>
                </a:ext>
              </a:extLst>
            </p:cNvPr>
            <p:cNvSpPr txBox="1"/>
            <p:nvPr/>
          </p:nvSpPr>
          <p:spPr>
            <a:xfrm>
              <a:off x="6282337" y="4659015"/>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Viewer Workflow</a:t>
              </a:r>
            </a:p>
          </p:txBody>
        </p:sp>
        <p:pic>
          <p:nvPicPr>
            <p:cNvPr id="5" name="Picture 5" descr="A picture containing text&#10;&#10;Description automatically generated">
              <a:extLst>
                <a:ext uri="{FF2B5EF4-FFF2-40B4-BE49-F238E27FC236}">
                  <a16:creationId xmlns:a16="http://schemas.microsoft.com/office/drawing/2014/main" id="{B2A54EE5-7ED4-2FDD-2E19-7CD36C10FB31}"/>
                </a:ext>
              </a:extLst>
            </p:cNvPr>
            <p:cNvPicPr>
              <a:picLocks noChangeAspect="1"/>
            </p:cNvPicPr>
            <p:nvPr/>
          </p:nvPicPr>
          <p:blipFill>
            <a:blip r:embed="rId5"/>
            <a:stretch>
              <a:fillRect/>
            </a:stretch>
          </p:blipFill>
          <p:spPr>
            <a:xfrm>
              <a:off x="9153485" y="3323176"/>
              <a:ext cx="2743200" cy="1306902"/>
            </a:xfrm>
            <a:prstGeom prst="rect">
              <a:avLst/>
            </a:prstGeom>
          </p:spPr>
        </p:pic>
        <p:sp>
          <p:nvSpPr>
            <p:cNvPr id="6" name="TextBox 5">
              <a:extLst>
                <a:ext uri="{FF2B5EF4-FFF2-40B4-BE49-F238E27FC236}">
                  <a16:creationId xmlns:a16="http://schemas.microsoft.com/office/drawing/2014/main" id="{30694F96-60AF-BFF4-9E87-E1410639ED72}"/>
                </a:ext>
              </a:extLst>
            </p:cNvPr>
            <p:cNvSpPr txBox="1"/>
            <p:nvPr/>
          </p:nvSpPr>
          <p:spPr>
            <a:xfrm>
              <a:off x="9694278" y="463626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Morphometry Workflow</a:t>
              </a:r>
            </a:p>
          </p:txBody>
        </p:sp>
        <p:pic>
          <p:nvPicPr>
            <p:cNvPr id="8" name="Picture 8">
              <a:extLst>
                <a:ext uri="{FF2B5EF4-FFF2-40B4-BE49-F238E27FC236}">
                  <a16:creationId xmlns:a16="http://schemas.microsoft.com/office/drawing/2014/main" id="{A6DF3641-5FE0-50D9-1422-9A42DE1C61E7}"/>
                </a:ext>
              </a:extLst>
            </p:cNvPr>
            <p:cNvPicPr>
              <a:picLocks noChangeAspect="1"/>
            </p:cNvPicPr>
            <p:nvPr/>
          </p:nvPicPr>
          <p:blipFill>
            <a:blip r:embed="rId6"/>
            <a:stretch>
              <a:fillRect/>
            </a:stretch>
          </p:blipFill>
          <p:spPr>
            <a:xfrm>
              <a:off x="6094112" y="5031607"/>
              <a:ext cx="2743200" cy="1301979"/>
            </a:xfrm>
            <a:prstGeom prst="rect">
              <a:avLst/>
            </a:prstGeom>
          </p:spPr>
        </p:pic>
        <p:sp>
          <p:nvSpPr>
            <p:cNvPr id="9" name="TextBox 8">
              <a:extLst>
                <a:ext uri="{FF2B5EF4-FFF2-40B4-BE49-F238E27FC236}">
                  <a16:creationId xmlns:a16="http://schemas.microsoft.com/office/drawing/2014/main" id="{158A220B-826C-8EF3-B80D-EC29D97BAD7D}"/>
                </a:ext>
              </a:extLst>
            </p:cNvPr>
            <p:cNvSpPr txBox="1"/>
            <p:nvPr/>
          </p:nvSpPr>
          <p:spPr>
            <a:xfrm>
              <a:off x="6646277" y="634223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HIL Output</a:t>
              </a:r>
              <a:endParaRPr lang="en-US"/>
            </a:p>
          </p:txBody>
        </p:sp>
        <p:pic>
          <p:nvPicPr>
            <p:cNvPr id="10" name="Picture 10">
              <a:extLst>
                <a:ext uri="{FF2B5EF4-FFF2-40B4-BE49-F238E27FC236}">
                  <a16:creationId xmlns:a16="http://schemas.microsoft.com/office/drawing/2014/main" id="{173E23EA-B075-BE6F-9300-562FFEBDD75E}"/>
                </a:ext>
              </a:extLst>
            </p:cNvPr>
            <p:cNvPicPr>
              <a:picLocks noChangeAspect="1"/>
            </p:cNvPicPr>
            <p:nvPr/>
          </p:nvPicPr>
          <p:blipFill>
            <a:blip r:embed="rId7"/>
            <a:stretch>
              <a:fillRect/>
            </a:stretch>
          </p:blipFill>
          <p:spPr>
            <a:xfrm>
              <a:off x="9153485" y="5038578"/>
              <a:ext cx="2743200" cy="1310783"/>
            </a:xfrm>
            <a:prstGeom prst="rect">
              <a:avLst/>
            </a:prstGeom>
          </p:spPr>
        </p:pic>
        <p:sp>
          <p:nvSpPr>
            <p:cNvPr id="11" name="TextBox 10">
              <a:extLst>
                <a:ext uri="{FF2B5EF4-FFF2-40B4-BE49-F238E27FC236}">
                  <a16:creationId xmlns:a16="http://schemas.microsoft.com/office/drawing/2014/main" id="{D5D5D798-128C-2636-7DAA-58A642F0D859}"/>
                </a:ext>
              </a:extLst>
            </p:cNvPr>
            <p:cNvSpPr txBox="1"/>
            <p:nvPr/>
          </p:nvSpPr>
          <p:spPr>
            <a:xfrm>
              <a:off x="9876247" y="634223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TIL Output</a:t>
              </a:r>
              <a:endParaRPr lang="en-US"/>
            </a:p>
          </p:txBody>
        </p:sp>
      </p:grpSp>
    </p:spTree>
    <p:extLst>
      <p:ext uri="{BB962C8B-B14F-4D97-AF65-F5344CB8AC3E}">
        <p14:creationId xmlns:p14="http://schemas.microsoft.com/office/powerpoint/2010/main" val="2101586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 Placeholder 8">
            <a:extLst>
              <a:ext uri="{FF2B5EF4-FFF2-40B4-BE49-F238E27FC236}">
                <a16:creationId xmlns:a16="http://schemas.microsoft.com/office/drawing/2014/main" id="{663D8A87-D2E8-4D30-B3F1-C33E5B9D314B}"/>
              </a:ext>
            </a:extLst>
          </p:cNvPr>
          <p:cNvSpPr txBox="1">
            <a:spLocks/>
          </p:cNvSpPr>
          <p:nvPr/>
        </p:nvSpPr>
        <p:spPr bwMode="gray">
          <a:xfrm>
            <a:off x="405384" y="279789"/>
            <a:ext cx="9793224" cy="430887"/>
          </a:xfrm>
          <a:prstGeom prst="rect">
            <a:avLst/>
          </a:prstGeom>
        </p:spPr>
        <p:txBody>
          <a:bodyPr lIns="91440" tIns="45720" rIns="91440" bIns="45720" anchor="ct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 based accelerator for IT Services Chatbot</a:t>
            </a:r>
            <a:endParaRPr lang="en-IN" dirty="0"/>
          </a:p>
        </p:txBody>
      </p:sp>
      <p:sp>
        <p:nvSpPr>
          <p:cNvPr id="80" name="Freeform 77">
            <a:extLst>
              <a:ext uri="{FF2B5EF4-FFF2-40B4-BE49-F238E27FC236}">
                <a16:creationId xmlns:a16="http://schemas.microsoft.com/office/drawing/2014/main" id="{ADF735E6-21A4-4CA8-BA2A-05AD14124A3F}"/>
              </a:ext>
            </a:extLst>
          </p:cNvPr>
          <p:cNvSpPr>
            <a:spLocks noChangeArrowheads="1"/>
          </p:cNvSpPr>
          <p:nvPr/>
        </p:nvSpPr>
        <p:spPr bwMode="auto">
          <a:xfrm>
            <a:off x="8670553" y="2165236"/>
            <a:ext cx="1722137" cy="2660403"/>
          </a:xfrm>
          <a:custGeom>
            <a:avLst/>
            <a:gdLst>
              <a:gd name="connsiteX0" fmla="*/ 1402707 w 1721756"/>
              <a:gd name="connsiteY0" fmla="*/ 0 h 2516732"/>
              <a:gd name="connsiteX1" fmla="*/ 1537423 w 1721756"/>
              <a:gd name="connsiteY1" fmla="*/ 0 h 2516732"/>
              <a:gd name="connsiteX2" fmla="*/ 1537423 w 1721756"/>
              <a:gd name="connsiteY2" fmla="*/ 14403 h 2516732"/>
              <a:gd name="connsiteX3" fmla="*/ 1650800 w 1721756"/>
              <a:gd name="connsiteY3" fmla="*/ 14403 h 2516732"/>
              <a:gd name="connsiteX4" fmla="*/ 1710247 w 1721756"/>
              <a:gd name="connsiteY4" fmla="*/ 73843 h 2516732"/>
              <a:gd name="connsiteX5" fmla="*/ 1710247 w 1721756"/>
              <a:gd name="connsiteY5" fmla="*/ 296672 h 2516732"/>
              <a:gd name="connsiteX6" fmla="*/ 1721756 w 1721756"/>
              <a:gd name="connsiteY6" fmla="*/ 296672 h 2516732"/>
              <a:gd name="connsiteX7" fmla="*/ 1721756 w 1721756"/>
              <a:gd name="connsiteY7" fmla="*/ 399715 h 2516732"/>
              <a:gd name="connsiteX8" fmla="*/ 1710247 w 1721756"/>
              <a:gd name="connsiteY8" fmla="*/ 399715 h 2516732"/>
              <a:gd name="connsiteX9" fmla="*/ 1710247 w 1721756"/>
              <a:gd name="connsiteY9" fmla="*/ 437806 h 2516732"/>
              <a:gd name="connsiteX10" fmla="*/ 1721756 w 1721756"/>
              <a:gd name="connsiteY10" fmla="*/ 437806 h 2516732"/>
              <a:gd name="connsiteX11" fmla="*/ 1721756 w 1721756"/>
              <a:gd name="connsiteY11" fmla="*/ 540849 h 2516732"/>
              <a:gd name="connsiteX12" fmla="*/ 1710247 w 1721756"/>
              <a:gd name="connsiteY12" fmla="*/ 540849 h 2516732"/>
              <a:gd name="connsiteX13" fmla="*/ 1710247 w 1721756"/>
              <a:gd name="connsiteY13" fmla="*/ 2457293 h 2516732"/>
              <a:gd name="connsiteX14" fmla="*/ 1650800 w 1721756"/>
              <a:gd name="connsiteY14" fmla="*/ 2516732 h 2516732"/>
              <a:gd name="connsiteX15" fmla="*/ 59447 w 1721756"/>
              <a:gd name="connsiteY15" fmla="*/ 2516732 h 2516732"/>
              <a:gd name="connsiteX16" fmla="*/ 0 w 1721756"/>
              <a:gd name="connsiteY16" fmla="*/ 2457293 h 2516732"/>
              <a:gd name="connsiteX17" fmla="*/ 0 w 1721756"/>
              <a:gd name="connsiteY17" fmla="*/ 73843 h 2516732"/>
              <a:gd name="connsiteX18" fmla="*/ 59447 w 1721756"/>
              <a:gd name="connsiteY18" fmla="*/ 14403 h 2516732"/>
              <a:gd name="connsiteX19" fmla="*/ 1402707 w 1721756"/>
              <a:gd name="connsiteY19" fmla="*/ 14403 h 251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1756" h="2516732">
                <a:moveTo>
                  <a:pt x="1402707" y="0"/>
                </a:moveTo>
                <a:lnTo>
                  <a:pt x="1537423" y="0"/>
                </a:lnTo>
                <a:lnTo>
                  <a:pt x="1537423" y="14403"/>
                </a:lnTo>
                <a:lnTo>
                  <a:pt x="1650800" y="14403"/>
                </a:lnTo>
                <a:cubicBezTo>
                  <a:pt x="1684116" y="14403"/>
                  <a:pt x="1710247" y="41184"/>
                  <a:pt x="1710247" y="73843"/>
                </a:cubicBezTo>
                <a:lnTo>
                  <a:pt x="1710247" y="296672"/>
                </a:lnTo>
                <a:lnTo>
                  <a:pt x="1721756" y="296672"/>
                </a:lnTo>
                <a:lnTo>
                  <a:pt x="1721756" y="399715"/>
                </a:lnTo>
                <a:lnTo>
                  <a:pt x="1710247" y="399715"/>
                </a:lnTo>
                <a:lnTo>
                  <a:pt x="1710247" y="437806"/>
                </a:lnTo>
                <a:lnTo>
                  <a:pt x="1721756" y="437806"/>
                </a:lnTo>
                <a:lnTo>
                  <a:pt x="1721756" y="540849"/>
                </a:lnTo>
                <a:lnTo>
                  <a:pt x="1710247" y="540849"/>
                </a:lnTo>
                <a:lnTo>
                  <a:pt x="1710247" y="2457293"/>
                </a:lnTo>
                <a:cubicBezTo>
                  <a:pt x="1710247" y="2489951"/>
                  <a:pt x="1684116" y="2516732"/>
                  <a:pt x="1650800" y="2516732"/>
                </a:cubicBezTo>
                <a:lnTo>
                  <a:pt x="59447" y="2516732"/>
                </a:lnTo>
                <a:cubicBezTo>
                  <a:pt x="26131" y="2516732"/>
                  <a:pt x="0" y="2489951"/>
                  <a:pt x="0" y="2457293"/>
                </a:cubicBezTo>
                <a:lnTo>
                  <a:pt x="0" y="73843"/>
                </a:lnTo>
                <a:cubicBezTo>
                  <a:pt x="0" y="41184"/>
                  <a:pt x="26131" y="14403"/>
                  <a:pt x="59447" y="14403"/>
                </a:cubicBezTo>
                <a:lnTo>
                  <a:pt x="1402707" y="14403"/>
                </a:lnTo>
                <a:close/>
              </a:path>
            </a:pathLst>
          </a:custGeom>
          <a:solidFill>
            <a:schemeClr val="tx2"/>
          </a:solidFill>
          <a:ln>
            <a:noFill/>
          </a:ln>
          <a:effectLst/>
        </p:spPr>
        <p:txBody>
          <a:bodyPr wrap="square" anchor="ctr">
            <a:noAutofit/>
          </a:bodyPr>
          <a:lstStyle/>
          <a:p>
            <a:endParaRPr lang="en-US" sz="3266"/>
          </a:p>
        </p:txBody>
      </p:sp>
      <p:sp>
        <p:nvSpPr>
          <p:cNvPr id="81" name="Freeform 13">
            <a:extLst>
              <a:ext uri="{FF2B5EF4-FFF2-40B4-BE49-F238E27FC236}">
                <a16:creationId xmlns:a16="http://schemas.microsoft.com/office/drawing/2014/main" id="{74C923BA-3BE7-43DB-BA1D-5405DFF2CB4B}"/>
              </a:ext>
            </a:extLst>
          </p:cNvPr>
          <p:cNvSpPr>
            <a:spLocks noChangeArrowheads="1"/>
          </p:cNvSpPr>
          <p:nvPr/>
        </p:nvSpPr>
        <p:spPr bwMode="auto">
          <a:xfrm>
            <a:off x="8720529" y="2302133"/>
            <a:ext cx="1587397" cy="2231785"/>
          </a:xfrm>
          <a:custGeom>
            <a:avLst/>
            <a:gdLst>
              <a:gd name="T0" fmla="*/ 2430 w 2431"/>
              <a:gd name="T1" fmla="*/ 3218 h 3232"/>
              <a:gd name="T2" fmla="*/ 22 w 2431"/>
              <a:gd name="T3" fmla="*/ 3231 h 3232"/>
              <a:gd name="T4" fmla="*/ 0 w 2431"/>
              <a:gd name="T5" fmla="*/ 13 h 3232"/>
              <a:gd name="T6" fmla="*/ 2408 w 2431"/>
              <a:gd name="T7" fmla="*/ 0 h 3232"/>
              <a:gd name="T8" fmla="*/ 2430 w 2431"/>
              <a:gd name="T9" fmla="*/ 3218 h 3232"/>
            </a:gdLst>
            <a:ahLst/>
            <a:cxnLst>
              <a:cxn ang="0">
                <a:pos x="T0" y="T1"/>
              </a:cxn>
              <a:cxn ang="0">
                <a:pos x="T2" y="T3"/>
              </a:cxn>
              <a:cxn ang="0">
                <a:pos x="T4" y="T5"/>
              </a:cxn>
              <a:cxn ang="0">
                <a:pos x="T6" y="T7"/>
              </a:cxn>
              <a:cxn ang="0">
                <a:pos x="T8" y="T9"/>
              </a:cxn>
            </a:cxnLst>
            <a:rect l="0" t="0" r="r" b="b"/>
            <a:pathLst>
              <a:path w="2431" h="3232">
                <a:moveTo>
                  <a:pt x="2430" y="3218"/>
                </a:moveTo>
                <a:lnTo>
                  <a:pt x="22" y="3231"/>
                </a:lnTo>
                <a:lnTo>
                  <a:pt x="0" y="13"/>
                </a:lnTo>
                <a:lnTo>
                  <a:pt x="2408" y="0"/>
                </a:lnTo>
                <a:lnTo>
                  <a:pt x="2430" y="3218"/>
                </a:lnTo>
              </a:path>
            </a:pathLst>
          </a:custGeom>
          <a:solidFill>
            <a:schemeClr val="accent2"/>
          </a:solidFill>
          <a:ln>
            <a:noFill/>
          </a:ln>
          <a:effectLst/>
        </p:spPr>
        <p:txBody>
          <a:bodyPr wrap="none" anchor="ctr"/>
          <a:lstStyle/>
          <a:p>
            <a:endParaRPr lang="en-US" sz="3266"/>
          </a:p>
        </p:txBody>
      </p:sp>
      <p:pic>
        <p:nvPicPr>
          <p:cNvPr id="7170" name="Picture 2" descr="Chatbot icon PNG and SVG Vector Free Download">
            <a:extLst>
              <a:ext uri="{FF2B5EF4-FFF2-40B4-BE49-F238E27FC236}">
                <a16:creationId xmlns:a16="http://schemas.microsoft.com/office/drawing/2014/main" id="{4904FABF-30C8-4421-A430-DE0F544929F0}"/>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95731" y="2321676"/>
            <a:ext cx="389229" cy="3806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taurant Chatbot for Facebook Messenger &amp;amp; Website - BotStar">
            <a:extLst>
              <a:ext uri="{FF2B5EF4-FFF2-40B4-BE49-F238E27FC236}">
                <a16:creationId xmlns:a16="http://schemas.microsoft.com/office/drawing/2014/main" id="{B5411F4B-FB22-4F29-A630-59EB49F59D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0529" y="2678376"/>
            <a:ext cx="1587397" cy="1818585"/>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2431B366-C0B0-45CE-BAC7-A9DE291F72EC}"/>
              </a:ext>
            </a:extLst>
          </p:cNvPr>
          <p:cNvSpPr txBox="1"/>
          <p:nvPr/>
        </p:nvSpPr>
        <p:spPr>
          <a:xfrm>
            <a:off x="8266833" y="4821897"/>
            <a:ext cx="2553199" cy="338554"/>
          </a:xfrm>
          <a:prstGeom prst="rect">
            <a:avLst/>
          </a:prstGeom>
          <a:noFill/>
        </p:spPr>
        <p:txBody>
          <a:bodyPr wrap="none" rtlCol="0" anchor="b" anchorCtr="0">
            <a:spAutoFit/>
          </a:bodyPr>
          <a:lstStyle/>
          <a:p>
            <a:pPr algn="ctr"/>
            <a:r>
              <a:rPr lang="en-US" sz="1600" b="1">
                <a:solidFill>
                  <a:schemeClr val="tx2"/>
                </a:solidFill>
                <a:ea typeface="League Spartan" charset="0"/>
                <a:cs typeface="Poppins" pitchFamily="2" charset="77"/>
              </a:rPr>
              <a:t>Autoresponders &amp; Chatbots</a:t>
            </a:r>
          </a:p>
        </p:txBody>
      </p:sp>
      <p:sp>
        <p:nvSpPr>
          <p:cNvPr id="23" name="Rectangle 22">
            <a:extLst>
              <a:ext uri="{FF2B5EF4-FFF2-40B4-BE49-F238E27FC236}">
                <a16:creationId xmlns:a16="http://schemas.microsoft.com/office/drawing/2014/main" id="{075944DE-C8A2-48FC-ADA7-4AB5EEC43ED9}"/>
              </a:ext>
            </a:extLst>
          </p:cNvPr>
          <p:cNvSpPr/>
          <p:nvPr/>
        </p:nvSpPr>
        <p:spPr>
          <a:xfrm>
            <a:off x="7986090" y="985603"/>
            <a:ext cx="3301178" cy="830997"/>
          </a:xfrm>
          <a:prstGeom prst="rect">
            <a:avLst/>
          </a:prstGeom>
        </p:spPr>
        <p:txBody>
          <a:bodyPr wrap="square" lIns="91440" tIns="45720" rIns="91440" bIns="45720" anchor="t">
            <a:spAutoFit/>
          </a:bodyPr>
          <a:lstStyle/>
          <a:p>
            <a:pPr marL="12700" marR="5080" algn="ctr">
              <a:spcBef>
                <a:spcPts val="1200"/>
              </a:spcBef>
            </a:pPr>
            <a:r>
              <a:rPr lang="en-US" sz="1200">
                <a:solidFill>
                  <a:srgbClr val="242C2F"/>
                </a:solidFill>
                <a:cs typeface="Carlito"/>
              </a:rPr>
              <a:t>A machine learning </a:t>
            </a:r>
            <a:r>
              <a:rPr lang="en-US" sz="1200" spc="-5">
                <a:solidFill>
                  <a:srgbClr val="242C2F"/>
                </a:solidFill>
                <a:cs typeface="Carlito"/>
              </a:rPr>
              <a:t>based system  </a:t>
            </a:r>
            <a:r>
              <a:rPr lang="en-US" sz="1200">
                <a:solidFill>
                  <a:srgbClr val="242C2F"/>
                </a:solidFill>
                <a:cs typeface="Carlito"/>
              </a:rPr>
              <a:t>that </a:t>
            </a:r>
            <a:r>
              <a:rPr lang="en-US" sz="1200" spc="-5">
                <a:solidFill>
                  <a:srgbClr val="242C2F"/>
                </a:solidFill>
                <a:cs typeface="Carlito"/>
              </a:rPr>
              <a:t>automatically </a:t>
            </a:r>
            <a:r>
              <a:rPr lang="en-US" sz="1200">
                <a:solidFill>
                  <a:srgbClr val="242C2F"/>
                </a:solidFill>
                <a:cs typeface="Carlito"/>
              </a:rPr>
              <a:t>responds to  customer queries </a:t>
            </a:r>
            <a:r>
              <a:rPr lang="en-US" sz="1200" spc="-5">
                <a:solidFill>
                  <a:srgbClr val="242C2F"/>
                </a:solidFill>
                <a:cs typeface="Carlito"/>
              </a:rPr>
              <a:t>and  </a:t>
            </a:r>
            <a:r>
              <a:rPr lang="en-US" sz="1200">
                <a:solidFill>
                  <a:srgbClr val="242C2F"/>
                </a:solidFill>
                <a:cs typeface="Carlito"/>
              </a:rPr>
              <a:t>chatbots  that act as virtual </a:t>
            </a:r>
            <a:r>
              <a:rPr lang="en-US" sz="1200" spc="-5">
                <a:solidFill>
                  <a:srgbClr val="242C2F"/>
                </a:solidFill>
                <a:cs typeface="Carlito"/>
              </a:rPr>
              <a:t>assistants </a:t>
            </a:r>
            <a:r>
              <a:rPr lang="en-US" sz="1200">
                <a:solidFill>
                  <a:srgbClr val="242C2F"/>
                </a:solidFill>
                <a:cs typeface="Carlito"/>
              </a:rPr>
              <a:t>and  provide </a:t>
            </a:r>
            <a:r>
              <a:rPr lang="en-US" sz="1200" spc="-5">
                <a:solidFill>
                  <a:srgbClr val="242C2F"/>
                </a:solidFill>
                <a:cs typeface="Carlito"/>
              </a:rPr>
              <a:t>agent-like support </a:t>
            </a:r>
            <a:r>
              <a:rPr lang="en-US" sz="1200">
                <a:solidFill>
                  <a:srgbClr val="242C2F"/>
                </a:solidFill>
                <a:cs typeface="Carlito"/>
              </a:rPr>
              <a:t>to  customers</a:t>
            </a:r>
            <a:endParaRPr lang="en-US" sz="1200">
              <a:cs typeface="Carlito"/>
            </a:endParaRPr>
          </a:p>
        </p:txBody>
      </p:sp>
      <p:sp>
        <p:nvSpPr>
          <p:cNvPr id="26" name="Rectangle 25">
            <a:extLst>
              <a:ext uri="{FF2B5EF4-FFF2-40B4-BE49-F238E27FC236}">
                <a16:creationId xmlns:a16="http://schemas.microsoft.com/office/drawing/2014/main" id="{60D329F2-159B-4058-BA26-AFA7001BC871}"/>
              </a:ext>
            </a:extLst>
          </p:cNvPr>
          <p:cNvSpPr/>
          <p:nvPr/>
        </p:nvSpPr>
        <p:spPr>
          <a:xfrm>
            <a:off x="8076307" y="5107629"/>
            <a:ext cx="2924904" cy="1131079"/>
          </a:xfrm>
          <a:prstGeom prst="rect">
            <a:avLst/>
          </a:prstGeom>
        </p:spPr>
        <p:txBody>
          <a:bodyPr wrap="square" lIns="91440" tIns="45720" rIns="91440" bIns="45720" anchor="t">
            <a:spAutoFit/>
          </a:bodyPr>
          <a:lstStyle/>
          <a:p>
            <a:pPr marL="298450" indent="-285750">
              <a:lnSpc>
                <a:spcPts val="1470"/>
              </a:lnSpc>
              <a:spcBef>
                <a:spcPts val="130"/>
              </a:spcBef>
              <a:buFontTx/>
              <a:buChar char="›"/>
            </a:pPr>
            <a:r>
              <a:rPr lang="en-US" sz="1200">
                <a:solidFill>
                  <a:srgbClr val="242C2F"/>
                </a:solidFill>
                <a:cs typeface="Carlito"/>
              </a:rPr>
              <a:t>Reduced customer wait</a:t>
            </a:r>
            <a:r>
              <a:rPr lang="en-US" sz="1200" spc="5">
                <a:solidFill>
                  <a:srgbClr val="242C2F"/>
                </a:solidFill>
                <a:cs typeface="Carlito"/>
              </a:rPr>
              <a:t> </a:t>
            </a:r>
            <a:r>
              <a:rPr lang="en-US" sz="1200">
                <a:solidFill>
                  <a:srgbClr val="242C2F"/>
                </a:solidFill>
                <a:cs typeface="Carlito"/>
              </a:rPr>
              <a:t>time</a:t>
            </a:r>
            <a:endParaRPr lang="en-US" sz="1200">
              <a:cs typeface="Carlito"/>
            </a:endParaRPr>
          </a:p>
          <a:p>
            <a:pPr marL="297815" marR="5080" indent="-285750">
              <a:lnSpc>
                <a:spcPts val="1320"/>
              </a:lnSpc>
              <a:spcBef>
                <a:spcPts val="140"/>
              </a:spcBef>
              <a:buFontTx/>
              <a:buChar char="›"/>
            </a:pPr>
            <a:r>
              <a:rPr lang="en-US" sz="1200">
                <a:solidFill>
                  <a:srgbClr val="242C2F"/>
                </a:solidFill>
                <a:cs typeface="Carlito"/>
              </a:rPr>
              <a:t>Use of </a:t>
            </a:r>
            <a:r>
              <a:rPr lang="en-US" sz="1200" spc="-5">
                <a:solidFill>
                  <a:srgbClr val="242C2F"/>
                </a:solidFill>
                <a:cs typeface="Carlito"/>
              </a:rPr>
              <a:t>graph technology </a:t>
            </a:r>
            <a:r>
              <a:rPr lang="en-US" sz="1200">
                <a:solidFill>
                  <a:srgbClr val="242C2F"/>
                </a:solidFill>
                <a:cs typeface="Carlito"/>
              </a:rPr>
              <a:t>to  deliver quicker, </a:t>
            </a:r>
            <a:r>
              <a:rPr lang="en-US" sz="1200" spc="-5">
                <a:solidFill>
                  <a:srgbClr val="242C2F"/>
                </a:solidFill>
                <a:cs typeface="Carlito"/>
              </a:rPr>
              <a:t>faster</a:t>
            </a:r>
            <a:r>
              <a:rPr lang="en-US" sz="1200" spc="-105">
                <a:solidFill>
                  <a:srgbClr val="242C2F"/>
                </a:solidFill>
                <a:cs typeface="Carlito"/>
              </a:rPr>
              <a:t> </a:t>
            </a:r>
            <a:r>
              <a:rPr lang="en-US" sz="1200">
                <a:solidFill>
                  <a:srgbClr val="242C2F"/>
                </a:solidFill>
                <a:cs typeface="Carlito"/>
              </a:rPr>
              <a:t>chatbots</a:t>
            </a:r>
            <a:endParaRPr lang="en-US" sz="1200">
              <a:cs typeface="Carlito"/>
            </a:endParaRPr>
          </a:p>
          <a:p>
            <a:pPr marL="297815" marR="45720" indent="-285750">
              <a:lnSpc>
                <a:spcPts val="1320"/>
              </a:lnSpc>
              <a:buFontTx/>
              <a:buChar char="›"/>
            </a:pPr>
            <a:r>
              <a:rPr lang="en-US" sz="1200">
                <a:solidFill>
                  <a:srgbClr val="242C2F"/>
                </a:solidFill>
                <a:cs typeface="Carlito"/>
              </a:rPr>
              <a:t>Reduced </a:t>
            </a:r>
            <a:r>
              <a:rPr lang="en-US" sz="1200" spc="-5">
                <a:solidFill>
                  <a:srgbClr val="242C2F"/>
                </a:solidFill>
                <a:cs typeface="Carlito"/>
              </a:rPr>
              <a:t>number </a:t>
            </a:r>
            <a:r>
              <a:rPr lang="en-US" sz="1200">
                <a:solidFill>
                  <a:srgbClr val="242C2F"/>
                </a:solidFill>
                <a:cs typeface="Carlito"/>
              </a:rPr>
              <a:t>of tickets </a:t>
            </a:r>
            <a:r>
              <a:rPr lang="en-US" sz="1200" spc="-5">
                <a:solidFill>
                  <a:srgbClr val="242C2F"/>
                </a:solidFill>
                <a:cs typeface="Carlito"/>
              </a:rPr>
              <a:t>for  support</a:t>
            </a:r>
            <a:r>
              <a:rPr lang="en-US" sz="1200" spc="-40">
                <a:solidFill>
                  <a:srgbClr val="242C2F"/>
                </a:solidFill>
                <a:cs typeface="Carlito"/>
              </a:rPr>
              <a:t> </a:t>
            </a:r>
            <a:r>
              <a:rPr lang="en-US" sz="1200">
                <a:solidFill>
                  <a:srgbClr val="242C2F"/>
                </a:solidFill>
                <a:cs typeface="Carlito"/>
              </a:rPr>
              <a:t>agents</a:t>
            </a:r>
            <a:endParaRPr lang="en-US" sz="1200">
              <a:cs typeface="Carlito"/>
            </a:endParaRPr>
          </a:p>
          <a:p>
            <a:pPr marL="298450" indent="-285750">
              <a:lnSpc>
                <a:spcPts val="1325"/>
              </a:lnSpc>
              <a:buFontTx/>
              <a:buChar char="›"/>
            </a:pPr>
            <a:r>
              <a:rPr lang="en-US" sz="1200">
                <a:solidFill>
                  <a:srgbClr val="242C2F"/>
                </a:solidFill>
                <a:cs typeface="Carlito"/>
              </a:rPr>
              <a:t>Reduced overall cost of</a:t>
            </a:r>
            <a:r>
              <a:rPr lang="en-US" sz="1200" spc="-25">
                <a:solidFill>
                  <a:srgbClr val="242C2F"/>
                </a:solidFill>
                <a:cs typeface="Carlito"/>
              </a:rPr>
              <a:t> </a:t>
            </a:r>
            <a:r>
              <a:rPr lang="en-US" sz="1200">
                <a:solidFill>
                  <a:srgbClr val="242C2F"/>
                </a:solidFill>
                <a:cs typeface="Carlito"/>
              </a:rPr>
              <a:t>service</a:t>
            </a:r>
            <a:endParaRPr lang="en-US" sz="1200">
              <a:cs typeface="Carlito"/>
            </a:endParaRPr>
          </a:p>
        </p:txBody>
      </p:sp>
      <p:sp>
        <p:nvSpPr>
          <p:cNvPr id="27" name="Speech Bubble: Rectangle 26">
            <a:extLst>
              <a:ext uri="{FF2B5EF4-FFF2-40B4-BE49-F238E27FC236}">
                <a16:creationId xmlns:a16="http://schemas.microsoft.com/office/drawing/2014/main" id="{58398E56-23B6-490C-9E87-5D8008C911CE}"/>
              </a:ext>
            </a:extLst>
          </p:cNvPr>
          <p:cNvSpPr/>
          <p:nvPr/>
        </p:nvSpPr>
        <p:spPr>
          <a:xfrm>
            <a:off x="8076307" y="931397"/>
            <a:ext cx="3221455" cy="962646"/>
          </a:xfrm>
          <a:prstGeom prst="wedgeRectCallout">
            <a:avLst>
              <a:gd name="adj1" fmla="val 14731"/>
              <a:gd name="adj2" fmla="val 783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F030A6B-7CDE-453B-BFA0-5484304A9959}"/>
              </a:ext>
            </a:extLst>
          </p:cNvPr>
          <p:cNvSpPr/>
          <p:nvPr/>
        </p:nvSpPr>
        <p:spPr>
          <a:xfrm>
            <a:off x="457142" y="873583"/>
            <a:ext cx="5631352" cy="5804153"/>
          </a:xfrm>
          <a:prstGeom prst="rect">
            <a:avLst/>
          </a:prstGeom>
        </p:spPr>
        <p:txBody>
          <a:bodyPr wrap="square" lIns="91440" tIns="45720" rIns="91440" bIns="45720" anchor="t">
            <a:spAutoFit/>
          </a:bodyPr>
          <a:lstStyle/>
          <a:p>
            <a:pPr marL="12700">
              <a:spcBef>
                <a:spcPts val="130"/>
              </a:spcBef>
            </a:pPr>
            <a:r>
              <a:rPr lang="en-US" sz="1600" b="1" dirty="0">
                <a:solidFill>
                  <a:schemeClr val="accent3"/>
                </a:solidFill>
                <a:cs typeface="Calibri"/>
              </a:rPr>
              <a:t>Situation -</a:t>
            </a:r>
            <a:endParaRPr lang="en-US" sz="1600" dirty="0">
              <a:solidFill>
                <a:schemeClr val="accent3"/>
              </a:solidFill>
              <a:cs typeface="Calibri"/>
            </a:endParaRPr>
          </a:p>
          <a:p>
            <a:pPr marL="12700">
              <a:spcBef>
                <a:spcPts val="130"/>
              </a:spcBef>
            </a:pPr>
            <a:r>
              <a:rPr lang="en-US" sz="1400" dirty="0">
                <a:solidFill>
                  <a:srgbClr val="242C2F"/>
                </a:solidFill>
                <a:cs typeface="Calibri"/>
              </a:rPr>
              <a:t>An IT product company was getting customer tickets and services issues which were causing challenges in growth. The company wanted to build a better routing of services request and build a self-service portal that can help customers in reducing their complaints. </a:t>
            </a:r>
            <a:endParaRPr lang="en-US" dirty="0"/>
          </a:p>
          <a:p>
            <a:pPr marL="12700">
              <a:spcBef>
                <a:spcPts val="130"/>
              </a:spcBef>
            </a:pPr>
            <a:endParaRPr lang="en-US" sz="1400" dirty="0">
              <a:solidFill>
                <a:srgbClr val="242C2F"/>
              </a:solidFill>
              <a:cs typeface="Carlito"/>
            </a:endParaRPr>
          </a:p>
          <a:p>
            <a:pPr marL="12700">
              <a:spcBef>
                <a:spcPts val="130"/>
              </a:spcBef>
            </a:pPr>
            <a:r>
              <a:rPr lang="en-US" sz="1600" b="1" dirty="0">
                <a:solidFill>
                  <a:schemeClr val="accent3"/>
                </a:solidFill>
              </a:rPr>
              <a:t>Solution -</a:t>
            </a:r>
            <a:endParaRPr lang="en-US" sz="1600" b="1" dirty="0">
              <a:solidFill>
                <a:schemeClr val="accent3"/>
              </a:solidFill>
              <a:cs typeface="Calibri"/>
            </a:endParaRPr>
          </a:p>
          <a:p>
            <a:pPr marL="12700">
              <a:spcBef>
                <a:spcPts val="130"/>
              </a:spcBef>
            </a:pPr>
            <a:r>
              <a:rPr lang="en-US" sz="1400" dirty="0"/>
              <a:t>We gathered the last 24 months’ complaints and resolution data and used it to build a graph-based model for extracting steps in reaching a solution to a customer issue. We applied multiple NLP methods to extract relations, insights, and specific knowledge clusters, and merged them with </a:t>
            </a:r>
            <a:r>
              <a:rPr lang="en-US" sz="1400" dirty="0" err="1"/>
              <a:t>ChatGPT</a:t>
            </a:r>
            <a:r>
              <a:rPr lang="en-US" sz="1400" dirty="0"/>
              <a:t> API, and trained the model based on it. We used this to publish results to the services team for improving the training and products while using the graph-based model to quickly build chatbots and complimented them with conversation editors for enhancing the language and answers. </a:t>
            </a:r>
            <a:endParaRPr lang="en-US" sz="1400" dirty="0">
              <a:cs typeface="Calibri"/>
            </a:endParaRPr>
          </a:p>
          <a:p>
            <a:pPr marL="12700">
              <a:spcBef>
                <a:spcPts val="130"/>
              </a:spcBef>
            </a:pPr>
            <a:endParaRPr lang="en-US" sz="1400" dirty="0">
              <a:cs typeface="Calibri"/>
            </a:endParaRPr>
          </a:p>
          <a:p>
            <a:pPr marL="12700">
              <a:spcBef>
                <a:spcPts val="130"/>
              </a:spcBef>
            </a:pPr>
            <a:r>
              <a:rPr lang="en-US" sz="1400" dirty="0"/>
              <a:t>This allowed us to convert a long IT problem into a gamified version of knowledge discovery and chat solution development in the company. We implemented a continuous correction of information and updates at the client.  </a:t>
            </a:r>
            <a:endParaRPr lang="en-US" sz="1400" dirty="0">
              <a:cs typeface="Calibri"/>
            </a:endParaRPr>
          </a:p>
          <a:p>
            <a:pPr marL="12700">
              <a:spcBef>
                <a:spcPts val="130"/>
              </a:spcBef>
            </a:pPr>
            <a:endParaRPr lang="en-US" sz="1600" b="1" dirty="0">
              <a:solidFill>
                <a:schemeClr val="accent3"/>
              </a:solidFill>
            </a:endParaRPr>
          </a:p>
          <a:p>
            <a:pPr marL="12700">
              <a:spcBef>
                <a:spcPts val="130"/>
              </a:spcBef>
            </a:pPr>
            <a:r>
              <a:rPr lang="en-US" sz="1600" b="1" dirty="0">
                <a:solidFill>
                  <a:schemeClr val="accent3"/>
                </a:solidFill>
              </a:rPr>
              <a:t>App Architecture -</a:t>
            </a:r>
            <a:endParaRPr lang="en-US" sz="1600" b="1" dirty="0">
              <a:solidFill>
                <a:schemeClr val="accent3"/>
              </a:solidFill>
              <a:cs typeface="Calibri"/>
            </a:endParaRPr>
          </a:p>
          <a:p>
            <a:pPr marL="12700">
              <a:spcBef>
                <a:spcPts val="130"/>
              </a:spcBef>
            </a:pPr>
            <a:endParaRPr lang="en-US" sz="1600" b="1" dirty="0">
              <a:solidFill>
                <a:schemeClr val="accent3"/>
              </a:solidFill>
              <a:cs typeface="Calibri"/>
            </a:endParaRPr>
          </a:p>
          <a:p>
            <a:pPr marL="12700">
              <a:spcBef>
                <a:spcPts val="130"/>
              </a:spcBef>
            </a:pPr>
            <a:endParaRPr lang="en-US" sz="1600" b="1" dirty="0">
              <a:solidFill>
                <a:schemeClr val="accent3"/>
              </a:solidFill>
              <a:cs typeface="Calibri"/>
            </a:endParaRPr>
          </a:p>
          <a:p>
            <a:pPr marL="12700">
              <a:spcBef>
                <a:spcPts val="130"/>
              </a:spcBef>
            </a:pPr>
            <a:endParaRPr lang="en-US" sz="1400" dirty="0">
              <a:cs typeface="Calibri"/>
            </a:endParaRPr>
          </a:p>
        </p:txBody>
      </p:sp>
      <p:sp>
        <p:nvSpPr>
          <p:cNvPr id="3" name="Freeform 31">
            <a:extLst>
              <a:ext uri="{FF2B5EF4-FFF2-40B4-BE49-F238E27FC236}">
                <a16:creationId xmlns:a16="http://schemas.microsoft.com/office/drawing/2014/main" id="{341EB146-CBEB-73E2-8625-5CD46E1BC134}"/>
              </a:ext>
            </a:extLst>
          </p:cNvPr>
          <p:cNvSpPr>
            <a:spLocks noChangeArrowheads="1"/>
          </p:cNvSpPr>
          <p:nvPr/>
        </p:nvSpPr>
        <p:spPr bwMode="auto">
          <a:xfrm>
            <a:off x="6946955" y="1053144"/>
            <a:ext cx="22860" cy="5257800"/>
          </a:xfrm>
          <a:prstGeom prst="rect">
            <a:avLst/>
          </a:prstGeom>
          <a:solidFill>
            <a:srgbClr val="3A3D5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4" name="TextBox 3">
            <a:extLst>
              <a:ext uri="{FF2B5EF4-FFF2-40B4-BE49-F238E27FC236}">
                <a16:creationId xmlns:a16="http://schemas.microsoft.com/office/drawing/2014/main" id="{AB6DEEC2-BC2D-1CDF-7C42-B1D5DF2EC991}"/>
              </a:ext>
            </a:extLst>
          </p:cNvPr>
          <p:cNvSpPr txBox="1"/>
          <p:nvPr/>
        </p:nvSpPr>
        <p:spPr>
          <a:xfrm>
            <a:off x="538619" y="5674290"/>
            <a:ext cx="4705610" cy="9925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55600" lvl="1" indent="-342900">
              <a:spcBef>
                <a:spcPts val="130"/>
              </a:spcBef>
              <a:buAutoNum type="arabicPeriod"/>
            </a:pPr>
            <a:r>
              <a:rPr lang="en-US" sz="1400" dirty="0">
                <a:cs typeface="Calibri"/>
              </a:rPr>
              <a:t>Knowledge Graphs</a:t>
            </a:r>
          </a:p>
          <a:p>
            <a:pPr marL="355600" lvl="1" indent="-342900">
              <a:spcBef>
                <a:spcPts val="130"/>
              </a:spcBef>
              <a:buAutoNum type="arabicPeriod"/>
            </a:pPr>
            <a:r>
              <a:rPr lang="en-US" sz="1400" dirty="0">
                <a:cs typeface="Calibri"/>
              </a:rPr>
              <a:t>N-gram analysis​</a:t>
            </a:r>
            <a:endParaRPr lang="en-US" dirty="0">
              <a:cs typeface="Calibri" panose="020F0502020204030204"/>
            </a:endParaRPr>
          </a:p>
          <a:p>
            <a:pPr marL="342900" lvl="1" indent="-342900">
              <a:spcBef>
                <a:spcPts val="130"/>
              </a:spcBef>
              <a:buAutoNum type="arabicPeriod"/>
            </a:pPr>
            <a:r>
              <a:rPr lang="en-US" sz="1400" dirty="0">
                <a:cs typeface="Calibri"/>
              </a:rPr>
              <a:t>Naïve bayes, SVM and random forest​</a:t>
            </a:r>
          </a:p>
          <a:p>
            <a:pPr marL="342900" lvl="1" indent="-342900">
              <a:spcBef>
                <a:spcPts val="130"/>
              </a:spcBef>
              <a:buAutoNum type="arabicPeriod"/>
            </a:pPr>
            <a:r>
              <a:rPr lang="en-US" sz="1400" dirty="0">
                <a:cs typeface="Calibri"/>
              </a:rPr>
              <a:t>LDA topic modelling</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EA8035E-B65E-5717-497B-486DB796322F}"/>
                  </a:ext>
                </a:extLst>
              </p14:cNvPr>
              <p14:cNvContentPartPr/>
              <p14:nvPr/>
            </p14:nvContentPartPr>
            <p14:xfrm>
              <a:off x="7472260" y="4368814"/>
              <a:ext cx="118080" cy="100080"/>
            </p14:xfrm>
          </p:contentPart>
        </mc:Choice>
        <mc:Fallback xmlns="">
          <p:pic>
            <p:nvPicPr>
              <p:cNvPr id="5" name="Ink 4">
                <a:extLst>
                  <a:ext uri="{FF2B5EF4-FFF2-40B4-BE49-F238E27FC236}">
                    <a16:creationId xmlns:a16="http://schemas.microsoft.com/office/drawing/2014/main" id="{EEA8035E-B65E-5717-497B-486DB796322F}"/>
                  </a:ext>
                </a:extLst>
              </p:cNvPr>
              <p:cNvPicPr/>
              <p:nvPr/>
            </p:nvPicPr>
            <p:blipFill>
              <a:blip r:embed="rId7"/>
              <a:stretch>
                <a:fillRect/>
              </a:stretch>
            </p:blipFill>
            <p:spPr>
              <a:xfrm>
                <a:off x="7463232" y="4359782"/>
                <a:ext cx="135774"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70ED256-805A-96C9-C3DE-825F0E33C94D}"/>
                  </a:ext>
                </a:extLst>
              </p14:cNvPr>
              <p14:cNvContentPartPr/>
              <p14:nvPr/>
            </p14:nvContentPartPr>
            <p14:xfrm>
              <a:off x="7596100" y="5582734"/>
              <a:ext cx="1843200" cy="1289160"/>
            </p14:xfrm>
          </p:contentPart>
        </mc:Choice>
        <mc:Fallback xmlns="">
          <p:pic>
            <p:nvPicPr>
              <p:cNvPr id="6" name="Ink 5">
                <a:extLst>
                  <a:ext uri="{FF2B5EF4-FFF2-40B4-BE49-F238E27FC236}">
                    <a16:creationId xmlns:a16="http://schemas.microsoft.com/office/drawing/2014/main" id="{770ED256-805A-96C9-C3DE-825F0E33C94D}"/>
                  </a:ext>
                </a:extLst>
              </p:cNvPr>
              <p:cNvPicPr/>
              <p:nvPr/>
            </p:nvPicPr>
            <p:blipFill>
              <a:blip r:embed="rId9"/>
              <a:stretch>
                <a:fillRect/>
              </a:stretch>
            </p:blipFill>
            <p:spPr>
              <a:xfrm>
                <a:off x="7587098" y="5573731"/>
                <a:ext cx="1860843" cy="130680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6">
                <a:extLst>
                  <a:ext uri="{FF2B5EF4-FFF2-40B4-BE49-F238E27FC236}">
                    <a16:creationId xmlns:a16="http://schemas.microsoft.com/office/drawing/2014/main" id="{9FD3C078-EA71-EA5A-D116-E7DEC89F8861}"/>
                  </a:ext>
                </a:extLst>
              </p14:cNvPr>
              <p14:cNvContentPartPr/>
              <p14:nvPr/>
            </p14:nvContentPartPr>
            <p14:xfrm>
              <a:off x="7285060" y="269494"/>
              <a:ext cx="1537920" cy="1243080"/>
            </p14:xfrm>
          </p:contentPart>
        </mc:Choice>
        <mc:Fallback xmlns="">
          <p:pic>
            <p:nvPicPr>
              <p:cNvPr id="16" name="Ink 16">
                <a:extLst>
                  <a:ext uri="{FF2B5EF4-FFF2-40B4-BE49-F238E27FC236}">
                    <a16:creationId xmlns:a16="http://schemas.microsoft.com/office/drawing/2014/main" id="{9FD3C078-EA71-EA5A-D116-E7DEC89F8861}"/>
                  </a:ext>
                </a:extLst>
              </p:cNvPr>
              <p:cNvPicPr/>
              <p:nvPr/>
            </p:nvPicPr>
            <p:blipFill>
              <a:blip r:embed="rId11"/>
              <a:stretch>
                <a:fillRect/>
              </a:stretch>
            </p:blipFill>
            <p:spPr>
              <a:xfrm>
                <a:off x="7276060" y="260491"/>
                <a:ext cx="1555560" cy="126072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20">
                <a:extLst>
                  <a:ext uri="{FF2B5EF4-FFF2-40B4-BE49-F238E27FC236}">
                    <a16:creationId xmlns:a16="http://schemas.microsoft.com/office/drawing/2014/main" id="{2A2907B8-39C5-F040-3F55-8B25D0FE577F}"/>
                  </a:ext>
                </a:extLst>
              </p14:cNvPr>
              <p14:cNvContentPartPr/>
              <p14:nvPr/>
            </p14:nvContentPartPr>
            <p14:xfrm>
              <a:off x="2030500" y="5204374"/>
              <a:ext cx="423720" cy="853200"/>
            </p14:xfrm>
          </p:contentPart>
        </mc:Choice>
        <mc:Fallback xmlns="">
          <p:pic>
            <p:nvPicPr>
              <p:cNvPr id="20" name="Ink 20">
                <a:extLst>
                  <a:ext uri="{FF2B5EF4-FFF2-40B4-BE49-F238E27FC236}">
                    <a16:creationId xmlns:a16="http://schemas.microsoft.com/office/drawing/2014/main" id="{2A2907B8-39C5-F040-3F55-8B25D0FE577F}"/>
                  </a:ext>
                </a:extLst>
              </p:cNvPr>
              <p:cNvPicPr/>
              <p:nvPr/>
            </p:nvPicPr>
            <p:blipFill>
              <a:blip r:embed="rId13"/>
              <a:stretch>
                <a:fillRect/>
              </a:stretch>
            </p:blipFill>
            <p:spPr>
              <a:xfrm>
                <a:off x="2021500" y="5195378"/>
                <a:ext cx="441360" cy="870833"/>
              </a:xfrm>
              <a:prstGeom prst="rect">
                <a:avLst/>
              </a:prstGeom>
            </p:spPr>
          </p:pic>
        </mc:Fallback>
      </mc:AlternateContent>
    </p:spTree>
    <p:extLst>
      <p:ext uri="{BB962C8B-B14F-4D97-AF65-F5344CB8AC3E}">
        <p14:creationId xmlns:p14="http://schemas.microsoft.com/office/powerpoint/2010/main" val="19326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D1AC6F-7748-BDFA-099C-E551A5BD3A03}"/>
              </a:ext>
            </a:extLst>
          </p:cNvPr>
          <p:cNvGrpSpPr/>
          <p:nvPr/>
        </p:nvGrpSpPr>
        <p:grpSpPr>
          <a:xfrm>
            <a:off x="577886" y="981075"/>
            <a:ext cx="5474928" cy="5570153"/>
            <a:chOff x="537369" y="797232"/>
            <a:chExt cx="5534920" cy="5745900"/>
          </a:xfrm>
        </p:grpSpPr>
        <p:grpSp>
          <p:nvGrpSpPr>
            <p:cNvPr id="4" name="Group 3">
              <a:extLst>
                <a:ext uri="{FF2B5EF4-FFF2-40B4-BE49-F238E27FC236}">
                  <a16:creationId xmlns:a16="http://schemas.microsoft.com/office/drawing/2014/main" id="{36264FF8-FFEF-400D-75B8-A6A7FC22C2E8}"/>
                </a:ext>
              </a:extLst>
            </p:cNvPr>
            <p:cNvGrpSpPr/>
            <p:nvPr/>
          </p:nvGrpSpPr>
          <p:grpSpPr>
            <a:xfrm>
              <a:off x="537369" y="797232"/>
              <a:ext cx="5523595" cy="1327355"/>
              <a:chOff x="565765" y="786801"/>
              <a:chExt cx="2742746" cy="2457332"/>
            </a:xfrm>
          </p:grpSpPr>
          <p:sp>
            <p:nvSpPr>
              <p:cNvPr id="11" name="Rectangle 10">
                <a:extLst>
                  <a:ext uri="{FF2B5EF4-FFF2-40B4-BE49-F238E27FC236}">
                    <a16:creationId xmlns:a16="http://schemas.microsoft.com/office/drawing/2014/main" id="{00579178-4473-8410-F010-8617DFC75C89}"/>
                  </a:ext>
                </a:extLst>
              </p:cNvPr>
              <p:cNvSpPr>
                <a:spLocks noChangeArrowheads="1"/>
              </p:cNvSpPr>
              <p:nvPr/>
            </p:nvSpPr>
            <p:spPr bwMode="gray">
              <a:xfrm>
                <a:off x="565765" y="786801"/>
                <a:ext cx="2742745" cy="539998"/>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2" name="Rectangle 11">
                <a:extLst>
                  <a:ext uri="{FF2B5EF4-FFF2-40B4-BE49-F238E27FC236}">
                    <a16:creationId xmlns:a16="http://schemas.microsoft.com/office/drawing/2014/main" id="{E2C80952-C217-85D1-0EE5-60F9DA20D5AD}"/>
                  </a:ext>
                </a:extLst>
              </p:cNvPr>
              <p:cNvSpPr>
                <a:spLocks noChangeArrowheads="1"/>
              </p:cNvSpPr>
              <p:nvPr/>
            </p:nvSpPr>
            <p:spPr bwMode="auto">
              <a:xfrm>
                <a:off x="565766" y="1414561"/>
                <a:ext cx="2742745" cy="1829572"/>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ea typeface="+mn-lt"/>
                    <a:cs typeface="+mn-lt"/>
                  </a:rPr>
                  <a:t>A large membership organization with 4+ Mn</a:t>
                </a:r>
                <a:r>
                  <a:rPr lang="en-US" sz="1400" b="1" dirty="0">
                    <a:ea typeface="+mn-lt"/>
                    <a:cs typeface="+mn-lt"/>
                  </a:rPr>
                  <a:t> </a:t>
                </a:r>
                <a:r>
                  <a:rPr lang="en-US" sz="1400" dirty="0">
                    <a:ea typeface="+mn-lt"/>
                    <a:cs typeface="+mn-lt"/>
                  </a:rPr>
                  <a:t>members were getting tickets that needed to be routed for global working teams working in different time zones and at home.</a:t>
                </a:r>
              </a:p>
            </p:txBody>
          </p:sp>
        </p:grpSp>
        <p:grpSp>
          <p:nvGrpSpPr>
            <p:cNvPr id="5" name="Group 4">
              <a:extLst>
                <a:ext uri="{FF2B5EF4-FFF2-40B4-BE49-F238E27FC236}">
                  <a16:creationId xmlns:a16="http://schemas.microsoft.com/office/drawing/2014/main" id="{45EB6016-5895-4A14-604B-CE651B22BF8C}"/>
                </a:ext>
              </a:extLst>
            </p:cNvPr>
            <p:cNvGrpSpPr/>
            <p:nvPr/>
          </p:nvGrpSpPr>
          <p:grpSpPr>
            <a:xfrm>
              <a:off x="537369" y="2480593"/>
              <a:ext cx="5528376" cy="2356910"/>
              <a:chOff x="560186" y="2480295"/>
              <a:chExt cx="5494255" cy="2356910"/>
            </a:xfrm>
          </p:grpSpPr>
          <p:sp>
            <p:nvSpPr>
              <p:cNvPr id="9" name="Rectangle 8">
                <a:extLst>
                  <a:ext uri="{FF2B5EF4-FFF2-40B4-BE49-F238E27FC236}">
                    <a16:creationId xmlns:a16="http://schemas.microsoft.com/office/drawing/2014/main" id="{86587ABE-222E-2987-F2F7-CD77E488C70E}"/>
                  </a:ext>
                </a:extLst>
              </p:cNvPr>
              <p:cNvSpPr>
                <a:spLocks noChangeArrowheads="1"/>
              </p:cNvSpPr>
              <p:nvPr/>
            </p:nvSpPr>
            <p:spPr bwMode="auto">
              <a:xfrm>
                <a:off x="563858" y="2819380"/>
                <a:ext cx="5490583" cy="2017825"/>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a:spcBef>
                    <a:spcPts val="338"/>
                  </a:spcBef>
                  <a:buFont typeface="Arial" panose="020B0604020202020204" pitchFamily="34" charset="0"/>
                  <a:buChar char="•"/>
                </a:pPr>
                <a:r>
                  <a:rPr lang="en-US" sz="1400" dirty="0">
                    <a:solidFill>
                      <a:srgbClr val="000000"/>
                    </a:solidFill>
                    <a:latin typeface="Calibri"/>
                    <a:ea typeface="Segoe UI" panose="020B0502040204020203" pitchFamily="34" charset="0"/>
                    <a:cs typeface="Myriad Pro"/>
                  </a:rPr>
                  <a:t>Email data was captured from the systems and with their resolution over 3 months. Using NLP techniques, we analyzed the variety of ticket data and built a ticket routing system to allocate tickets to the right teams and queues. </a:t>
                </a:r>
              </a:p>
              <a:p>
                <a:pPr marL="285750" lvl="1" indent="-285750">
                  <a:spcBef>
                    <a:spcPts val="338"/>
                  </a:spcBef>
                  <a:buFont typeface="Arial" panose="020B0604020202020204" pitchFamily="34" charset="0"/>
                  <a:buChar char="•"/>
                </a:pPr>
                <a:endParaRPr lang="en-US" sz="1400" dirty="0">
                  <a:solidFill>
                    <a:srgbClr val="000000"/>
                  </a:solidFill>
                  <a:latin typeface="Calibri"/>
                  <a:ea typeface="Segoe UI" panose="020B0502040204020203" pitchFamily="34" charset="0"/>
                  <a:cs typeface="Myriad Pro"/>
                </a:endParaRPr>
              </a:p>
              <a:p>
                <a:pPr marL="285750" lvl="1" indent="-285750">
                  <a:spcBef>
                    <a:spcPts val="338"/>
                  </a:spcBef>
                  <a:buFont typeface="Arial" panose="020B0604020202020204" pitchFamily="34" charset="0"/>
                  <a:buChar char="•"/>
                </a:pPr>
                <a:r>
                  <a:rPr lang="en-US" sz="1400" dirty="0">
                    <a:solidFill>
                      <a:srgbClr val="000000"/>
                    </a:solidFill>
                    <a:latin typeface="Calibri"/>
                    <a:ea typeface="Segoe UI" panose="020B0502040204020203" pitchFamily="34" charset="0"/>
                    <a:cs typeface="Myriad Pro"/>
                  </a:rPr>
                  <a:t>We integrated the approach into their current ticketing platform (</a:t>
                </a:r>
                <a:r>
                  <a:rPr lang="en-US" sz="1400" dirty="0" err="1">
                    <a:solidFill>
                      <a:srgbClr val="000000"/>
                    </a:solidFill>
                    <a:latin typeface="Calibri"/>
                    <a:ea typeface="Segoe UI" panose="020B0502040204020203" pitchFamily="34" charset="0"/>
                    <a:cs typeface="Myriad Pro"/>
                  </a:rPr>
                  <a:t>ZenDesk</a:t>
                </a:r>
                <a:r>
                  <a:rPr lang="en-US" sz="1400" dirty="0">
                    <a:solidFill>
                      <a:srgbClr val="000000"/>
                    </a:solidFill>
                    <a:latin typeface="Calibri"/>
                    <a:ea typeface="Segoe UI" panose="020B0502040204020203" pitchFamily="34" charset="0"/>
                    <a:cs typeface="Myriad Pro"/>
                  </a:rPr>
                  <a:t>). </a:t>
                </a:r>
              </a:p>
            </p:txBody>
          </p:sp>
          <p:sp>
            <p:nvSpPr>
              <p:cNvPr id="10" name="Rectangle 9">
                <a:extLst>
                  <a:ext uri="{FF2B5EF4-FFF2-40B4-BE49-F238E27FC236}">
                    <a16:creationId xmlns:a16="http://schemas.microsoft.com/office/drawing/2014/main" id="{F4AEADC9-969B-B978-AE10-58EE512B02C3}"/>
                  </a:ext>
                </a:extLst>
              </p:cNvPr>
              <p:cNvSpPr>
                <a:spLocks noChangeArrowheads="1"/>
              </p:cNvSpPr>
              <p:nvPr/>
            </p:nvSpPr>
            <p:spPr bwMode="gray">
              <a:xfrm>
                <a:off x="560186" y="2480295"/>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6" name="Group 5">
              <a:extLst>
                <a:ext uri="{FF2B5EF4-FFF2-40B4-BE49-F238E27FC236}">
                  <a16:creationId xmlns:a16="http://schemas.microsoft.com/office/drawing/2014/main" id="{87574D3C-36FD-04D3-A97E-8FEF881749BA}"/>
                </a:ext>
              </a:extLst>
            </p:cNvPr>
            <p:cNvGrpSpPr/>
            <p:nvPr/>
          </p:nvGrpSpPr>
          <p:grpSpPr>
            <a:xfrm>
              <a:off x="537369" y="5208574"/>
              <a:ext cx="5534920" cy="1334558"/>
              <a:chOff x="582862" y="5187095"/>
              <a:chExt cx="5478102" cy="1334558"/>
            </a:xfrm>
          </p:grpSpPr>
          <p:sp>
            <p:nvSpPr>
              <p:cNvPr id="7" name="Rectangle 6">
                <a:extLst>
                  <a:ext uri="{FF2B5EF4-FFF2-40B4-BE49-F238E27FC236}">
                    <a16:creationId xmlns:a16="http://schemas.microsoft.com/office/drawing/2014/main" id="{1E0D81DF-A785-4EEC-B166-7FA15EEA41C7}"/>
                  </a:ext>
                </a:extLst>
              </p:cNvPr>
              <p:cNvSpPr>
                <a:spLocks noChangeArrowheads="1"/>
              </p:cNvSpPr>
              <p:nvPr/>
            </p:nvSpPr>
            <p:spPr bwMode="auto">
              <a:xfrm>
                <a:off x="590167" y="5537552"/>
                <a:ext cx="5467967" cy="984101"/>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a:spcBef>
                    <a:spcPts val="338"/>
                  </a:spcBef>
                  <a:buFont typeface="Arial" panose="020B0604020202020204" pitchFamily="34" charset="0"/>
                  <a:buChar char="•"/>
                </a:pPr>
                <a:r>
                  <a:rPr lang="en-US" sz="1400" dirty="0">
                    <a:solidFill>
                      <a:srgbClr val="000000"/>
                    </a:solidFill>
                    <a:latin typeface="Calibri"/>
                    <a:ea typeface="Segoe UI" panose="020B0502040204020203" pitchFamily="34" charset="0"/>
                    <a:cs typeface="Myriad Pro"/>
                  </a:rPr>
                  <a:t>N-gram analysis</a:t>
                </a:r>
              </a:p>
              <a:p>
                <a:pPr marL="285750" lvl="1" indent="-285750">
                  <a:spcBef>
                    <a:spcPts val="338"/>
                  </a:spcBef>
                  <a:buFont typeface="Arial" panose="020B0604020202020204" pitchFamily="34" charset="0"/>
                  <a:buChar char="•"/>
                </a:pPr>
                <a:r>
                  <a:rPr lang="en-US" sz="1400" dirty="0">
                    <a:solidFill>
                      <a:srgbClr val="000000"/>
                    </a:solidFill>
                    <a:latin typeface="Calibri"/>
                  </a:rPr>
                  <a:t>Naïve bayes, SVM and random forest</a:t>
                </a:r>
                <a:endParaRPr lang="en-US" sz="1400" dirty="0">
                  <a:solidFill>
                    <a:srgbClr val="000000"/>
                  </a:solidFill>
                  <a:latin typeface="Calibri"/>
                  <a:cs typeface="Calibri"/>
                </a:endParaRPr>
              </a:p>
              <a:p>
                <a:pPr marL="285750" lvl="1" indent="-285750">
                  <a:spcBef>
                    <a:spcPts val="338"/>
                  </a:spcBef>
                  <a:buFont typeface="Arial" panose="020B0604020202020204" pitchFamily="34" charset="0"/>
                  <a:buChar char="•"/>
                </a:pPr>
                <a:r>
                  <a:rPr lang="en-US" sz="1400" dirty="0">
                    <a:solidFill>
                      <a:srgbClr val="000000"/>
                    </a:solidFill>
                    <a:latin typeface="Calibri"/>
                    <a:ea typeface="Segoe UI" panose="020B0502040204020203" pitchFamily="34" charset="0"/>
                    <a:cs typeface="Myriad Pro"/>
                  </a:rPr>
                  <a:t>LDA topic modelling</a:t>
                </a:r>
              </a:p>
            </p:txBody>
          </p:sp>
          <p:sp>
            <p:nvSpPr>
              <p:cNvPr id="8" name="Rectangle 7">
                <a:extLst>
                  <a:ext uri="{FF2B5EF4-FFF2-40B4-BE49-F238E27FC236}">
                    <a16:creationId xmlns:a16="http://schemas.microsoft.com/office/drawing/2014/main" id="{3C053879-B615-B104-8AC5-68E9C9E5E9ED}"/>
                  </a:ext>
                </a:extLst>
              </p:cNvPr>
              <p:cNvSpPr>
                <a:spLocks noChangeArrowheads="1"/>
              </p:cNvSpPr>
              <p:nvPr/>
            </p:nvSpPr>
            <p:spPr bwMode="gray">
              <a:xfrm>
                <a:off x="582862" y="5187095"/>
                <a:ext cx="5478102" cy="30305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18" name="Text Placeholder 1">
            <a:extLst>
              <a:ext uri="{FF2B5EF4-FFF2-40B4-BE49-F238E27FC236}">
                <a16:creationId xmlns:a16="http://schemas.microsoft.com/office/drawing/2014/main" id="{154358CB-4994-2C3A-46D1-8AD6146CF2FF}"/>
              </a:ext>
            </a:extLst>
          </p:cNvPr>
          <p:cNvSpPr>
            <a:spLocks noGrp="1"/>
          </p:cNvSpPr>
          <p:nvPr>
            <p:ph type="body" sz="quarter" idx="10"/>
          </p:nvPr>
        </p:nvSpPr>
        <p:spPr bwMode="gray">
          <a:xfrm>
            <a:off x="459858" y="232984"/>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NLP Diagnostics for IT services helpdesk automation</a:t>
            </a:r>
            <a:endParaRPr lang="en-IN" dirty="0">
              <a:cs typeface="Calibri" panose="020F0502020204030204"/>
            </a:endParaRPr>
          </a:p>
        </p:txBody>
      </p:sp>
    </p:spTree>
    <p:extLst>
      <p:ext uri="{BB962C8B-B14F-4D97-AF65-F5344CB8AC3E}">
        <p14:creationId xmlns:p14="http://schemas.microsoft.com/office/powerpoint/2010/main" val="2304536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5CC447-37DA-7786-4A0A-CB17AF8AD641}"/>
              </a:ext>
            </a:extLst>
          </p:cNvPr>
          <p:cNvSpPr txBox="1"/>
          <p:nvPr/>
        </p:nvSpPr>
        <p:spPr>
          <a:xfrm>
            <a:off x="486558" y="820794"/>
            <a:ext cx="4278336" cy="5386090"/>
          </a:xfrm>
          <a:prstGeom prst="rect">
            <a:avLst/>
          </a:prstGeom>
          <a:noFill/>
        </p:spPr>
        <p:txBody>
          <a:bodyPr wrap="square" lIns="91440" tIns="45720" rIns="91440" bIns="45720" rtlCol="0" anchor="t">
            <a:spAutoFit/>
          </a:bodyPr>
          <a:lstStyle/>
          <a:p>
            <a:pPr marL="0" lvl="1">
              <a:spcBef>
                <a:spcPts val="338"/>
              </a:spcBef>
            </a:pPr>
            <a:endParaRPr lang="en-US" sz="1400" b="1" dirty="0">
              <a:solidFill>
                <a:schemeClr val="accent3"/>
              </a:solidFill>
              <a:ea typeface="Segoe UI" panose="020B0502040204020203" pitchFamily="34" charset="0"/>
              <a:cs typeface="Myriad Pro"/>
            </a:endParaRPr>
          </a:p>
          <a:p>
            <a:pPr marL="0" lvl="1">
              <a:spcBef>
                <a:spcPts val="338"/>
              </a:spcBef>
            </a:pPr>
            <a:r>
              <a:rPr lang="en-US" sz="1600" b="1" dirty="0">
                <a:solidFill>
                  <a:schemeClr val="accent3"/>
                </a:solidFill>
                <a:ea typeface="Segoe UI" panose="020B0502040204020203" pitchFamily="34" charset="0"/>
                <a:cs typeface="Myriad Pro"/>
              </a:rPr>
              <a:t>Situation -</a:t>
            </a:r>
            <a:endParaRPr lang="en-US" sz="1400" dirty="0">
              <a:solidFill>
                <a:schemeClr val="accent3"/>
              </a:solidFill>
              <a:latin typeface="Calibri"/>
              <a:ea typeface="Segoe UI" panose="020B0502040204020203" pitchFamily="34" charset="0"/>
              <a:cs typeface="Myriad Pro"/>
            </a:endParaRPr>
          </a:p>
          <a:p>
            <a:r>
              <a:rPr lang="en-US" sz="1400" dirty="0">
                <a:ea typeface="+mn-lt"/>
                <a:cs typeface="+mn-lt"/>
              </a:rPr>
              <a:t>A large membership organization with 4+ Mn</a:t>
            </a:r>
            <a:r>
              <a:rPr lang="en-US" sz="1400" b="1" dirty="0">
                <a:ea typeface="+mn-lt"/>
                <a:cs typeface="+mn-lt"/>
              </a:rPr>
              <a:t> </a:t>
            </a:r>
            <a:r>
              <a:rPr lang="en-US" sz="1400" dirty="0">
                <a:ea typeface="+mn-lt"/>
                <a:cs typeface="+mn-lt"/>
              </a:rPr>
              <a:t>members were getting tickets that needed to be routed for global working teams working in different time zones and at home.</a:t>
            </a:r>
          </a:p>
          <a:p>
            <a:pPr marL="0" lvl="1">
              <a:spcBef>
                <a:spcPts val="338"/>
              </a:spcBef>
            </a:pPr>
            <a:endParaRPr lang="en-US" sz="1400" dirty="0">
              <a:solidFill>
                <a:srgbClr val="000000"/>
              </a:solidFill>
              <a:latin typeface="Calibri"/>
              <a:ea typeface="Segoe UI" panose="020B0502040204020203" pitchFamily="34" charset="0"/>
              <a:cs typeface="Myriad Pro"/>
            </a:endParaRPr>
          </a:p>
          <a:p>
            <a:pPr marL="0" lvl="1">
              <a:spcBef>
                <a:spcPts val="338"/>
              </a:spcBef>
            </a:pPr>
            <a:endParaRPr lang="en-US" sz="1400" b="1" dirty="0">
              <a:solidFill>
                <a:schemeClr val="accent3"/>
              </a:solidFill>
              <a:ea typeface="Segoe UI" panose="020B0502040204020203" pitchFamily="34" charset="0"/>
              <a:cs typeface="Myriad Pro"/>
            </a:endParaRPr>
          </a:p>
          <a:p>
            <a:pPr marL="0" lvl="1">
              <a:spcBef>
                <a:spcPts val="338"/>
              </a:spcBef>
            </a:pPr>
            <a:r>
              <a:rPr lang="en-US" sz="1600" b="1" dirty="0">
                <a:solidFill>
                  <a:schemeClr val="accent3"/>
                </a:solidFill>
                <a:ea typeface="Segoe UI" panose="020B0502040204020203" pitchFamily="34" charset="0"/>
                <a:cs typeface="Myriad Pro"/>
              </a:rPr>
              <a:t>Solution -</a:t>
            </a:r>
            <a:endParaRPr lang="en-US" sz="1600" dirty="0">
              <a:solidFill>
                <a:schemeClr val="accent3"/>
              </a:solidFill>
              <a:latin typeface="Calibri"/>
              <a:ea typeface="Segoe UI" panose="020B0502040204020203" pitchFamily="34" charset="0"/>
              <a:cs typeface="Myriad Pro"/>
            </a:endParaRPr>
          </a:p>
          <a:p>
            <a:pPr marL="342900" lvl="1" indent="-342900">
              <a:spcBef>
                <a:spcPts val="338"/>
              </a:spcBef>
              <a:buAutoNum type="arabicPeriod"/>
            </a:pPr>
            <a:r>
              <a:rPr lang="en-US" sz="1400" dirty="0">
                <a:solidFill>
                  <a:srgbClr val="000000"/>
                </a:solidFill>
                <a:latin typeface="Calibri"/>
                <a:ea typeface="Segoe UI" panose="020B0502040204020203" pitchFamily="34" charset="0"/>
                <a:cs typeface="Myriad Pro"/>
              </a:rPr>
              <a:t>Email data was captured from the systems and with their resolution over 3 months. Using NLP techniques, we analyzed the variety of ticket data and built a ticket routing system to allocate tickets to the right teams and queues. </a:t>
            </a:r>
          </a:p>
          <a:p>
            <a:pPr marL="342900" lvl="1" indent="-342900">
              <a:spcBef>
                <a:spcPts val="338"/>
              </a:spcBef>
              <a:buAutoNum type="arabicPeriod"/>
            </a:pPr>
            <a:endParaRPr lang="en-US" sz="1400" dirty="0">
              <a:solidFill>
                <a:srgbClr val="000000"/>
              </a:solidFill>
              <a:latin typeface="Calibri"/>
              <a:ea typeface="Segoe UI" panose="020B0502040204020203" pitchFamily="34" charset="0"/>
              <a:cs typeface="Myriad Pro"/>
            </a:endParaRPr>
          </a:p>
          <a:p>
            <a:pPr marL="342900" lvl="1" indent="-342900">
              <a:spcBef>
                <a:spcPts val="338"/>
              </a:spcBef>
              <a:buAutoNum type="arabicPeriod"/>
            </a:pPr>
            <a:r>
              <a:rPr lang="en-US" sz="1400" dirty="0">
                <a:solidFill>
                  <a:srgbClr val="000000"/>
                </a:solidFill>
                <a:latin typeface="Calibri"/>
                <a:ea typeface="Segoe UI" panose="020B0502040204020203" pitchFamily="34" charset="0"/>
                <a:cs typeface="Myriad Pro"/>
              </a:rPr>
              <a:t>We integrated the approach into their current ticketing platform (</a:t>
            </a:r>
            <a:r>
              <a:rPr lang="en-US" sz="1400" dirty="0" err="1">
                <a:solidFill>
                  <a:srgbClr val="000000"/>
                </a:solidFill>
                <a:latin typeface="Calibri"/>
                <a:ea typeface="Segoe UI" panose="020B0502040204020203" pitchFamily="34" charset="0"/>
                <a:cs typeface="Myriad Pro"/>
              </a:rPr>
              <a:t>ZenDesk</a:t>
            </a:r>
            <a:r>
              <a:rPr lang="en-US" sz="1400" dirty="0">
                <a:solidFill>
                  <a:srgbClr val="000000"/>
                </a:solidFill>
                <a:latin typeface="Calibri"/>
                <a:ea typeface="Segoe UI" panose="020B0502040204020203" pitchFamily="34" charset="0"/>
                <a:cs typeface="Myriad Pro"/>
              </a:rPr>
              <a:t>). </a:t>
            </a:r>
          </a:p>
          <a:p>
            <a:pPr marL="342900" lvl="1" indent="-342900">
              <a:spcBef>
                <a:spcPts val="338"/>
              </a:spcBef>
              <a:buAutoNum type="arabicPeriod"/>
            </a:pPr>
            <a:endParaRPr lang="en-US" sz="1400" dirty="0">
              <a:solidFill>
                <a:srgbClr val="000000"/>
              </a:solidFill>
              <a:latin typeface="Calibri"/>
              <a:ea typeface="Segoe UI" panose="020B0502040204020203" pitchFamily="34" charset="0"/>
              <a:cs typeface="Myriad Pro"/>
            </a:endParaRPr>
          </a:p>
          <a:p>
            <a:pPr marL="0" lvl="1">
              <a:spcBef>
                <a:spcPts val="338"/>
              </a:spcBef>
            </a:pPr>
            <a:r>
              <a:rPr lang="en-US" sz="1600" b="1" dirty="0">
                <a:solidFill>
                  <a:schemeClr val="accent3"/>
                </a:solidFill>
              </a:rPr>
              <a:t>App Architecture -</a:t>
            </a:r>
          </a:p>
          <a:p>
            <a:pPr marL="228600" lvl="1" indent="-228600">
              <a:spcBef>
                <a:spcPts val="338"/>
              </a:spcBef>
              <a:buAutoNum type="arabicPeriod"/>
            </a:pPr>
            <a:r>
              <a:rPr lang="en-US" sz="1400" dirty="0">
                <a:solidFill>
                  <a:srgbClr val="000000"/>
                </a:solidFill>
                <a:latin typeface="Calibri"/>
                <a:ea typeface="Segoe UI" panose="020B0502040204020203" pitchFamily="34" charset="0"/>
                <a:cs typeface="Myriad Pro"/>
              </a:rPr>
              <a:t>N-gram analysis</a:t>
            </a:r>
          </a:p>
          <a:p>
            <a:pPr marL="228600" lvl="1" indent="-228600">
              <a:spcBef>
                <a:spcPts val="338"/>
              </a:spcBef>
              <a:buAutoNum type="arabicPeriod"/>
            </a:pPr>
            <a:r>
              <a:rPr lang="en-US" sz="1400" dirty="0">
                <a:solidFill>
                  <a:srgbClr val="000000"/>
                </a:solidFill>
                <a:latin typeface="Calibri"/>
              </a:rPr>
              <a:t>Naïve bayes, SVM and random forest</a:t>
            </a:r>
            <a:endParaRPr lang="en-US" sz="1400" dirty="0">
              <a:solidFill>
                <a:srgbClr val="000000"/>
              </a:solidFill>
              <a:latin typeface="Calibri"/>
              <a:cs typeface="Calibri"/>
            </a:endParaRPr>
          </a:p>
          <a:p>
            <a:pPr marL="228600" lvl="1" indent="-228600">
              <a:spcBef>
                <a:spcPts val="338"/>
              </a:spcBef>
              <a:buAutoNum type="arabicPeriod"/>
            </a:pPr>
            <a:r>
              <a:rPr lang="en-US" sz="1400" dirty="0">
                <a:solidFill>
                  <a:srgbClr val="000000"/>
                </a:solidFill>
                <a:latin typeface="Calibri"/>
                <a:ea typeface="Segoe UI" panose="020B0502040204020203" pitchFamily="34" charset="0"/>
                <a:cs typeface="Myriad Pro"/>
              </a:rPr>
              <a:t>LDA topic modelling</a:t>
            </a:r>
          </a:p>
        </p:txBody>
      </p:sp>
      <p:sp>
        <p:nvSpPr>
          <p:cNvPr id="2" name="Text Placeholder 1">
            <a:extLst>
              <a:ext uri="{FF2B5EF4-FFF2-40B4-BE49-F238E27FC236}">
                <a16:creationId xmlns:a16="http://schemas.microsoft.com/office/drawing/2014/main" id="{DCA869B5-8533-6A6D-2F1D-8F870A751C0B}"/>
              </a:ext>
            </a:extLst>
          </p:cNvPr>
          <p:cNvSpPr>
            <a:spLocks noGrp="1"/>
          </p:cNvSpPr>
          <p:nvPr>
            <p:ph type="body" sz="quarter" idx="10"/>
          </p:nvPr>
        </p:nvSpPr>
        <p:spPr>
          <a:xfrm>
            <a:off x="442872" y="242102"/>
            <a:ext cx="9793224" cy="493014"/>
          </a:xfrm>
        </p:spPr>
        <p:txBody>
          <a:bodyPr lIns="91440" tIns="45720" rIns="91440" bIns="45720" anchor="ctr"/>
          <a:lstStyle/>
          <a:p>
            <a:r>
              <a:rPr lang="en-US" dirty="0"/>
              <a:t>NLP Diagnostics for IT services helpdesk automation</a:t>
            </a:r>
            <a:endParaRPr lang="en-IN" dirty="0">
              <a:cs typeface="Calibri" panose="020F0502020204030204"/>
            </a:endParaRPr>
          </a:p>
        </p:txBody>
      </p:sp>
      <p:sp>
        <p:nvSpPr>
          <p:cNvPr id="5" name="Freeform 31">
            <a:extLst>
              <a:ext uri="{FF2B5EF4-FFF2-40B4-BE49-F238E27FC236}">
                <a16:creationId xmlns:a16="http://schemas.microsoft.com/office/drawing/2014/main" id="{28138E2B-EFE7-B683-DFE1-144C7F0F851C}"/>
              </a:ext>
            </a:extLst>
          </p:cNvPr>
          <p:cNvSpPr>
            <a:spLocks noChangeArrowheads="1"/>
          </p:cNvSpPr>
          <p:nvPr/>
        </p:nvSpPr>
        <p:spPr bwMode="auto">
          <a:xfrm>
            <a:off x="7004462" y="1023730"/>
            <a:ext cx="22860" cy="5257800"/>
          </a:xfrm>
          <a:prstGeom prst="rect">
            <a:avLst/>
          </a:prstGeom>
          <a:solidFill>
            <a:srgbClr val="3A3D5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6" name="Freeform 62">
            <a:extLst>
              <a:ext uri="{FF2B5EF4-FFF2-40B4-BE49-F238E27FC236}">
                <a16:creationId xmlns:a16="http://schemas.microsoft.com/office/drawing/2014/main" id="{98F30AAB-26E9-16D7-D297-B6415E60BDB6}"/>
              </a:ext>
            </a:extLst>
          </p:cNvPr>
          <p:cNvSpPr>
            <a:spLocks noChangeArrowheads="1"/>
          </p:cNvSpPr>
          <p:nvPr/>
        </p:nvSpPr>
        <p:spPr bwMode="auto">
          <a:xfrm>
            <a:off x="9069773" y="1197760"/>
            <a:ext cx="460248" cy="631982"/>
          </a:xfrm>
          <a:custGeom>
            <a:avLst/>
            <a:gdLst>
              <a:gd name="T0" fmla="*/ 1005 w 1184"/>
              <a:gd name="T1" fmla="*/ 414 h 1623"/>
              <a:gd name="T2" fmla="*/ 1005 w 1184"/>
              <a:gd name="T3" fmla="*/ 1622 h 1623"/>
              <a:gd name="T4" fmla="*/ 190 w 1184"/>
              <a:gd name="T5" fmla="*/ 1622 h 1623"/>
              <a:gd name="T6" fmla="*/ 190 w 1184"/>
              <a:gd name="T7" fmla="*/ 414 h 1623"/>
              <a:gd name="T8" fmla="*/ 0 w 1184"/>
              <a:gd name="T9" fmla="*/ 414 h 1623"/>
              <a:gd name="T10" fmla="*/ 592 w 1184"/>
              <a:gd name="T11" fmla="*/ 0 h 1623"/>
              <a:gd name="T12" fmla="*/ 1183 w 1184"/>
              <a:gd name="T13" fmla="*/ 414 h 1623"/>
              <a:gd name="T14" fmla="*/ 1005 w 1184"/>
              <a:gd name="T15" fmla="*/ 41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4" h="1623">
                <a:moveTo>
                  <a:pt x="1005" y="414"/>
                </a:moveTo>
                <a:lnTo>
                  <a:pt x="1005" y="1622"/>
                </a:lnTo>
                <a:lnTo>
                  <a:pt x="190" y="1622"/>
                </a:lnTo>
                <a:lnTo>
                  <a:pt x="190" y="414"/>
                </a:lnTo>
                <a:lnTo>
                  <a:pt x="0" y="414"/>
                </a:lnTo>
                <a:lnTo>
                  <a:pt x="592" y="0"/>
                </a:lnTo>
                <a:lnTo>
                  <a:pt x="1183" y="414"/>
                </a:lnTo>
                <a:lnTo>
                  <a:pt x="1005" y="414"/>
                </a:lnTo>
              </a:path>
            </a:pathLst>
          </a:custGeom>
          <a:solidFill>
            <a:schemeClr val="accent2"/>
          </a:solidFill>
          <a:ln>
            <a:noFill/>
          </a:ln>
          <a:effectLst/>
        </p:spPr>
        <p:txBody>
          <a:bodyPr wrap="none" anchor="ctr"/>
          <a:lstStyle/>
          <a:p>
            <a:endParaRPr lang="en-US" sz="3266"/>
          </a:p>
        </p:txBody>
      </p:sp>
      <p:sp>
        <p:nvSpPr>
          <p:cNvPr id="7" name="Freeform 63">
            <a:extLst>
              <a:ext uri="{FF2B5EF4-FFF2-40B4-BE49-F238E27FC236}">
                <a16:creationId xmlns:a16="http://schemas.microsoft.com/office/drawing/2014/main" id="{2B670E0B-9130-DA35-8C1B-24FD9F135061}"/>
              </a:ext>
            </a:extLst>
          </p:cNvPr>
          <p:cNvSpPr>
            <a:spLocks noChangeArrowheads="1"/>
          </p:cNvSpPr>
          <p:nvPr/>
        </p:nvSpPr>
        <p:spPr bwMode="auto">
          <a:xfrm>
            <a:off x="9548911" y="945311"/>
            <a:ext cx="460248" cy="884432"/>
          </a:xfrm>
          <a:custGeom>
            <a:avLst/>
            <a:gdLst>
              <a:gd name="T0" fmla="*/ 1005 w 1183"/>
              <a:gd name="T1" fmla="*/ 415 h 2269"/>
              <a:gd name="T2" fmla="*/ 1005 w 1183"/>
              <a:gd name="T3" fmla="*/ 2268 h 2269"/>
              <a:gd name="T4" fmla="*/ 189 w 1183"/>
              <a:gd name="T5" fmla="*/ 2268 h 2269"/>
              <a:gd name="T6" fmla="*/ 189 w 1183"/>
              <a:gd name="T7" fmla="*/ 415 h 2269"/>
              <a:gd name="T8" fmla="*/ 0 w 1183"/>
              <a:gd name="T9" fmla="*/ 415 h 2269"/>
              <a:gd name="T10" fmla="*/ 592 w 1183"/>
              <a:gd name="T11" fmla="*/ 0 h 2269"/>
              <a:gd name="T12" fmla="*/ 1182 w 1183"/>
              <a:gd name="T13" fmla="*/ 415 h 2269"/>
              <a:gd name="T14" fmla="*/ 1005 w 1183"/>
              <a:gd name="T15" fmla="*/ 415 h 2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3" h="2269">
                <a:moveTo>
                  <a:pt x="1005" y="415"/>
                </a:moveTo>
                <a:lnTo>
                  <a:pt x="1005" y="2268"/>
                </a:lnTo>
                <a:lnTo>
                  <a:pt x="189" y="2268"/>
                </a:lnTo>
                <a:lnTo>
                  <a:pt x="189" y="415"/>
                </a:lnTo>
                <a:lnTo>
                  <a:pt x="0" y="415"/>
                </a:lnTo>
                <a:lnTo>
                  <a:pt x="592" y="0"/>
                </a:lnTo>
                <a:lnTo>
                  <a:pt x="1182" y="415"/>
                </a:lnTo>
                <a:lnTo>
                  <a:pt x="1005" y="415"/>
                </a:lnTo>
              </a:path>
            </a:pathLst>
          </a:custGeom>
          <a:solidFill>
            <a:schemeClr val="accent3"/>
          </a:solidFill>
          <a:ln>
            <a:noFill/>
          </a:ln>
          <a:effectLst/>
        </p:spPr>
        <p:txBody>
          <a:bodyPr wrap="none" anchor="ctr"/>
          <a:lstStyle/>
          <a:p>
            <a:endParaRPr lang="en-US" sz="3266"/>
          </a:p>
        </p:txBody>
      </p:sp>
      <p:sp>
        <p:nvSpPr>
          <p:cNvPr id="9" name="Freeform 64">
            <a:extLst>
              <a:ext uri="{FF2B5EF4-FFF2-40B4-BE49-F238E27FC236}">
                <a16:creationId xmlns:a16="http://schemas.microsoft.com/office/drawing/2014/main" id="{8A8BCE54-757B-1CF1-267D-ED210EED1108}"/>
              </a:ext>
            </a:extLst>
          </p:cNvPr>
          <p:cNvSpPr>
            <a:spLocks noChangeArrowheads="1"/>
          </p:cNvSpPr>
          <p:nvPr/>
        </p:nvSpPr>
        <p:spPr bwMode="auto">
          <a:xfrm>
            <a:off x="8540832" y="945311"/>
            <a:ext cx="460248" cy="884432"/>
          </a:xfrm>
          <a:custGeom>
            <a:avLst/>
            <a:gdLst>
              <a:gd name="T0" fmla="*/ 1004 w 1183"/>
              <a:gd name="T1" fmla="*/ 415 h 2269"/>
              <a:gd name="T2" fmla="*/ 1004 w 1183"/>
              <a:gd name="T3" fmla="*/ 2268 h 2269"/>
              <a:gd name="T4" fmla="*/ 189 w 1183"/>
              <a:gd name="T5" fmla="*/ 2268 h 2269"/>
              <a:gd name="T6" fmla="*/ 189 w 1183"/>
              <a:gd name="T7" fmla="*/ 415 h 2269"/>
              <a:gd name="T8" fmla="*/ 0 w 1183"/>
              <a:gd name="T9" fmla="*/ 415 h 2269"/>
              <a:gd name="T10" fmla="*/ 591 w 1183"/>
              <a:gd name="T11" fmla="*/ 0 h 2269"/>
              <a:gd name="T12" fmla="*/ 1182 w 1183"/>
              <a:gd name="T13" fmla="*/ 415 h 2269"/>
              <a:gd name="T14" fmla="*/ 1004 w 1183"/>
              <a:gd name="T15" fmla="*/ 415 h 2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3" h="2269">
                <a:moveTo>
                  <a:pt x="1004" y="415"/>
                </a:moveTo>
                <a:lnTo>
                  <a:pt x="1004" y="2268"/>
                </a:lnTo>
                <a:lnTo>
                  <a:pt x="189" y="2268"/>
                </a:lnTo>
                <a:lnTo>
                  <a:pt x="189" y="415"/>
                </a:lnTo>
                <a:lnTo>
                  <a:pt x="0" y="415"/>
                </a:lnTo>
                <a:lnTo>
                  <a:pt x="591" y="0"/>
                </a:lnTo>
                <a:lnTo>
                  <a:pt x="1182" y="415"/>
                </a:lnTo>
                <a:lnTo>
                  <a:pt x="1004" y="415"/>
                </a:lnTo>
              </a:path>
            </a:pathLst>
          </a:custGeom>
          <a:solidFill>
            <a:schemeClr val="accent1"/>
          </a:solidFill>
          <a:ln>
            <a:noFill/>
          </a:ln>
          <a:effectLst/>
        </p:spPr>
        <p:txBody>
          <a:bodyPr wrap="none" anchor="ctr"/>
          <a:lstStyle/>
          <a:p>
            <a:endParaRPr lang="en-US" sz="3266"/>
          </a:p>
        </p:txBody>
      </p:sp>
      <p:sp>
        <p:nvSpPr>
          <p:cNvPr id="10" name="Freeform 65">
            <a:extLst>
              <a:ext uri="{FF2B5EF4-FFF2-40B4-BE49-F238E27FC236}">
                <a16:creationId xmlns:a16="http://schemas.microsoft.com/office/drawing/2014/main" id="{0B392199-A6E5-D5D3-8B20-3E34DC0DD098}"/>
              </a:ext>
            </a:extLst>
          </p:cNvPr>
          <p:cNvSpPr>
            <a:spLocks noChangeArrowheads="1"/>
          </p:cNvSpPr>
          <p:nvPr/>
        </p:nvSpPr>
        <p:spPr bwMode="auto">
          <a:xfrm>
            <a:off x="10028049" y="965332"/>
            <a:ext cx="460248" cy="864411"/>
          </a:xfrm>
          <a:custGeom>
            <a:avLst/>
            <a:gdLst>
              <a:gd name="T0" fmla="*/ 1004 w 1183"/>
              <a:gd name="T1" fmla="*/ 414 h 1192"/>
              <a:gd name="T2" fmla="*/ 1004 w 1183"/>
              <a:gd name="T3" fmla="*/ 1191 h 1192"/>
              <a:gd name="T4" fmla="*/ 189 w 1183"/>
              <a:gd name="T5" fmla="*/ 1191 h 1192"/>
              <a:gd name="T6" fmla="*/ 189 w 1183"/>
              <a:gd name="T7" fmla="*/ 414 h 1192"/>
              <a:gd name="T8" fmla="*/ 0 w 1183"/>
              <a:gd name="T9" fmla="*/ 414 h 1192"/>
              <a:gd name="T10" fmla="*/ 591 w 1183"/>
              <a:gd name="T11" fmla="*/ 0 h 1192"/>
              <a:gd name="T12" fmla="*/ 1182 w 1183"/>
              <a:gd name="T13" fmla="*/ 414 h 1192"/>
              <a:gd name="T14" fmla="*/ 1004 w 1183"/>
              <a:gd name="T15" fmla="*/ 414 h 1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3" h="1192">
                <a:moveTo>
                  <a:pt x="1004" y="414"/>
                </a:moveTo>
                <a:lnTo>
                  <a:pt x="1004" y="1191"/>
                </a:lnTo>
                <a:lnTo>
                  <a:pt x="189" y="1191"/>
                </a:lnTo>
                <a:lnTo>
                  <a:pt x="189" y="414"/>
                </a:lnTo>
                <a:lnTo>
                  <a:pt x="0" y="414"/>
                </a:lnTo>
                <a:lnTo>
                  <a:pt x="591" y="0"/>
                </a:lnTo>
                <a:lnTo>
                  <a:pt x="1182" y="414"/>
                </a:lnTo>
                <a:lnTo>
                  <a:pt x="1004" y="414"/>
                </a:lnTo>
              </a:path>
            </a:pathLst>
          </a:custGeom>
          <a:solidFill>
            <a:schemeClr val="accent4"/>
          </a:solidFill>
          <a:ln>
            <a:noFill/>
          </a:ln>
          <a:effectLst/>
        </p:spPr>
        <p:txBody>
          <a:bodyPr wrap="none" anchor="ctr"/>
          <a:lstStyle/>
          <a:p>
            <a:endParaRPr lang="en-US" sz="3266"/>
          </a:p>
        </p:txBody>
      </p:sp>
      <p:grpSp>
        <p:nvGrpSpPr>
          <p:cNvPr id="11" name="Group 10">
            <a:extLst>
              <a:ext uri="{FF2B5EF4-FFF2-40B4-BE49-F238E27FC236}">
                <a16:creationId xmlns:a16="http://schemas.microsoft.com/office/drawing/2014/main" id="{106FCAC8-0D6A-3BD9-9EE7-2BFFE25CD98D}"/>
              </a:ext>
            </a:extLst>
          </p:cNvPr>
          <p:cNvGrpSpPr/>
          <p:nvPr/>
        </p:nvGrpSpPr>
        <p:grpSpPr>
          <a:xfrm>
            <a:off x="7510615" y="1883949"/>
            <a:ext cx="3441960" cy="2781599"/>
            <a:chOff x="2857722" y="6884915"/>
            <a:chExt cx="3918973" cy="3060303"/>
          </a:xfrm>
        </p:grpSpPr>
        <p:sp>
          <p:nvSpPr>
            <p:cNvPr id="12" name="Freeform 1">
              <a:extLst>
                <a:ext uri="{FF2B5EF4-FFF2-40B4-BE49-F238E27FC236}">
                  <a16:creationId xmlns:a16="http://schemas.microsoft.com/office/drawing/2014/main" id="{FE00FBA2-7473-C170-8420-DDFE223B69DA}"/>
                </a:ext>
              </a:extLst>
            </p:cNvPr>
            <p:cNvSpPr>
              <a:spLocks noChangeArrowheads="1"/>
            </p:cNvSpPr>
            <p:nvPr/>
          </p:nvSpPr>
          <p:spPr bwMode="auto">
            <a:xfrm>
              <a:off x="2857722" y="9052201"/>
              <a:ext cx="3918973" cy="278209"/>
            </a:xfrm>
            <a:custGeom>
              <a:avLst/>
              <a:gdLst>
                <a:gd name="T0" fmla="*/ 0 w 5030"/>
                <a:gd name="T1" fmla="*/ 0 h 356"/>
                <a:gd name="T2" fmla="*/ 0 w 5030"/>
                <a:gd name="T3" fmla="*/ 237 h 356"/>
                <a:gd name="T4" fmla="*/ 0 w 5030"/>
                <a:gd name="T5" fmla="*/ 237 h 356"/>
                <a:gd name="T6" fmla="*/ 118 w 5030"/>
                <a:gd name="T7" fmla="*/ 355 h 356"/>
                <a:gd name="T8" fmla="*/ 4911 w 5030"/>
                <a:gd name="T9" fmla="*/ 355 h 356"/>
                <a:gd name="T10" fmla="*/ 4911 w 5030"/>
                <a:gd name="T11" fmla="*/ 355 h 356"/>
                <a:gd name="T12" fmla="*/ 5029 w 5030"/>
                <a:gd name="T13" fmla="*/ 237 h 356"/>
                <a:gd name="T14" fmla="*/ 5029 w 5030"/>
                <a:gd name="T15" fmla="*/ 0 h 356"/>
                <a:gd name="T16" fmla="*/ 0 w 5030"/>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0" h="356">
                  <a:moveTo>
                    <a:pt x="0" y="0"/>
                  </a:moveTo>
                  <a:lnTo>
                    <a:pt x="0" y="237"/>
                  </a:lnTo>
                  <a:lnTo>
                    <a:pt x="0" y="237"/>
                  </a:lnTo>
                  <a:cubicBezTo>
                    <a:pt x="0" y="303"/>
                    <a:pt x="52" y="355"/>
                    <a:pt x="118" y="355"/>
                  </a:cubicBezTo>
                  <a:lnTo>
                    <a:pt x="4911" y="355"/>
                  </a:lnTo>
                  <a:lnTo>
                    <a:pt x="4911" y="355"/>
                  </a:lnTo>
                  <a:cubicBezTo>
                    <a:pt x="4977" y="355"/>
                    <a:pt x="5029" y="303"/>
                    <a:pt x="5029" y="237"/>
                  </a:cubicBezTo>
                  <a:lnTo>
                    <a:pt x="5029" y="0"/>
                  </a:lnTo>
                  <a:lnTo>
                    <a:pt x="0" y="0"/>
                  </a:lnTo>
                </a:path>
              </a:pathLst>
            </a:custGeom>
            <a:solidFill>
              <a:schemeClr val="bg1">
                <a:lumMod val="95000"/>
              </a:schemeClr>
            </a:solidFill>
            <a:ln>
              <a:noFill/>
            </a:ln>
            <a:effectLst/>
          </p:spPr>
          <p:txBody>
            <a:bodyPr wrap="none" anchor="ctr"/>
            <a:lstStyle/>
            <a:p>
              <a:endParaRPr lang="en-US" sz="3266"/>
            </a:p>
          </p:txBody>
        </p:sp>
        <p:sp>
          <p:nvSpPr>
            <p:cNvPr id="13" name="Freeform 2">
              <a:extLst>
                <a:ext uri="{FF2B5EF4-FFF2-40B4-BE49-F238E27FC236}">
                  <a16:creationId xmlns:a16="http://schemas.microsoft.com/office/drawing/2014/main" id="{6443D07A-F938-5CF5-1783-90E54B025A20}"/>
                </a:ext>
              </a:extLst>
            </p:cNvPr>
            <p:cNvSpPr>
              <a:spLocks noChangeArrowheads="1"/>
            </p:cNvSpPr>
            <p:nvPr/>
          </p:nvSpPr>
          <p:spPr bwMode="auto">
            <a:xfrm>
              <a:off x="2857722" y="6884915"/>
              <a:ext cx="3918973" cy="2170719"/>
            </a:xfrm>
            <a:custGeom>
              <a:avLst/>
              <a:gdLst>
                <a:gd name="T0" fmla="*/ 5029 w 5030"/>
                <a:gd name="T1" fmla="*/ 118 h 2787"/>
                <a:gd name="T2" fmla="*/ 5029 w 5030"/>
                <a:gd name="T3" fmla="*/ 118 h 2787"/>
                <a:gd name="T4" fmla="*/ 4911 w 5030"/>
                <a:gd name="T5" fmla="*/ 0 h 2787"/>
                <a:gd name="T6" fmla="*/ 118 w 5030"/>
                <a:gd name="T7" fmla="*/ 0 h 2787"/>
                <a:gd name="T8" fmla="*/ 118 w 5030"/>
                <a:gd name="T9" fmla="*/ 0 h 2787"/>
                <a:gd name="T10" fmla="*/ 0 w 5030"/>
                <a:gd name="T11" fmla="*/ 118 h 2787"/>
                <a:gd name="T12" fmla="*/ 0 w 5030"/>
                <a:gd name="T13" fmla="*/ 2786 h 2787"/>
                <a:gd name="T14" fmla="*/ 5029 w 5030"/>
                <a:gd name="T15" fmla="*/ 2786 h 2787"/>
                <a:gd name="T16" fmla="*/ 5029 w 5030"/>
                <a:gd name="T17" fmla="*/ 118 h 2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0" h="2787">
                  <a:moveTo>
                    <a:pt x="5029" y="118"/>
                  </a:moveTo>
                  <a:lnTo>
                    <a:pt x="5029" y="118"/>
                  </a:lnTo>
                  <a:cubicBezTo>
                    <a:pt x="5029" y="52"/>
                    <a:pt x="4977" y="0"/>
                    <a:pt x="4911" y="0"/>
                  </a:cubicBezTo>
                  <a:lnTo>
                    <a:pt x="118" y="0"/>
                  </a:lnTo>
                  <a:lnTo>
                    <a:pt x="118" y="0"/>
                  </a:lnTo>
                  <a:cubicBezTo>
                    <a:pt x="52" y="0"/>
                    <a:pt x="0" y="52"/>
                    <a:pt x="0" y="118"/>
                  </a:cubicBezTo>
                  <a:lnTo>
                    <a:pt x="0" y="2786"/>
                  </a:lnTo>
                  <a:lnTo>
                    <a:pt x="5029" y="2786"/>
                  </a:lnTo>
                  <a:lnTo>
                    <a:pt x="5029" y="118"/>
                  </a:lnTo>
                </a:path>
              </a:pathLst>
            </a:custGeom>
            <a:solidFill>
              <a:schemeClr val="tx2"/>
            </a:solidFill>
            <a:ln>
              <a:noFill/>
            </a:ln>
            <a:effectLst/>
          </p:spPr>
          <p:txBody>
            <a:bodyPr wrap="none" anchor="ctr"/>
            <a:lstStyle/>
            <a:p>
              <a:endParaRPr lang="en-US" sz="3266"/>
            </a:p>
          </p:txBody>
        </p:sp>
        <p:sp>
          <p:nvSpPr>
            <p:cNvPr id="14" name="Freeform 3">
              <a:extLst>
                <a:ext uri="{FF2B5EF4-FFF2-40B4-BE49-F238E27FC236}">
                  <a16:creationId xmlns:a16="http://schemas.microsoft.com/office/drawing/2014/main" id="{4516B523-F22D-52FA-3BAA-3837C9C47898}"/>
                </a:ext>
              </a:extLst>
            </p:cNvPr>
            <p:cNvSpPr>
              <a:spLocks noChangeArrowheads="1"/>
            </p:cNvSpPr>
            <p:nvPr/>
          </p:nvSpPr>
          <p:spPr bwMode="auto">
            <a:xfrm>
              <a:off x="4746797" y="9134634"/>
              <a:ext cx="140823" cy="140820"/>
            </a:xfrm>
            <a:custGeom>
              <a:avLst/>
              <a:gdLst>
                <a:gd name="T0" fmla="*/ 179 w 180"/>
                <a:gd name="T1" fmla="*/ 89 h 180"/>
                <a:gd name="T2" fmla="*/ 179 w 180"/>
                <a:gd name="T3" fmla="*/ 89 h 180"/>
                <a:gd name="T4" fmla="*/ 90 w 180"/>
                <a:gd name="T5" fmla="*/ 179 h 180"/>
                <a:gd name="T6" fmla="*/ 90 w 180"/>
                <a:gd name="T7" fmla="*/ 179 h 180"/>
                <a:gd name="T8" fmla="*/ 0 w 180"/>
                <a:gd name="T9" fmla="*/ 89 h 180"/>
                <a:gd name="T10" fmla="*/ 0 w 180"/>
                <a:gd name="T11" fmla="*/ 89 h 180"/>
                <a:gd name="T12" fmla="*/ 90 w 180"/>
                <a:gd name="T13" fmla="*/ 0 h 180"/>
                <a:gd name="T14" fmla="*/ 90 w 180"/>
                <a:gd name="T15" fmla="*/ 0 h 180"/>
                <a:gd name="T16" fmla="*/ 179 w 180"/>
                <a:gd name="T17" fmla="*/ 8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0">
                  <a:moveTo>
                    <a:pt x="179" y="89"/>
                  </a:moveTo>
                  <a:lnTo>
                    <a:pt x="179" y="89"/>
                  </a:lnTo>
                  <a:cubicBezTo>
                    <a:pt x="179" y="139"/>
                    <a:pt x="139" y="179"/>
                    <a:pt x="90" y="179"/>
                  </a:cubicBezTo>
                  <a:lnTo>
                    <a:pt x="90" y="179"/>
                  </a:lnTo>
                  <a:cubicBezTo>
                    <a:pt x="40" y="179"/>
                    <a:pt x="0" y="139"/>
                    <a:pt x="0" y="89"/>
                  </a:cubicBezTo>
                  <a:lnTo>
                    <a:pt x="0" y="89"/>
                  </a:lnTo>
                  <a:cubicBezTo>
                    <a:pt x="0" y="40"/>
                    <a:pt x="40" y="0"/>
                    <a:pt x="90" y="0"/>
                  </a:cubicBezTo>
                  <a:lnTo>
                    <a:pt x="90" y="0"/>
                  </a:lnTo>
                  <a:cubicBezTo>
                    <a:pt x="139" y="0"/>
                    <a:pt x="179" y="40"/>
                    <a:pt x="179" y="89"/>
                  </a:cubicBezTo>
                </a:path>
              </a:pathLst>
            </a:custGeom>
            <a:solidFill>
              <a:srgbClr val="35435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15" name="Freeform 4">
              <a:extLst>
                <a:ext uri="{FF2B5EF4-FFF2-40B4-BE49-F238E27FC236}">
                  <a16:creationId xmlns:a16="http://schemas.microsoft.com/office/drawing/2014/main" id="{E384F605-F4EA-FCD6-E920-1753A27B776E}"/>
                </a:ext>
              </a:extLst>
            </p:cNvPr>
            <p:cNvSpPr>
              <a:spLocks noChangeArrowheads="1"/>
            </p:cNvSpPr>
            <p:nvPr/>
          </p:nvSpPr>
          <p:spPr bwMode="auto">
            <a:xfrm>
              <a:off x="3001979" y="7029172"/>
              <a:ext cx="3623591" cy="1954335"/>
            </a:xfrm>
            <a:custGeom>
              <a:avLst/>
              <a:gdLst>
                <a:gd name="T0" fmla="*/ 0 w 4654"/>
                <a:gd name="T1" fmla="*/ 0 h 2511"/>
                <a:gd name="T2" fmla="*/ 4653 w 4654"/>
                <a:gd name="T3" fmla="*/ 0 h 2511"/>
                <a:gd name="T4" fmla="*/ 4653 w 4654"/>
                <a:gd name="T5" fmla="*/ 2510 h 2511"/>
                <a:gd name="T6" fmla="*/ 0 w 4654"/>
                <a:gd name="T7" fmla="*/ 2510 h 2511"/>
                <a:gd name="T8" fmla="*/ 0 w 4654"/>
                <a:gd name="T9" fmla="*/ 0 h 2511"/>
              </a:gdLst>
              <a:ahLst/>
              <a:cxnLst>
                <a:cxn ang="0">
                  <a:pos x="T0" y="T1"/>
                </a:cxn>
                <a:cxn ang="0">
                  <a:pos x="T2" y="T3"/>
                </a:cxn>
                <a:cxn ang="0">
                  <a:pos x="T4" y="T5"/>
                </a:cxn>
                <a:cxn ang="0">
                  <a:pos x="T6" y="T7"/>
                </a:cxn>
                <a:cxn ang="0">
                  <a:pos x="T8" y="T9"/>
                </a:cxn>
              </a:cxnLst>
              <a:rect l="0" t="0" r="r" b="b"/>
              <a:pathLst>
                <a:path w="4654" h="2511">
                  <a:moveTo>
                    <a:pt x="0" y="0"/>
                  </a:moveTo>
                  <a:lnTo>
                    <a:pt x="4653" y="0"/>
                  </a:lnTo>
                  <a:lnTo>
                    <a:pt x="4653" y="2510"/>
                  </a:lnTo>
                  <a:lnTo>
                    <a:pt x="0" y="2510"/>
                  </a:lnTo>
                  <a:lnTo>
                    <a:pt x="0" y="0"/>
                  </a:lnTo>
                </a:path>
              </a:pathLst>
            </a:custGeom>
            <a:solidFill>
              <a:schemeClr val="accent2"/>
            </a:solidFill>
            <a:ln>
              <a:noFill/>
            </a:ln>
            <a:effectLst/>
          </p:spPr>
          <p:txBody>
            <a:bodyPr wrap="none" anchor="ctr"/>
            <a:lstStyle/>
            <a:p>
              <a:endParaRPr lang="en-US" sz="3266"/>
            </a:p>
          </p:txBody>
        </p:sp>
        <p:sp>
          <p:nvSpPr>
            <p:cNvPr id="16" name="Freeform 5">
              <a:extLst>
                <a:ext uri="{FF2B5EF4-FFF2-40B4-BE49-F238E27FC236}">
                  <a16:creationId xmlns:a16="http://schemas.microsoft.com/office/drawing/2014/main" id="{4871D49A-25CB-9042-AF7F-E69903683BA6}"/>
                </a:ext>
              </a:extLst>
            </p:cNvPr>
            <p:cNvSpPr>
              <a:spLocks noChangeArrowheads="1"/>
            </p:cNvSpPr>
            <p:nvPr/>
          </p:nvSpPr>
          <p:spPr bwMode="auto">
            <a:xfrm>
              <a:off x="3883658" y="7015432"/>
              <a:ext cx="2744313" cy="1957768"/>
            </a:xfrm>
            <a:custGeom>
              <a:avLst/>
              <a:gdLst>
                <a:gd name="T0" fmla="*/ 3504 w 3524"/>
                <a:gd name="T1" fmla="*/ 13 h 2556"/>
                <a:gd name="T2" fmla="*/ 0 w 3524"/>
                <a:gd name="T3" fmla="*/ 0 h 2556"/>
                <a:gd name="T4" fmla="*/ 0 w 3524"/>
                <a:gd name="T5" fmla="*/ 0 h 2556"/>
                <a:gd name="T6" fmla="*/ 3523 w 3524"/>
                <a:gd name="T7" fmla="*/ 2555 h 2556"/>
                <a:gd name="T8" fmla="*/ 3504 w 3524"/>
                <a:gd name="T9" fmla="*/ 13 h 2556"/>
              </a:gdLst>
              <a:ahLst/>
              <a:cxnLst>
                <a:cxn ang="0">
                  <a:pos x="T0" y="T1"/>
                </a:cxn>
                <a:cxn ang="0">
                  <a:pos x="T2" y="T3"/>
                </a:cxn>
                <a:cxn ang="0">
                  <a:pos x="T4" y="T5"/>
                </a:cxn>
                <a:cxn ang="0">
                  <a:pos x="T6" y="T7"/>
                </a:cxn>
                <a:cxn ang="0">
                  <a:pos x="T8" y="T9"/>
                </a:cxn>
              </a:cxnLst>
              <a:rect l="0" t="0" r="r" b="b"/>
              <a:pathLst>
                <a:path w="3524" h="2556">
                  <a:moveTo>
                    <a:pt x="3504" y="13"/>
                  </a:moveTo>
                  <a:lnTo>
                    <a:pt x="0" y="0"/>
                  </a:lnTo>
                  <a:lnTo>
                    <a:pt x="0" y="0"/>
                  </a:lnTo>
                  <a:cubicBezTo>
                    <a:pt x="0" y="0"/>
                    <a:pt x="2871" y="871"/>
                    <a:pt x="3523" y="2555"/>
                  </a:cubicBezTo>
                  <a:lnTo>
                    <a:pt x="3504" y="13"/>
                  </a:lnTo>
                </a:path>
              </a:pathLst>
            </a:custGeom>
            <a:solidFill>
              <a:schemeClr val="bg1">
                <a:lumMod val="95000"/>
                <a:alpha val="25000"/>
              </a:schemeClr>
            </a:solidFill>
            <a:ln>
              <a:noFill/>
            </a:ln>
            <a:effectLst/>
          </p:spPr>
          <p:txBody>
            <a:bodyPr wrap="none" anchor="ctr"/>
            <a:lstStyle/>
            <a:p>
              <a:endParaRPr lang="en-US" sz="3266"/>
            </a:p>
          </p:txBody>
        </p:sp>
        <p:sp>
          <p:nvSpPr>
            <p:cNvPr id="17" name="Freeform 6">
              <a:extLst>
                <a:ext uri="{FF2B5EF4-FFF2-40B4-BE49-F238E27FC236}">
                  <a16:creationId xmlns:a16="http://schemas.microsoft.com/office/drawing/2014/main" id="{7D9A928B-75A2-D6D8-F23E-85407E85D853}"/>
                </a:ext>
              </a:extLst>
            </p:cNvPr>
            <p:cNvSpPr>
              <a:spLocks noChangeArrowheads="1"/>
            </p:cNvSpPr>
            <p:nvPr/>
          </p:nvSpPr>
          <p:spPr bwMode="auto">
            <a:xfrm>
              <a:off x="4516673" y="9368192"/>
              <a:ext cx="642285" cy="473986"/>
            </a:xfrm>
            <a:custGeom>
              <a:avLst/>
              <a:gdLst>
                <a:gd name="T0" fmla="*/ 825 w 826"/>
                <a:gd name="T1" fmla="*/ 608 h 609"/>
                <a:gd name="T2" fmla="*/ 726 w 826"/>
                <a:gd name="T3" fmla="*/ 10 h 609"/>
                <a:gd name="T4" fmla="*/ 101 w 826"/>
                <a:gd name="T5" fmla="*/ 0 h 609"/>
                <a:gd name="T6" fmla="*/ 0 w 826"/>
                <a:gd name="T7" fmla="*/ 608 h 609"/>
                <a:gd name="T8" fmla="*/ 825 w 826"/>
                <a:gd name="T9" fmla="*/ 608 h 609"/>
              </a:gdLst>
              <a:ahLst/>
              <a:cxnLst>
                <a:cxn ang="0">
                  <a:pos x="T0" y="T1"/>
                </a:cxn>
                <a:cxn ang="0">
                  <a:pos x="T2" y="T3"/>
                </a:cxn>
                <a:cxn ang="0">
                  <a:pos x="T4" y="T5"/>
                </a:cxn>
                <a:cxn ang="0">
                  <a:pos x="T6" y="T7"/>
                </a:cxn>
                <a:cxn ang="0">
                  <a:pos x="T8" y="T9"/>
                </a:cxn>
              </a:cxnLst>
              <a:rect l="0" t="0" r="r" b="b"/>
              <a:pathLst>
                <a:path w="826" h="609">
                  <a:moveTo>
                    <a:pt x="825" y="608"/>
                  </a:moveTo>
                  <a:lnTo>
                    <a:pt x="726" y="10"/>
                  </a:lnTo>
                  <a:lnTo>
                    <a:pt x="101" y="0"/>
                  </a:lnTo>
                  <a:lnTo>
                    <a:pt x="0" y="608"/>
                  </a:lnTo>
                  <a:lnTo>
                    <a:pt x="825" y="608"/>
                  </a:lnTo>
                </a:path>
              </a:pathLst>
            </a:custGeom>
            <a:solidFill>
              <a:schemeClr val="bg1">
                <a:lumMod val="65000"/>
              </a:schemeClr>
            </a:solidFill>
            <a:ln>
              <a:noFill/>
            </a:ln>
            <a:effectLst/>
          </p:spPr>
          <p:txBody>
            <a:bodyPr wrap="none" anchor="ctr"/>
            <a:lstStyle/>
            <a:p>
              <a:endParaRPr lang="en-US" sz="3266"/>
            </a:p>
          </p:txBody>
        </p:sp>
        <p:sp>
          <p:nvSpPr>
            <p:cNvPr id="18" name="Freeform 7">
              <a:extLst>
                <a:ext uri="{FF2B5EF4-FFF2-40B4-BE49-F238E27FC236}">
                  <a16:creationId xmlns:a16="http://schemas.microsoft.com/office/drawing/2014/main" id="{7241CD8A-F00F-A602-0A28-7CDE8AFE32B9}"/>
                </a:ext>
              </a:extLst>
            </p:cNvPr>
            <p:cNvSpPr>
              <a:spLocks noChangeArrowheads="1"/>
            </p:cNvSpPr>
            <p:nvPr/>
          </p:nvSpPr>
          <p:spPr bwMode="auto">
            <a:xfrm>
              <a:off x="4059861" y="9794092"/>
              <a:ext cx="1511260" cy="151126"/>
            </a:xfrm>
            <a:custGeom>
              <a:avLst/>
              <a:gdLst>
                <a:gd name="T0" fmla="*/ 1939 w 1940"/>
                <a:gd name="T1" fmla="*/ 134 h 195"/>
                <a:gd name="T2" fmla="*/ 1939 w 1940"/>
                <a:gd name="T3" fmla="*/ 134 h 195"/>
                <a:gd name="T4" fmla="*/ 1804 w 1940"/>
                <a:gd name="T5" fmla="*/ 0 h 195"/>
                <a:gd name="T6" fmla="*/ 135 w 1940"/>
                <a:gd name="T7" fmla="*/ 0 h 195"/>
                <a:gd name="T8" fmla="*/ 135 w 1940"/>
                <a:gd name="T9" fmla="*/ 0 h 195"/>
                <a:gd name="T10" fmla="*/ 0 w 1940"/>
                <a:gd name="T11" fmla="*/ 134 h 195"/>
                <a:gd name="T12" fmla="*/ 0 w 1940"/>
                <a:gd name="T13" fmla="*/ 194 h 195"/>
                <a:gd name="T14" fmla="*/ 1939 w 1940"/>
                <a:gd name="T15" fmla="*/ 194 h 195"/>
                <a:gd name="T16" fmla="*/ 1939 w 1940"/>
                <a:gd name="T17" fmla="*/ 13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0" h="195">
                  <a:moveTo>
                    <a:pt x="1939" y="134"/>
                  </a:moveTo>
                  <a:lnTo>
                    <a:pt x="1939" y="134"/>
                  </a:lnTo>
                  <a:cubicBezTo>
                    <a:pt x="1939" y="60"/>
                    <a:pt x="1879" y="0"/>
                    <a:pt x="1804" y="0"/>
                  </a:cubicBezTo>
                  <a:lnTo>
                    <a:pt x="135" y="0"/>
                  </a:lnTo>
                  <a:lnTo>
                    <a:pt x="135" y="0"/>
                  </a:lnTo>
                  <a:cubicBezTo>
                    <a:pt x="60" y="0"/>
                    <a:pt x="0" y="60"/>
                    <a:pt x="0" y="134"/>
                  </a:cubicBezTo>
                  <a:lnTo>
                    <a:pt x="0" y="194"/>
                  </a:lnTo>
                  <a:lnTo>
                    <a:pt x="1939" y="194"/>
                  </a:lnTo>
                  <a:lnTo>
                    <a:pt x="1939" y="134"/>
                  </a:ln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19" name="Freeform 8">
              <a:extLst>
                <a:ext uri="{FF2B5EF4-FFF2-40B4-BE49-F238E27FC236}">
                  <a16:creationId xmlns:a16="http://schemas.microsoft.com/office/drawing/2014/main" id="{F223D601-087E-347C-C350-FE2EFD05477D}"/>
                </a:ext>
              </a:extLst>
            </p:cNvPr>
            <p:cNvSpPr>
              <a:spLocks noChangeArrowheads="1"/>
            </p:cNvSpPr>
            <p:nvPr/>
          </p:nvSpPr>
          <p:spPr bwMode="auto">
            <a:xfrm>
              <a:off x="4585368" y="9330408"/>
              <a:ext cx="508333" cy="109910"/>
            </a:xfrm>
            <a:custGeom>
              <a:avLst/>
              <a:gdLst>
                <a:gd name="T0" fmla="*/ 628 w 652"/>
                <a:gd name="T1" fmla="*/ 0 h 140"/>
                <a:gd name="T2" fmla="*/ 22 w 652"/>
                <a:gd name="T3" fmla="*/ 0 h 140"/>
                <a:gd name="T4" fmla="*/ 0 w 652"/>
                <a:gd name="T5" fmla="*/ 139 h 140"/>
                <a:gd name="T6" fmla="*/ 651 w 652"/>
                <a:gd name="T7" fmla="*/ 139 h 140"/>
                <a:gd name="T8" fmla="*/ 628 w 652"/>
                <a:gd name="T9" fmla="*/ 0 h 140"/>
              </a:gdLst>
              <a:ahLst/>
              <a:cxnLst>
                <a:cxn ang="0">
                  <a:pos x="T0" y="T1"/>
                </a:cxn>
                <a:cxn ang="0">
                  <a:pos x="T2" y="T3"/>
                </a:cxn>
                <a:cxn ang="0">
                  <a:pos x="T4" y="T5"/>
                </a:cxn>
                <a:cxn ang="0">
                  <a:pos x="T6" y="T7"/>
                </a:cxn>
                <a:cxn ang="0">
                  <a:pos x="T8" y="T9"/>
                </a:cxn>
              </a:cxnLst>
              <a:rect l="0" t="0" r="r" b="b"/>
              <a:pathLst>
                <a:path w="652" h="140">
                  <a:moveTo>
                    <a:pt x="628" y="0"/>
                  </a:moveTo>
                  <a:lnTo>
                    <a:pt x="22" y="0"/>
                  </a:lnTo>
                  <a:lnTo>
                    <a:pt x="0" y="139"/>
                  </a:lnTo>
                  <a:lnTo>
                    <a:pt x="651" y="139"/>
                  </a:lnTo>
                  <a:lnTo>
                    <a:pt x="628" y="0"/>
                  </a:lnTo>
                </a:path>
              </a:pathLst>
            </a:custGeom>
            <a:solidFill>
              <a:schemeClr val="bg1">
                <a:lumMod val="75000"/>
              </a:schemeClr>
            </a:solidFill>
            <a:ln>
              <a:noFill/>
            </a:ln>
            <a:effectLst/>
          </p:spPr>
          <p:txBody>
            <a:bodyPr wrap="none" anchor="ctr"/>
            <a:lstStyle/>
            <a:p>
              <a:endParaRPr lang="en-US" sz="3266"/>
            </a:p>
          </p:txBody>
        </p:sp>
        <p:sp>
          <p:nvSpPr>
            <p:cNvPr id="21" name="Freeform 66">
              <a:extLst>
                <a:ext uri="{FF2B5EF4-FFF2-40B4-BE49-F238E27FC236}">
                  <a16:creationId xmlns:a16="http://schemas.microsoft.com/office/drawing/2014/main" id="{53655F97-665B-4DEA-A178-2BBC0C82FF7A}"/>
                </a:ext>
              </a:extLst>
            </p:cNvPr>
            <p:cNvSpPr>
              <a:spLocks noChangeArrowheads="1"/>
            </p:cNvSpPr>
            <p:nvPr/>
          </p:nvSpPr>
          <p:spPr bwMode="auto">
            <a:xfrm>
              <a:off x="3238973" y="7417292"/>
              <a:ext cx="291947"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3" y="376"/>
                    <a:pt x="0" y="291"/>
                    <a:pt x="0" y="188"/>
                  </a:cubicBezTo>
                  <a:lnTo>
                    <a:pt x="0" y="188"/>
                  </a:lnTo>
                  <a:cubicBezTo>
                    <a:pt x="0" y="84"/>
                    <a:pt x="83" y="0"/>
                    <a:pt x="187" y="0"/>
                  </a:cubicBezTo>
                  <a:lnTo>
                    <a:pt x="187" y="0"/>
                  </a:lnTo>
                  <a:cubicBezTo>
                    <a:pt x="291" y="0"/>
                    <a:pt x="375" y="84"/>
                    <a:pt x="375" y="188"/>
                  </a:cubicBezTo>
                </a:path>
              </a:pathLst>
            </a:custGeom>
            <a:solidFill>
              <a:schemeClr val="accent1"/>
            </a:solidFill>
            <a:ln>
              <a:noFill/>
            </a:ln>
            <a:effectLst/>
          </p:spPr>
          <p:txBody>
            <a:bodyPr wrap="none" anchor="ctr"/>
            <a:lstStyle/>
            <a:p>
              <a:endParaRPr lang="en-US" sz="3266"/>
            </a:p>
          </p:txBody>
        </p:sp>
        <p:sp>
          <p:nvSpPr>
            <p:cNvPr id="23" name="Freeform 67">
              <a:extLst>
                <a:ext uri="{FF2B5EF4-FFF2-40B4-BE49-F238E27FC236}">
                  <a16:creationId xmlns:a16="http://schemas.microsoft.com/office/drawing/2014/main" id="{60084D2F-99F5-F3F0-BE9F-A7964F207ADE}"/>
                </a:ext>
              </a:extLst>
            </p:cNvPr>
            <p:cNvSpPr>
              <a:spLocks noChangeArrowheads="1"/>
            </p:cNvSpPr>
            <p:nvPr/>
          </p:nvSpPr>
          <p:spPr bwMode="auto">
            <a:xfrm>
              <a:off x="3238973" y="7417292"/>
              <a:ext cx="291947"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3" y="376"/>
                    <a:pt x="0" y="291"/>
                    <a:pt x="0" y="188"/>
                  </a:cubicBezTo>
                  <a:lnTo>
                    <a:pt x="0" y="188"/>
                  </a:lnTo>
                  <a:cubicBezTo>
                    <a:pt x="0" y="84"/>
                    <a:pt x="83" y="0"/>
                    <a:pt x="187" y="0"/>
                  </a:cubicBezTo>
                  <a:lnTo>
                    <a:pt x="187" y="0"/>
                  </a:lnTo>
                  <a:cubicBezTo>
                    <a:pt x="291" y="0"/>
                    <a:pt x="375" y="84"/>
                    <a:pt x="375" y="188"/>
                  </a:cubicBezTo>
                </a:path>
              </a:pathLst>
            </a:custGeom>
            <a:noFill/>
            <a:ln w="2160" cap="flat">
              <a:solidFill>
                <a:srgbClr val="EAEAE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4" name="Freeform 68">
              <a:extLst>
                <a:ext uri="{FF2B5EF4-FFF2-40B4-BE49-F238E27FC236}">
                  <a16:creationId xmlns:a16="http://schemas.microsoft.com/office/drawing/2014/main" id="{6D02AEC2-BFF5-52CD-EF90-E84A0FA544D3}"/>
                </a:ext>
              </a:extLst>
            </p:cNvPr>
            <p:cNvSpPr>
              <a:spLocks noChangeArrowheads="1"/>
            </p:cNvSpPr>
            <p:nvPr/>
          </p:nvSpPr>
          <p:spPr bwMode="auto">
            <a:xfrm>
              <a:off x="4248770" y="7417292"/>
              <a:ext cx="291947"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4" y="376"/>
                    <a:pt x="0" y="291"/>
                    <a:pt x="0" y="188"/>
                  </a:cubicBezTo>
                  <a:lnTo>
                    <a:pt x="0" y="188"/>
                  </a:lnTo>
                  <a:cubicBezTo>
                    <a:pt x="0" y="84"/>
                    <a:pt x="84" y="0"/>
                    <a:pt x="187" y="0"/>
                  </a:cubicBezTo>
                  <a:lnTo>
                    <a:pt x="187" y="0"/>
                  </a:lnTo>
                  <a:cubicBezTo>
                    <a:pt x="291" y="0"/>
                    <a:pt x="375" y="84"/>
                    <a:pt x="375" y="188"/>
                  </a:cubicBezTo>
                </a:path>
              </a:pathLst>
            </a:custGeom>
            <a:solidFill>
              <a:schemeClr val="accent2"/>
            </a:solidFill>
            <a:ln>
              <a:noFill/>
            </a:ln>
            <a:effectLst/>
          </p:spPr>
          <p:txBody>
            <a:bodyPr wrap="none" anchor="ctr"/>
            <a:lstStyle/>
            <a:p>
              <a:endParaRPr lang="en-US" sz="3266"/>
            </a:p>
          </p:txBody>
        </p:sp>
        <p:sp>
          <p:nvSpPr>
            <p:cNvPr id="25" name="Freeform 69">
              <a:extLst>
                <a:ext uri="{FF2B5EF4-FFF2-40B4-BE49-F238E27FC236}">
                  <a16:creationId xmlns:a16="http://schemas.microsoft.com/office/drawing/2014/main" id="{F5BE3CE5-3822-756E-0FCD-CEB9FBF97E25}"/>
                </a:ext>
              </a:extLst>
            </p:cNvPr>
            <p:cNvSpPr>
              <a:spLocks noChangeArrowheads="1"/>
            </p:cNvSpPr>
            <p:nvPr/>
          </p:nvSpPr>
          <p:spPr bwMode="auto">
            <a:xfrm>
              <a:off x="4248770" y="7417292"/>
              <a:ext cx="291947"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4" y="376"/>
                    <a:pt x="0" y="291"/>
                    <a:pt x="0" y="188"/>
                  </a:cubicBezTo>
                  <a:lnTo>
                    <a:pt x="0" y="188"/>
                  </a:lnTo>
                  <a:cubicBezTo>
                    <a:pt x="0" y="84"/>
                    <a:pt x="84" y="0"/>
                    <a:pt x="187" y="0"/>
                  </a:cubicBezTo>
                  <a:lnTo>
                    <a:pt x="187" y="0"/>
                  </a:lnTo>
                  <a:cubicBezTo>
                    <a:pt x="291" y="0"/>
                    <a:pt x="375" y="84"/>
                    <a:pt x="375" y="188"/>
                  </a:cubicBezTo>
                </a:path>
              </a:pathLst>
            </a:custGeom>
            <a:noFill/>
            <a:ln w="2160" cap="flat">
              <a:solidFill>
                <a:srgbClr val="EAEAE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6" name="Freeform 70">
              <a:extLst>
                <a:ext uri="{FF2B5EF4-FFF2-40B4-BE49-F238E27FC236}">
                  <a16:creationId xmlns:a16="http://schemas.microsoft.com/office/drawing/2014/main" id="{70E1F1AE-E70A-627C-29FD-93D32C619837}"/>
                </a:ext>
              </a:extLst>
            </p:cNvPr>
            <p:cNvSpPr>
              <a:spLocks noChangeArrowheads="1"/>
            </p:cNvSpPr>
            <p:nvPr/>
          </p:nvSpPr>
          <p:spPr bwMode="auto">
            <a:xfrm>
              <a:off x="5200175" y="7417292"/>
              <a:ext cx="291950" cy="291947"/>
            </a:xfrm>
            <a:custGeom>
              <a:avLst/>
              <a:gdLst>
                <a:gd name="T0" fmla="*/ 376 w 377"/>
                <a:gd name="T1" fmla="*/ 188 h 377"/>
                <a:gd name="T2" fmla="*/ 376 w 377"/>
                <a:gd name="T3" fmla="*/ 188 h 377"/>
                <a:gd name="T4" fmla="*/ 187 w 377"/>
                <a:gd name="T5" fmla="*/ 376 h 377"/>
                <a:gd name="T6" fmla="*/ 187 w 377"/>
                <a:gd name="T7" fmla="*/ 376 h 377"/>
                <a:gd name="T8" fmla="*/ 0 w 377"/>
                <a:gd name="T9" fmla="*/ 188 h 377"/>
                <a:gd name="T10" fmla="*/ 0 w 377"/>
                <a:gd name="T11" fmla="*/ 188 h 377"/>
                <a:gd name="T12" fmla="*/ 187 w 377"/>
                <a:gd name="T13" fmla="*/ 0 h 377"/>
                <a:gd name="T14" fmla="*/ 187 w 377"/>
                <a:gd name="T15" fmla="*/ 0 h 377"/>
                <a:gd name="T16" fmla="*/ 376 w 377"/>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377">
                  <a:moveTo>
                    <a:pt x="376" y="188"/>
                  </a:moveTo>
                  <a:lnTo>
                    <a:pt x="376" y="188"/>
                  </a:lnTo>
                  <a:cubicBezTo>
                    <a:pt x="376" y="291"/>
                    <a:pt x="291" y="376"/>
                    <a:pt x="187" y="376"/>
                  </a:cubicBezTo>
                  <a:lnTo>
                    <a:pt x="187" y="376"/>
                  </a:lnTo>
                  <a:cubicBezTo>
                    <a:pt x="84" y="376"/>
                    <a:pt x="0" y="291"/>
                    <a:pt x="0" y="188"/>
                  </a:cubicBezTo>
                  <a:lnTo>
                    <a:pt x="0" y="188"/>
                  </a:lnTo>
                  <a:cubicBezTo>
                    <a:pt x="0" y="84"/>
                    <a:pt x="84" y="0"/>
                    <a:pt x="187" y="0"/>
                  </a:cubicBezTo>
                  <a:lnTo>
                    <a:pt x="187" y="0"/>
                  </a:lnTo>
                  <a:cubicBezTo>
                    <a:pt x="291" y="0"/>
                    <a:pt x="376" y="84"/>
                    <a:pt x="376" y="188"/>
                  </a:cubicBezTo>
                </a:path>
              </a:pathLst>
            </a:custGeom>
            <a:solidFill>
              <a:schemeClr val="accent3"/>
            </a:solidFill>
            <a:ln>
              <a:noFill/>
            </a:ln>
            <a:effectLst/>
          </p:spPr>
          <p:txBody>
            <a:bodyPr wrap="none" anchor="ctr"/>
            <a:lstStyle/>
            <a:p>
              <a:endParaRPr lang="en-US" sz="3266"/>
            </a:p>
          </p:txBody>
        </p:sp>
        <p:sp>
          <p:nvSpPr>
            <p:cNvPr id="27" name="Freeform 71">
              <a:extLst>
                <a:ext uri="{FF2B5EF4-FFF2-40B4-BE49-F238E27FC236}">
                  <a16:creationId xmlns:a16="http://schemas.microsoft.com/office/drawing/2014/main" id="{58E8A56C-F93B-697F-FBE6-1C5DA8615E01}"/>
                </a:ext>
              </a:extLst>
            </p:cNvPr>
            <p:cNvSpPr>
              <a:spLocks noChangeArrowheads="1"/>
            </p:cNvSpPr>
            <p:nvPr/>
          </p:nvSpPr>
          <p:spPr bwMode="auto">
            <a:xfrm>
              <a:off x="5200175" y="7417292"/>
              <a:ext cx="291950" cy="291947"/>
            </a:xfrm>
            <a:custGeom>
              <a:avLst/>
              <a:gdLst>
                <a:gd name="T0" fmla="*/ 376 w 377"/>
                <a:gd name="T1" fmla="*/ 188 h 377"/>
                <a:gd name="T2" fmla="*/ 376 w 377"/>
                <a:gd name="T3" fmla="*/ 188 h 377"/>
                <a:gd name="T4" fmla="*/ 187 w 377"/>
                <a:gd name="T5" fmla="*/ 376 h 377"/>
                <a:gd name="T6" fmla="*/ 187 w 377"/>
                <a:gd name="T7" fmla="*/ 376 h 377"/>
                <a:gd name="T8" fmla="*/ 0 w 377"/>
                <a:gd name="T9" fmla="*/ 188 h 377"/>
                <a:gd name="T10" fmla="*/ 0 w 377"/>
                <a:gd name="T11" fmla="*/ 188 h 377"/>
                <a:gd name="T12" fmla="*/ 187 w 377"/>
                <a:gd name="T13" fmla="*/ 0 h 377"/>
                <a:gd name="T14" fmla="*/ 187 w 377"/>
                <a:gd name="T15" fmla="*/ 0 h 377"/>
                <a:gd name="T16" fmla="*/ 376 w 377"/>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377">
                  <a:moveTo>
                    <a:pt x="376" y="188"/>
                  </a:moveTo>
                  <a:lnTo>
                    <a:pt x="376" y="188"/>
                  </a:lnTo>
                  <a:cubicBezTo>
                    <a:pt x="376" y="291"/>
                    <a:pt x="291" y="376"/>
                    <a:pt x="187" y="376"/>
                  </a:cubicBezTo>
                  <a:lnTo>
                    <a:pt x="187" y="376"/>
                  </a:lnTo>
                  <a:cubicBezTo>
                    <a:pt x="84" y="376"/>
                    <a:pt x="0" y="291"/>
                    <a:pt x="0" y="188"/>
                  </a:cubicBezTo>
                  <a:lnTo>
                    <a:pt x="0" y="188"/>
                  </a:lnTo>
                  <a:cubicBezTo>
                    <a:pt x="0" y="84"/>
                    <a:pt x="84" y="0"/>
                    <a:pt x="187" y="0"/>
                  </a:cubicBezTo>
                  <a:lnTo>
                    <a:pt x="187" y="0"/>
                  </a:lnTo>
                  <a:cubicBezTo>
                    <a:pt x="291" y="0"/>
                    <a:pt x="376" y="84"/>
                    <a:pt x="376" y="188"/>
                  </a:cubicBezTo>
                </a:path>
              </a:pathLst>
            </a:custGeom>
            <a:noFill/>
            <a:ln w="2160" cap="flat">
              <a:solidFill>
                <a:srgbClr val="EAEAE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8" name="Freeform 72">
              <a:extLst>
                <a:ext uri="{FF2B5EF4-FFF2-40B4-BE49-F238E27FC236}">
                  <a16:creationId xmlns:a16="http://schemas.microsoft.com/office/drawing/2014/main" id="{310EFEAF-CAAB-BB25-9722-0DF1EEC58BC5}"/>
                </a:ext>
              </a:extLst>
            </p:cNvPr>
            <p:cNvSpPr>
              <a:spLocks noChangeArrowheads="1"/>
            </p:cNvSpPr>
            <p:nvPr/>
          </p:nvSpPr>
          <p:spPr bwMode="auto">
            <a:xfrm>
              <a:off x="6155016" y="7417292"/>
              <a:ext cx="291950"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4" y="376"/>
                    <a:pt x="0" y="291"/>
                    <a:pt x="0" y="188"/>
                  </a:cubicBezTo>
                  <a:lnTo>
                    <a:pt x="0" y="188"/>
                  </a:lnTo>
                  <a:cubicBezTo>
                    <a:pt x="0" y="84"/>
                    <a:pt x="84" y="0"/>
                    <a:pt x="187" y="0"/>
                  </a:cubicBezTo>
                  <a:lnTo>
                    <a:pt x="187" y="0"/>
                  </a:lnTo>
                  <a:cubicBezTo>
                    <a:pt x="291" y="0"/>
                    <a:pt x="375" y="84"/>
                    <a:pt x="375" y="188"/>
                  </a:cubicBezTo>
                </a:path>
              </a:pathLst>
            </a:custGeom>
            <a:solidFill>
              <a:schemeClr val="accent4"/>
            </a:solidFill>
            <a:ln>
              <a:noFill/>
            </a:ln>
            <a:effectLst/>
          </p:spPr>
          <p:txBody>
            <a:bodyPr wrap="none" anchor="ctr"/>
            <a:lstStyle/>
            <a:p>
              <a:endParaRPr lang="en-US" sz="3266"/>
            </a:p>
          </p:txBody>
        </p:sp>
        <p:sp>
          <p:nvSpPr>
            <p:cNvPr id="29" name="Freeform 73">
              <a:extLst>
                <a:ext uri="{FF2B5EF4-FFF2-40B4-BE49-F238E27FC236}">
                  <a16:creationId xmlns:a16="http://schemas.microsoft.com/office/drawing/2014/main" id="{6F5D4762-2A5B-59A9-F29F-F5A4D83A9BE8}"/>
                </a:ext>
              </a:extLst>
            </p:cNvPr>
            <p:cNvSpPr>
              <a:spLocks noChangeArrowheads="1"/>
            </p:cNvSpPr>
            <p:nvPr/>
          </p:nvSpPr>
          <p:spPr bwMode="auto">
            <a:xfrm>
              <a:off x="6155016" y="7417292"/>
              <a:ext cx="291950"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4" y="376"/>
                    <a:pt x="0" y="291"/>
                    <a:pt x="0" y="188"/>
                  </a:cubicBezTo>
                  <a:lnTo>
                    <a:pt x="0" y="188"/>
                  </a:lnTo>
                  <a:cubicBezTo>
                    <a:pt x="0" y="84"/>
                    <a:pt x="84" y="0"/>
                    <a:pt x="187" y="0"/>
                  </a:cubicBezTo>
                  <a:lnTo>
                    <a:pt x="187" y="0"/>
                  </a:lnTo>
                  <a:cubicBezTo>
                    <a:pt x="291" y="0"/>
                    <a:pt x="375" y="84"/>
                    <a:pt x="375" y="188"/>
                  </a:cubicBezTo>
                </a:path>
              </a:pathLst>
            </a:custGeom>
            <a:noFill/>
            <a:ln w="2160" cap="flat">
              <a:solidFill>
                <a:srgbClr val="EAEAE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grpSp>
      <p:sp>
        <p:nvSpPr>
          <p:cNvPr id="30" name="TextBox 29">
            <a:extLst>
              <a:ext uri="{FF2B5EF4-FFF2-40B4-BE49-F238E27FC236}">
                <a16:creationId xmlns:a16="http://schemas.microsoft.com/office/drawing/2014/main" id="{B7A79812-7FA7-0FAF-A7BC-4ED30D6FC146}"/>
              </a:ext>
            </a:extLst>
          </p:cNvPr>
          <p:cNvSpPr txBox="1"/>
          <p:nvPr/>
        </p:nvSpPr>
        <p:spPr>
          <a:xfrm>
            <a:off x="8067576" y="4697921"/>
            <a:ext cx="2924904" cy="338554"/>
          </a:xfrm>
          <a:prstGeom prst="rect">
            <a:avLst/>
          </a:prstGeom>
          <a:noFill/>
        </p:spPr>
        <p:txBody>
          <a:bodyPr wrap="none" rtlCol="0" anchor="b" anchorCtr="0">
            <a:spAutoFit/>
          </a:bodyPr>
          <a:lstStyle/>
          <a:p>
            <a:pPr algn="ctr"/>
            <a:r>
              <a:rPr lang="en-US" sz="1600" b="1">
                <a:solidFill>
                  <a:schemeClr val="tx2"/>
                </a:solidFill>
                <a:ea typeface="League Spartan" charset="0"/>
                <a:cs typeface="Poppins" pitchFamily="2" charset="77"/>
              </a:rPr>
              <a:t>Automatic ticket triaging system</a:t>
            </a:r>
          </a:p>
        </p:txBody>
      </p:sp>
      <p:sp>
        <p:nvSpPr>
          <p:cNvPr id="31" name="Subtitle 2">
            <a:extLst>
              <a:ext uri="{FF2B5EF4-FFF2-40B4-BE49-F238E27FC236}">
                <a16:creationId xmlns:a16="http://schemas.microsoft.com/office/drawing/2014/main" id="{BECA7D69-378A-CEFF-A743-B66D87D68C4C}"/>
              </a:ext>
            </a:extLst>
          </p:cNvPr>
          <p:cNvSpPr txBox="1">
            <a:spLocks/>
          </p:cNvSpPr>
          <p:nvPr/>
        </p:nvSpPr>
        <p:spPr>
          <a:xfrm>
            <a:off x="8084607" y="5063687"/>
            <a:ext cx="2890827" cy="1022780"/>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buSzPct val="125000"/>
              <a:buFont typeface="Calibri" panose="020F0502020204030204" pitchFamily="34" charset="0"/>
              <a:buChar char="›"/>
            </a:pPr>
            <a:r>
              <a:rPr lang="en-US" sz="1200">
                <a:solidFill>
                  <a:schemeClr val="tx1"/>
                </a:solidFill>
                <a:latin typeface="+mn-lt"/>
              </a:rPr>
              <a:t>Reduced support agent time</a:t>
            </a:r>
          </a:p>
          <a:p>
            <a:pPr marL="171450" indent="-171450" algn="l">
              <a:buSzPct val="125000"/>
              <a:buFont typeface="Calibri" panose="020F0502020204030204" pitchFamily="34" charset="0"/>
              <a:buChar char="›"/>
            </a:pPr>
            <a:r>
              <a:rPr lang="en-US" sz="1200">
                <a:solidFill>
                  <a:schemeClr val="tx1"/>
                </a:solidFill>
                <a:latin typeface="+mn-lt"/>
              </a:rPr>
              <a:t>Reduced cost of service </a:t>
            </a:r>
          </a:p>
          <a:p>
            <a:pPr marL="171450" indent="-171450" algn="l">
              <a:buSzPct val="125000"/>
              <a:buFont typeface="Calibri" panose="020F0502020204030204" pitchFamily="34" charset="0"/>
              <a:buChar char="›"/>
            </a:pPr>
            <a:r>
              <a:rPr lang="en-US" sz="1200">
                <a:solidFill>
                  <a:schemeClr val="tx1"/>
                </a:solidFill>
                <a:latin typeface="+mn-lt"/>
              </a:rPr>
              <a:t>Increased efficiency</a:t>
            </a:r>
          </a:p>
          <a:p>
            <a:pPr marL="171450" indent="-171450" algn="l">
              <a:buSzPct val="125000"/>
              <a:buFont typeface="Calibri" panose="020F0502020204030204" pitchFamily="34" charset="0"/>
              <a:buChar char="›"/>
            </a:pPr>
            <a:r>
              <a:rPr lang="en-US" sz="1200">
                <a:solidFill>
                  <a:schemeClr val="tx1"/>
                </a:solidFill>
                <a:latin typeface="+mn-lt"/>
              </a:rPr>
              <a:t>Highly accurate classification</a:t>
            </a:r>
          </a:p>
        </p:txBody>
      </p:sp>
      <p:sp>
        <p:nvSpPr>
          <p:cNvPr id="32" name="Subtitle 2">
            <a:extLst>
              <a:ext uri="{FF2B5EF4-FFF2-40B4-BE49-F238E27FC236}">
                <a16:creationId xmlns:a16="http://schemas.microsoft.com/office/drawing/2014/main" id="{D6CBDE0B-3DF4-E79C-8760-F099DADFF6AC}"/>
              </a:ext>
            </a:extLst>
          </p:cNvPr>
          <p:cNvSpPr txBox="1">
            <a:spLocks/>
          </p:cNvSpPr>
          <p:nvPr/>
        </p:nvSpPr>
        <p:spPr>
          <a:xfrm>
            <a:off x="7882932" y="3005370"/>
            <a:ext cx="2827810" cy="58708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000">
                <a:solidFill>
                  <a:schemeClr val="bg1"/>
                </a:solidFill>
                <a:latin typeface="+mn-lt"/>
              </a:rPr>
              <a:t>A machine learning based model that </a:t>
            </a:r>
            <a:r>
              <a:rPr lang="en-US" sz="1000" b="1">
                <a:solidFill>
                  <a:schemeClr val="bg1"/>
                </a:solidFill>
                <a:latin typeface="+mn-lt"/>
              </a:rPr>
              <a:t>automatically classifies incoming customer complaints </a:t>
            </a:r>
            <a:r>
              <a:rPr lang="en-US" sz="1000">
                <a:solidFill>
                  <a:schemeClr val="bg1"/>
                </a:solidFill>
                <a:latin typeface="+mn-lt"/>
              </a:rPr>
              <a:t>through mail, text or chat. </a:t>
            </a:r>
          </a:p>
        </p:txBody>
      </p:sp>
      <p:sp>
        <p:nvSpPr>
          <p:cNvPr id="33" name="TextBox 32">
            <a:extLst>
              <a:ext uri="{FF2B5EF4-FFF2-40B4-BE49-F238E27FC236}">
                <a16:creationId xmlns:a16="http://schemas.microsoft.com/office/drawing/2014/main" id="{6C5AA176-C1CA-AB77-2565-31B00A4EEE85}"/>
              </a:ext>
            </a:extLst>
          </p:cNvPr>
          <p:cNvSpPr txBox="1"/>
          <p:nvPr/>
        </p:nvSpPr>
        <p:spPr>
          <a:xfrm>
            <a:off x="8585320" y="881396"/>
            <a:ext cx="369332" cy="922053"/>
          </a:xfrm>
          <a:prstGeom prst="rect">
            <a:avLst/>
          </a:prstGeom>
          <a:noFill/>
        </p:spPr>
        <p:txBody>
          <a:bodyPr vert="vert270" wrap="square" rtlCol="0">
            <a:spAutoFit/>
          </a:bodyPr>
          <a:lstStyle/>
          <a:p>
            <a:r>
              <a:rPr lang="en-US" sz="1200">
                <a:solidFill>
                  <a:schemeClr val="bg1"/>
                </a:solidFill>
              </a:rPr>
              <a:t>Hardware</a:t>
            </a:r>
            <a:endParaRPr lang="en-IN" sz="1200">
              <a:solidFill>
                <a:schemeClr val="bg1"/>
              </a:solidFill>
            </a:endParaRPr>
          </a:p>
        </p:txBody>
      </p:sp>
      <p:sp>
        <p:nvSpPr>
          <p:cNvPr id="34" name="TextBox 33">
            <a:extLst>
              <a:ext uri="{FF2B5EF4-FFF2-40B4-BE49-F238E27FC236}">
                <a16:creationId xmlns:a16="http://schemas.microsoft.com/office/drawing/2014/main" id="{A114DC84-76FB-3629-F189-5FC5B262B0EC}"/>
              </a:ext>
            </a:extLst>
          </p:cNvPr>
          <p:cNvSpPr txBox="1"/>
          <p:nvPr/>
        </p:nvSpPr>
        <p:spPr>
          <a:xfrm>
            <a:off x="9098363" y="849575"/>
            <a:ext cx="369332" cy="922053"/>
          </a:xfrm>
          <a:prstGeom prst="rect">
            <a:avLst/>
          </a:prstGeom>
          <a:noFill/>
        </p:spPr>
        <p:txBody>
          <a:bodyPr vert="vert270" wrap="square" rtlCol="0">
            <a:spAutoFit/>
          </a:bodyPr>
          <a:lstStyle/>
          <a:p>
            <a:r>
              <a:rPr lang="en-US" sz="1200">
                <a:solidFill>
                  <a:schemeClr val="bg1"/>
                </a:solidFill>
              </a:rPr>
              <a:t>Login</a:t>
            </a:r>
            <a:endParaRPr lang="en-IN" sz="1200">
              <a:solidFill>
                <a:schemeClr val="bg1"/>
              </a:solidFill>
            </a:endParaRPr>
          </a:p>
        </p:txBody>
      </p:sp>
      <p:sp>
        <p:nvSpPr>
          <p:cNvPr id="35" name="TextBox 34">
            <a:extLst>
              <a:ext uri="{FF2B5EF4-FFF2-40B4-BE49-F238E27FC236}">
                <a16:creationId xmlns:a16="http://schemas.microsoft.com/office/drawing/2014/main" id="{0F30E9FB-CB88-B6EE-51AD-BEFD2F96BDAE}"/>
              </a:ext>
            </a:extLst>
          </p:cNvPr>
          <p:cNvSpPr txBox="1"/>
          <p:nvPr/>
        </p:nvSpPr>
        <p:spPr>
          <a:xfrm>
            <a:off x="9595940" y="825633"/>
            <a:ext cx="369332" cy="922053"/>
          </a:xfrm>
          <a:prstGeom prst="rect">
            <a:avLst/>
          </a:prstGeom>
          <a:noFill/>
        </p:spPr>
        <p:txBody>
          <a:bodyPr vert="vert270" wrap="square" rtlCol="0">
            <a:spAutoFit/>
          </a:bodyPr>
          <a:lstStyle/>
          <a:p>
            <a:r>
              <a:rPr lang="en-US" sz="1200">
                <a:solidFill>
                  <a:schemeClr val="bg1"/>
                </a:solidFill>
              </a:rPr>
              <a:t>Software</a:t>
            </a:r>
            <a:endParaRPr lang="en-IN" sz="1200">
              <a:solidFill>
                <a:schemeClr val="bg1"/>
              </a:solidFill>
            </a:endParaRPr>
          </a:p>
        </p:txBody>
      </p:sp>
      <p:sp>
        <p:nvSpPr>
          <p:cNvPr id="36" name="TextBox 35">
            <a:extLst>
              <a:ext uri="{FF2B5EF4-FFF2-40B4-BE49-F238E27FC236}">
                <a16:creationId xmlns:a16="http://schemas.microsoft.com/office/drawing/2014/main" id="{FBC3ECE2-5EF5-5918-7733-45DA014E79BC}"/>
              </a:ext>
            </a:extLst>
          </p:cNvPr>
          <p:cNvSpPr txBox="1"/>
          <p:nvPr/>
        </p:nvSpPr>
        <p:spPr>
          <a:xfrm>
            <a:off x="10065684" y="800100"/>
            <a:ext cx="369332" cy="922053"/>
          </a:xfrm>
          <a:prstGeom prst="rect">
            <a:avLst/>
          </a:prstGeom>
          <a:noFill/>
        </p:spPr>
        <p:txBody>
          <a:bodyPr vert="vert270" wrap="square" rtlCol="0">
            <a:spAutoFit/>
          </a:bodyPr>
          <a:lstStyle/>
          <a:p>
            <a:r>
              <a:rPr lang="en-US" sz="1200">
                <a:solidFill>
                  <a:schemeClr val="bg1"/>
                </a:solidFill>
              </a:rPr>
              <a:t>Payment</a:t>
            </a:r>
            <a:endParaRPr lang="en-IN" sz="1200">
              <a:solidFill>
                <a:schemeClr val="bg1"/>
              </a:solidFill>
            </a:endParaRPr>
          </a:p>
        </p:txBody>
      </p:sp>
      <p:pic>
        <p:nvPicPr>
          <p:cNvPr id="3" name="Picture 3">
            <a:extLst>
              <a:ext uri="{FF2B5EF4-FFF2-40B4-BE49-F238E27FC236}">
                <a16:creationId xmlns:a16="http://schemas.microsoft.com/office/drawing/2014/main" id="{3EFA0056-A491-C54F-A14B-1DD217A22948}"/>
              </a:ext>
            </a:extLst>
          </p:cNvPr>
          <p:cNvPicPr>
            <a:picLocks noChangeAspect="1"/>
          </p:cNvPicPr>
          <p:nvPr/>
        </p:nvPicPr>
        <p:blipFill>
          <a:blip r:embed="rId2"/>
          <a:stretch>
            <a:fillRect/>
          </a:stretch>
        </p:blipFill>
        <p:spPr>
          <a:xfrm>
            <a:off x="6072188" y="3195638"/>
            <a:ext cx="47625" cy="466725"/>
          </a:xfrm>
          <a:prstGeom prst="rect">
            <a:avLst/>
          </a:prstGeom>
        </p:spPr>
      </p:pic>
    </p:spTree>
    <p:extLst>
      <p:ext uri="{BB962C8B-B14F-4D97-AF65-F5344CB8AC3E}">
        <p14:creationId xmlns:p14="http://schemas.microsoft.com/office/powerpoint/2010/main" val="2751772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BFB6F-04B7-D663-D742-2525E81EEE4E}"/>
              </a:ext>
            </a:extLst>
          </p:cNvPr>
          <p:cNvSpPr>
            <a:spLocks noGrp="1"/>
          </p:cNvSpPr>
          <p:nvPr>
            <p:ph type="body" sz="quarter" idx="10"/>
          </p:nvPr>
        </p:nvSpPr>
        <p:spPr>
          <a:xfrm>
            <a:off x="473623" y="213529"/>
            <a:ext cx="9793224" cy="493014"/>
          </a:xfrm>
        </p:spPr>
        <p:txBody>
          <a:bodyPr lIns="91440" tIns="45720" rIns="91440" bIns="45720" anchor="ctr"/>
          <a:lstStyle/>
          <a:p>
            <a:r>
              <a:rPr lang="en-US" dirty="0">
                <a:latin typeface="Calibri "/>
              </a:rPr>
              <a:t>Data Lake Development for a Hospitality Client with Azure, Power BI Visualization and SFDC Implementation 1/2</a:t>
            </a:r>
          </a:p>
        </p:txBody>
      </p:sp>
      <p:sp>
        <p:nvSpPr>
          <p:cNvPr id="6" name="TextBox 5">
            <a:extLst>
              <a:ext uri="{FF2B5EF4-FFF2-40B4-BE49-F238E27FC236}">
                <a16:creationId xmlns:a16="http://schemas.microsoft.com/office/drawing/2014/main" id="{A69DF4EF-1AC1-4BCB-6BD3-1E0B017BBCA7}"/>
              </a:ext>
            </a:extLst>
          </p:cNvPr>
          <p:cNvSpPr txBox="1"/>
          <p:nvPr/>
        </p:nvSpPr>
        <p:spPr>
          <a:xfrm>
            <a:off x="475770" y="762721"/>
            <a:ext cx="5487692" cy="1631216"/>
          </a:xfrm>
          <a:prstGeom prst="rect">
            <a:avLst/>
          </a:prstGeom>
          <a:noFill/>
        </p:spPr>
        <p:txBody>
          <a:bodyPr wrap="square" lIns="91440" tIns="45720" rIns="91440" bIns="45720" anchor="t">
            <a:spAutoFit/>
          </a:bodyPr>
          <a:lstStyle/>
          <a:p>
            <a:pPr fontAlgn="base"/>
            <a:r>
              <a:rPr lang="en-US" sz="1600" b="1" i="0" strike="noStrike" dirty="0">
                <a:solidFill>
                  <a:schemeClr val="accent3"/>
                </a:solidFill>
                <a:effectLst/>
                <a:cs typeface="Calibri"/>
              </a:rPr>
              <a:t>Situation</a:t>
            </a:r>
            <a:r>
              <a:rPr lang="en-US" sz="1600" b="0" i="0" dirty="0">
                <a:solidFill>
                  <a:schemeClr val="accent3"/>
                </a:solidFill>
                <a:effectLst/>
                <a:cs typeface="Calibri"/>
              </a:rPr>
              <a:t>​</a:t>
            </a:r>
            <a:r>
              <a:rPr lang="en-US" sz="1600" dirty="0">
                <a:solidFill>
                  <a:schemeClr val="accent3"/>
                </a:solidFill>
                <a:cs typeface="Calibri"/>
              </a:rPr>
              <a:t> -</a:t>
            </a:r>
            <a:endParaRPr lang="en-US" sz="1600" b="0" i="0" dirty="0">
              <a:solidFill>
                <a:schemeClr val="accent3"/>
              </a:solidFill>
              <a:effectLst/>
              <a:cs typeface="Calibri"/>
            </a:endParaRPr>
          </a:p>
          <a:p>
            <a:pPr fontAlgn="base"/>
            <a:r>
              <a:rPr lang="en-US" sz="1400" i="0" u="none" strike="noStrike" dirty="0">
                <a:solidFill>
                  <a:srgbClr val="252D30"/>
                </a:solidFill>
                <a:effectLst/>
                <a:cs typeface="Calibri"/>
              </a:rPr>
              <a:t>The customer had about 20,000 outlets generating orders, fulfilment, delivery, card payment data every day resulting in about 13Mn transactions a month ($500 Bn charge volume). Customer wanted to bring the disparate data to Cloud and produce a single view for management reporting on its key revenue sources, discounts and sales (both new and existing outlets as well as end customers)</a:t>
            </a:r>
            <a:r>
              <a:rPr lang="en-US" sz="1400" dirty="0">
                <a:solidFill>
                  <a:srgbClr val="252D30"/>
                </a:solidFill>
                <a:cs typeface="Calibri"/>
              </a:rPr>
              <a:t> </a:t>
            </a:r>
            <a:endParaRPr lang="en-US" sz="1400" i="0" u="none" strike="noStrike" dirty="0">
              <a:solidFill>
                <a:srgbClr val="252D30"/>
              </a:solidFill>
              <a:effectLst/>
              <a:cs typeface="Calibri"/>
            </a:endParaRPr>
          </a:p>
        </p:txBody>
      </p:sp>
      <p:sp>
        <p:nvSpPr>
          <p:cNvPr id="25" name="TextBox 24">
            <a:extLst>
              <a:ext uri="{FF2B5EF4-FFF2-40B4-BE49-F238E27FC236}">
                <a16:creationId xmlns:a16="http://schemas.microsoft.com/office/drawing/2014/main" id="{31C53A00-2278-1462-DB2B-32E1E713F8CE}"/>
              </a:ext>
            </a:extLst>
          </p:cNvPr>
          <p:cNvSpPr txBox="1"/>
          <p:nvPr/>
        </p:nvSpPr>
        <p:spPr>
          <a:xfrm>
            <a:off x="532635" y="2605697"/>
            <a:ext cx="4607237" cy="2062103"/>
          </a:xfrm>
          <a:prstGeom prst="rect">
            <a:avLst/>
          </a:prstGeom>
          <a:noFill/>
        </p:spPr>
        <p:txBody>
          <a:bodyPr wrap="square" lIns="91440" tIns="45720" rIns="91440" bIns="45720" anchor="t">
            <a:spAutoFit/>
          </a:bodyPr>
          <a:lstStyle/>
          <a:p>
            <a:r>
              <a:rPr lang="en-IN" sz="1600" b="1" dirty="0">
                <a:solidFill>
                  <a:schemeClr val="accent3"/>
                </a:solidFill>
              </a:rPr>
              <a:t>Solution -</a:t>
            </a:r>
          </a:p>
          <a:p>
            <a:r>
              <a:rPr lang="en-IN" sz="1400" dirty="0"/>
              <a:t>We delivered an integrated single view for management implemented on Azure cloud, and power BI. We also brought data from 20,000 outlets, online apps, SFDC, and NetSuite for customer 360 and provided multi-level views </a:t>
            </a:r>
            <a:endParaRPr lang="en-IN" sz="1400" dirty="0">
              <a:cs typeface="Calibri"/>
            </a:endParaRPr>
          </a:p>
          <a:p>
            <a:pPr marL="228600" indent="-228600">
              <a:buAutoNum type="arabicPeriod"/>
            </a:pPr>
            <a:r>
              <a:rPr lang="en-IN" sz="1400" dirty="0"/>
              <a:t>Power BI Sales, Order, Customer, Restaurant, and Marketing views</a:t>
            </a:r>
            <a:endParaRPr lang="en-IN" sz="1400" dirty="0">
              <a:cs typeface="Calibri"/>
            </a:endParaRPr>
          </a:p>
          <a:p>
            <a:pPr marL="228600" indent="-228600">
              <a:buAutoNum type="arabicPeriod"/>
            </a:pPr>
            <a:r>
              <a:rPr kumimoji="0" lang="en-IN" sz="1400" i="0" u="none" strike="noStrike" cap="none" normalizeH="0" baseline="0" dirty="0">
                <a:ln>
                  <a:noFill/>
                </a:ln>
                <a:effectLst/>
              </a:rPr>
              <a:t>Sales Summary, trends, Churn reporting, Loyalty </a:t>
            </a:r>
            <a:r>
              <a:rPr lang="en-IN" sz="1400" dirty="0"/>
              <a:t>U</a:t>
            </a:r>
            <a:r>
              <a:rPr kumimoji="0" lang="en-IN" sz="1400" i="0" u="none" strike="noStrike" cap="none" normalizeH="0" baseline="0" dirty="0">
                <a:ln>
                  <a:noFill/>
                </a:ln>
                <a:effectLst/>
              </a:rPr>
              <a:t>sage, Marketing </a:t>
            </a:r>
            <a:r>
              <a:rPr lang="en-IN" sz="1400" dirty="0"/>
              <a:t>P</a:t>
            </a:r>
            <a:r>
              <a:rPr kumimoji="0" lang="en-IN" sz="1400" i="0" u="none" strike="noStrike" cap="none" normalizeH="0" baseline="0" dirty="0">
                <a:ln>
                  <a:noFill/>
                </a:ln>
                <a:effectLst/>
              </a:rPr>
              <a:t>erformance ROI</a:t>
            </a:r>
            <a:endParaRPr lang="en-IN" sz="1400" dirty="0">
              <a:cs typeface="Calibri"/>
            </a:endParaRPr>
          </a:p>
        </p:txBody>
      </p:sp>
      <p:sp>
        <p:nvSpPr>
          <p:cNvPr id="27" name="TextBox 26">
            <a:extLst>
              <a:ext uri="{FF2B5EF4-FFF2-40B4-BE49-F238E27FC236}">
                <a16:creationId xmlns:a16="http://schemas.microsoft.com/office/drawing/2014/main" id="{8B490407-B081-5B54-C8A3-341E68E645DB}"/>
              </a:ext>
            </a:extLst>
          </p:cNvPr>
          <p:cNvSpPr txBox="1"/>
          <p:nvPr/>
        </p:nvSpPr>
        <p:spPr>
          <a:xfrm>
            <a:off x="532635" y="4836251"/>
            <a:ext cx="5146498" cy="1846659"/>
          </a:xfrm>
          <a:prstGeom prst="rect">
            <a:avLst/>
          </a:prstGeom>
          <a:noFill/>
        </p:spPr>
        <p:txBody>
          <a:bodyPr wrap="square" lIns="91440" tIns="45720" rIns="91440" bIns="45720" anchor="t">
            <a:spAutoFit/>
          </a:bodyPr>
          <a:lstStyle/>
          <a:p>
            <a:r>
              <a:rPr lang="en-IN" sz="1600" b="1" dirty="0">
                <a:solidFill>
                  <a:schemeClr val="accent3"/>
                </a:solidFill>
              </a:rPr>
              <a:t>App Architecture -</a:t>
            </a:r>
          </a:p>
          <a:p>
            <a:pPr marL="228600" indent="-228600">
              <a:buAutoNum type="arabicPeriod"/>
            </a:pPr>
            <a:r>
              <a:rPr lang="en-IN" sz="1400" dirty="0"/>
              <a:t>Azure data lake, Power BI </a:t>
            </a:r>
            <a:endParaRPr lang="en-IN" sz="1400" dirty="0">
              <a:cs typeface="Calibri"/>
            </a:endParaRPr>
          </a:p>
          <a:p>
            <a:pPr marL="228600" indent="-228600">
              <a:buAutoNum type="arabicPeriod"/>
            </a:pPr>
            <a:r>
              <a:rPr lang="en-IN" sz="1400" dirty="0"/>
              <a:t>Azure Function Apps, </a:t>
            </a:r>
            <a:r>
              <a:rPr lang="en-IN" sz="1400" dirty="0" err="1"/>
              <a:t>DataBricks</a:t>
            </a:r>
            <a:r>
              <a:rPr lang="en-IN" sz="1400" dirty="0"/>
              <a:t>, </a:t>
            </a:r>
            <a:r>
              <a:rPr lang="en-IN" sz="1400" dirty="0" err="1"/>
              <a:t>Eventgrid</a:t>
            </a:r>
            <a:r>
              <a:rPr lang="en-IN" sz="1400" dirty="0"/>
              <a:t>, App Service, and Power BI</a:t>
            </a:r>
            <a:endParaRPr lang="en-IN" sz="1400" dirty="0">
              <a:cs typeface="Calibri"/>
            </a:endParaRPr>
          </a:p>
          <a:p>
            <a:pPr marL="228600" indent="-228600">
              <a:buAutoNum type="arabicPeriod"/>
            </a:pPr>
            <a:r>
              <a:rPr lang="en-IN" sz="1400" dirty="0"/>
              <a:t>SFDC, NetSuite Integration using </a:t>
            </a:r>
            <a:r>
              <a:rPr lang="en-IN" sz="1400" dirty="0" err="1"/>
              <a:t>Celigo</a:t>
            </a:r>
            <a:r>
              <a:rPr lang="en-IN" sz="1400" dirty="0"/>
              <a:t> </a:t>
            </a:r>
            <a:endParaRPr lang="en-IN" sz="1400" dirty="0">
              <a:cs typeface="Calibri"/>
            </a:endParaRPr>
          </a:p>
          <a:p>
            <a:pPr marL="228600" indent="-228600">
              <a:buAutoNum type="arabicPeriod"/>
            </a:pPr>
            <a:r>
              <a:rPr lang="en-IN" sz="1400" dirty="0"/>
              <a:t>ID management across multiple systems</a:t>
            </a:r>
            <a:endParaRPr lang="en-IN" sz="1400" dirty="0">
              <a:cs typeface="Calibri"/>
            </a:endParaRPr>
          </a:p>
          <a:p>
            <a:pPr marL="228600" indent="-228600">
              <a:buAutoNum type="arabicPeriod"/>
            </a:pPr>
            <a:r>
              <a:rPr lang="en-IN" sz="1400" dirty="0"/>
              <a:t>POWER BI at restaurant level for sales, billing, fulfilment, and revenues with collections</a:t>
            </a:r>
            <a:endParaRPr lang="en-IN" sz="1400" dirty="0">
              <a:cs typeface="Calibri"/>
            </a:endParaRPr>
          </a:p>
        </p:txBody>
      </p:sp>
      <p:grpSp>
        <p:nvGrpSpPr>
          <p:cNvPr id="4" name="Group 3">
            <a:extLst>
              <a:ext uri="{FF2B5EF4-FFF2-40B4-BE49-F238E27FC236}">
                <a16:creationId xmlns:a16="http://schemas.microsoft.com/office/drawing/2014/main" id="{A713AFDC-A576-BE50-14B5-90BC56B4D405}"/>
              </a:ext>
            </a:extLst>
          </p:cNvPr>
          <p:cNvGrpSpPr/>
          <p:nvPr/>
        </p:nvGrpSpPr>
        <p:grpSpPr>
          <a:xfrm>
            <a:off x="6038395" y="958788"/>
            <a:ext cx="5834708" cy="5497161"/>
            <a:chOff x="6220365" y="879176"/>
            <a:chExt cx="5834708" cy="5497161"/>
          </a:xfrm>
        </p:grpSpPr>
        <p:pic>
          <p:nvPicPr>
            <p:cNvPr id="3" name="Picture 4" descr="Graphical user interface, text, application&#10;&#10;Description automatically generated">
              <a:extLst>
                <a:ext uri="{FF2B5EF4-FFF2-40B4-BE49-F238E27FC236}">
                  <a16:creationId xmlns:a16="http://schemas.microsoft.com/office/drawing/2014/main" id="{1E8D8116-AB3E-7E5A-60A4-D8F242472877}"/>
                </a:ext>
              </a:extLst>
            </p:cNvPr>
            <p:cNvPicPr>
              <a:picLocks noChangeAspect="1"/>
            </p:cNvPicPr>
            <p:nvPr/>
          </p:nvPicPr>
          <p:blipFill rotWithShape="1">
            <a:blip r:embed="rId2"/>
            <a:srcRect l="2516" r="3899" b="2381"/>
            <a:stretch/>
          </p:blipFill>
          <p:spPr>
            <a:xfrm>
              <a:off x="6265527" y="879176"/>
              <a:ext cx="5789546" cy="319017"/>
            </a:xfrm>
            <a:prstGeom prst="rect">
              <a:avLst/>
            </a:prstGeom>
          </p:spPr>
        </p:pic>
        <p:pic>
          <p:nvPicPr>
            <p:cNvPr id="5" name="Picture 6" descr="Graphical user interface, application&#10;&#10;Description automatically generated">
              <a:extLst>
                <a:ext uri="{FF2B5EF4-FFF2-40B4-BE49-F238E27FC236}">
                  <a16:creationId xmlns:a16="http://schemas.microsoft.com/office/drawing/2014/main" id="{0D39F2B5-02E3-82DB-AC24-FB1CC7751E7A}"/>
                </a:ext>
              </a:extLst>
            </p:cNvPr>
            <p:cNvPicPr>
              <a:picLocks noChangeAspect="1"/>
            </p:cNvPicPr>
            <p:nvPr/>
          </p:nvPicPr>
          <p:blipFill>
            <a:blip r:embed="rId3"/>
            <a:stretch>
              <a:fillRect/>
            </a:stretch>
          </p:blipFill>
          <p:spPr>
            <a:xfrm>
              <a:off x="6221847" y="1142794"/>
              <a:ext cx="1730700" cy="2365333"/>
            </a:xfrm>
            <a:prstGeom prst="rect">
              <a:avLst/>
            </a:prstGeom>
          </p:spPr>
        </p:pic>
        <p:pic>
          <p:nvPicPr>
            <p:cNvPr id="7" name="Picture 7" descr="Chart, pie chart&#10;&#10;Description automatically generated">
              <a:extLst>
                <a:ext uri="{FF2B5EF4-FFF2-40B4-BE49-F238E27FC236}">
                  <a16:creationId xmlns:a16="http://schemas.microsoft.com/office/drawing/2014/main" id="{A3E5B794-604B-2051-9E25-8BBD9D24FB5D}"/>
                </a:ext>
              </a:extLst>
            </p:cNvPr>
            <p:cNvPicPr>
              <a:picLocks noChangeAspect="1"/>
            </p:cNvPicPr>
            <p:nvPr/>
          </p:nvPicPr>
          <p:blipFill>
            <a:blip r:embed="rId4"/>
            <a:stretch>
              <a:fillRect/>
            </a:stretch>
          </p:blipFill>
          <p:spPr>
            <a:xfrm>
              <a:off x="6220365" y="3358371"/>
              <a:ext cx="2183810" cy="1389973"/>
            </a:xfrm>
            <a:prstGeom prst="rect">
              <a:avLst/>
            </a:prstGeom>
          </p:spPr>
        </p:pic>
        <p:pic>
          <p:nvPicPr>
            <p:cNvPr id="8" name="Picture 8">
              <a:extLst>
                <a:ext uri="{FF2B5EF4-FFF2-40B4-BE49-F238E27FC236}">
                  <a16:creationId xmlns:a16="http://schemas.microsoft.com/office/drawing/2014/main" id="{C862F4B3-DC2E-C77F-30D2-E6BE01903CA4}"/>
                </a:ext>
              </a:extLst>
            </p:cNvPr>
            <p:cNvPicPr>
              <a:picLocks noChangeAspect="1"/>
            </p:cNvPicPr>
            <p:nvPr/>
          </p:nvPicPr>
          <p:blipFill>
            <a:blip r:embed="rId5"/>
            <a:stretch>
              <a:fillRect/>
            </a:stretch>
          </p:blipFill>
          <p:spPr>
            <a:xfrm>
              <a:off x="9200444" y="1188287"/>
              <a:ext cx="1570779" cy="2158699"/>
            </a:xfrm>
            <a:prstGeom prst="rect">
              <a:avLst/>
            </a:prstGeom>
          </p:spPr>
        </p:pic>
        <p:pic>
          <p:nvPicPr>
            <p:cNvPr id="9" name="Picture 9" descr="Chart&#10;&#10;Description automatically generated">
              <a:extLst>
                <a:ext uri="{FF2B5EF4-FFF2-40B4-BE49-F238E27FC236}">
                  <a16:creationId xmlns:a16="http://schemas.microsoft.com/office/drawing/2014/main" id="{0563839F-076F-97B8-F82D-CD3383968334}"/>
                </a:ext>
              </a:extLst>
            </p:cNvPr>
            <p:cNvPicPr>
              <a:picLocks noChangeAspect="1"/>
            </p:cNvPicPr>
            <p:nvPr/>
          </p:nvPicPr>
          <p:blipFill>
            <a:blip r:embed="rId6"/>
            <a:stretch>
              <a:fillRect/>
            </a:stretch>
          </p:blipFill>
          <p:spPr>
            <a:xfrm>
              <a:off x="9154952" y="3323007"/>
              <a:ext cx="2192694" cy="1434894"/>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98F0D5EA-CC59-AA88-982A-09D615B69635}"/>
                </a:ext>
              </a:extLst>
            </p:cNvPr>
            <p:cNvPicPr>
              <a:picLocks noChangeAspect="1"/>
            </p:cNvPicPr>
            <p:nvPr/>
          </p:nvPicPr>
          <p:blipFill>
            <a:blip r:embed="rId7"/>
            <a:stretch>
              <a:fillRect/>
            </a:stretch>
          </p:blipFill>
          <p:spPr>
            <a:xfrm>
              <a:off x="6348131" y="4922888"/>
              <a:ext cx="1686278" cy="1390714"/>
            </a:xfrm>
            <a:prstGeom prst="rect">
              <a:avLst/>
            </a:prstGeom>
          </p:spPr>
        </p:pic>
        <p:pic>
          <p:nvPicPr>
            <p:cNvPr id="11" name="Picture 12" descr="Diagram&#10;&#10;Description automatically generated">
              <a:extLst>
                <a:ext uri="{FF2B5EF4-FFF2-40B4-BE49-F238E27FC236}">
                  <a16:creationId xmlns:a16="http://schemas.microsoft.com/office/drawing/2014/main" id="{49413E44-931C-53DB-10DE-FEF2A6816B40}"/>
                </a:ext>
              </a:extLst>
            </p:cNvPr>
            <p:cNvPicPr>
              <a:picLocks noChangeAspect="1"/>
            </p:cNvPicPr>
            <p:nvPr/>
          </p:nvPicPr>
          <p:blipFill>
            <a:blip r:embed="rId8"/>
            <a:stretch>
              <a:fillRect/>
            </a:stretch>
          </p:blipFill>
          <p:spPr>
            <a:xfrm>
              <a:off x="9257837" y="4857399"/>
              <a:ext cx="1810661" cy="1518938"/>
            </a:xfrm>
            <a:prstGeom prst="rect">
              <a:avLst/>
            </a:prstGeom>
          </p:spPr>
        </p:pic>
      </p:grpSp>
    </p:spTree>
    <p:extLst>
      <p:ext uri="{BB962C8B-B14F-4D97-AF65-F5344CB8AC3E}">
        <p14:creationId xmlns:p14="http://schemas.microsoft.com/office/powerpoint/2010/main" val="364375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D1AC6F-7748-BDFA-099C-E551A5BD3A03}"/>
              </a:ext>
            </a:extLst>
          </p:cNvPr>
          <p:cNvGrpSpPr/>
          <p:nvPr/>
        </p:nvGrpSpPr>
        <p:grpSpPr>
          <a:xfrm>
            <a:off x="566641" y="848995"/>
            <a:ext cx="5499974" cy="5792837"/>
            <a:chOff x="526001" y="797232"/>
            <a:chExt cx="5560240" cy="5975603"/>
          </a:xfrm>
        </p:grpSpPr>
        <p:grpSp>
          <p:nvGrpSpPr>
            <p:cNvPr id="4" name="Group 3">
              <a:extLst>
                <a:ext uri="{FF2B5EF4-FFF2-40B4-BE49-F238E27FC236}">
                  <a16:creationId xmlns:a16="http://schemas.microsoft.com/office/drawing/2014/main" id="{36264FF8-FFEF-400D-75B8-A6A7FC22C2E8}"/>
                </a:ext>
              </a:extLst>
            </p:cNvPr>
            <p:cNvGrpSpPr/>
            <p:nvPr/>
          </p:nvGrpSpPr>
          <p:grpSpPr>
            <a:xfrm>
              <a:off x="526001" y="797232"/>
              <a:ext cx="5538995" cy="1785171"/>
              <a:chOff x="560120" y="786801"/>
              <a:chExt cx="2750393" cy="3304887"/>
            </a:xfrm>
          </p:grpSpPr>
          <p:sp>
            <p:nvSpPr>
              <p:cNvPr id="11" name="Rectangle 10">
                <a:extLst>
                  <a:ext uri="{FF2B5EF4-FFF2-40B4-BE49-F238E27FC236}">
                    <a16:creationId xmlns:a16="http://schemas.microsoft.com/office/drawing/2014/main" id="{00579178-4473-8410-F010-8617DFC75C89}"/>
                  </a:ext>
                </a:extLst>
              </p:cNvPr>
              <p:cNvSpPr>
                <a:spLocks noChangeArrowheads="1"/>
              </p:cNvSpPr>
              <p:nvPr/>
            </p:nvSpPr>
            <p:spPr bwMode="gray">
              <a:xfrm>
                <a:off x="565765" y="786801"/>
                <a:ext cx="2742745" cy="53999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2" name="Rectangle 11">
                <a:extLst>
                  <a:ext uri="{FF2B5EF4-FFF2-40B4-BE49-F238E27FC236}">
                    <a16:creationId xmlns:a16="http://schemas.microsoft.com/office/drawing/2014/main" id="{E2C80952-C217-85D1-0EE5-60F9DA20D5AD}"/>
                  </a:ext>
                </a:extLst>
              </p:cNvPr>
              <p:cNvSpPr>
                <a:spLocks noChangeArrowheads="1"/>
              </p:cNvSpPr>
              <p:nvPr/>
            </p:nvSpPr>
            <p:spPr bwMode="auto">
              <a:xfrm>
                <a:off x="560120" y="1410457"/>
                <a:ext cx="2750393" cy="2681231"/>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1400" i="0" u="none" strike="noStrike" dirty="0">
                    <a:solidFill>
                      <a:srgbClr val="252D30"/>
                    </a:solidFill>
                    <a:effectLst/>
                    <a:cs typeface="Calibri"/>
                  </a:rPr>
                  <a:t>The customer had about 20,000 outlets generating orders, fulfilment, delivery, card payment data every day resulting in about 13Mn transactions a month ($500 Bn charge volume). Customer wanted to bring the disparate data to Cloud and produce a single view for management reporting on its key revenue sources, discounts and sales (both new and existing outlets as well as end customers)</a:t>
                </a:r>
                <a:r>
                  <a:rPr lang="en-US" sz="1400" dirty="0">
                    <a:solidFill>
                      <a:srgbClr val="252D30"/>
                    </a:solidFill>
                    <a:cs typeface="Calibri"/>
                  </a:rPr>
                  <a:t> </a:t>
                </a:r>
                <a:endParaRPr lang="en-US" sz="1400" i="0" u="none" strike="noStrike" dirty="0">
                  <a:solidFill>
                    <a:srgbClr val="252D30"/>
                  </a:solidFill>
                  <a:effectLst/>
                  <a:cs typeface="Calibri"/>
                </a:endParaRPr>
              </a:p>
            </p:txBody>
          </p:sp>
        </p:grpSp>
        <p:grpSp>
          <p:nvGrpSpPr>
            <p:cNvPr id="5" name="Group 4">
              <a:extLst>
                <a:ext uri="{FF2B5EF4-FFF2-40B4-BE49-F238E27FC236}">
                  <a16:creationId xmlns:a16="http://schemas.microsoft.com/office/drawing/2014/main" id="{45EB6016-5895-4A14-604B-CE651B22BF8C}"/>
                </a:ext>
              </a:extLst>
            </p:cNvPr>
            <p:cNvGrpSpPr/>
            <p:nvPr/>
          </p:nvGrpSpPr>
          <p:grpSpPr>
            <a:xfrm>
              <a:off x="546726" y="2666371"/>
              <a:ext cx="5528137" cy="2020698"/>
              <a:chOff x="569485" y="2666073"/>
              <a:chExt cx="5494018" cy="2020698"/>
            </a:xfrm>
          </p:grpSpPr>
          <p:sp>
            <p:nvSpPr>
              <p:cNvPr id="9" name="Rectangle 8">
                <a:extLst>
                  <a:ext uri="{FF2B5EF4-FFF2-40B4-BE49-F238E27FC236}">
                    <a16:creationId xmlns:a16="http://schemas.microsoft.com/office/drawing/2014/main" id="{86587ABE-222E-2987-F2F7-CD77E488C70E}"/>
                  </a:ext>
                </a:extLst>
              </p:cNvPr>
              <p:cNvSpPr>
                <a:spLocks noChangeArrowheads="1"/>
              </p:cNvSpPr>
              <p:nvPr/>
            </p:nvSpPr>
            <p:spPr bwMode="auto">
              <a:xfrm>
                <a:off x="569485" y="3015660"/>
                <a:ext cx="5482130" cy="1671111"/>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t>We delivered an integrated single view for management implemented on Azure cloud, and power BI. We also brought data from 20,000 outlets, online apps, SFDC, and NetSuite for customer 360 and provided multi-level views </a:t>
                </a:r>
                <a:endParaRPr lang="en-IN" sz="1400" dirty="0">
                  <a:cs typeface="Calibri"/>
                </a:endParaRPr>
              </a:p>
              <a:p>
                <a:pPr marL="285750" indent="-285750">
                  <a:buFont typeface="Arial" panose="020B0604020202020204" pitchFamily="34" charset="0"/>
                  <a:buChar char="•"/>
                </a:pPr>
                <a:r>
                  <a:rPr lang="en-IN" sz="1400" dirty="0"/>
                  <a:t>Power BI Sales, Order, Customer, Restaurant, and Marketing views</a:t>
                </a:r>
                <a:endParaRPr lang="en-IN" sz="1400" dirty="0">
                  <a:cs typeface="Calibri"/>
                </a:endParaRPr>
              </a:p>
              <a:p>
                <a:pPr marL="285750" indent="-285750">
                  <a:buFont typeface="Arial" panose="020B0604020202020204" pitchFamily="34" charset="0"/>
                  <a:buChar char="•"/>
                </a:pPr>
                <a:r>
                  <a:rPr kumimoji="0" lang="en-IN" sz="1400" i="0" u="none" strike="noStrike" cap="none" normalizeH="0" baseline="0" dirty="0">
                    <a:ln>
                      <a:noFill/>
                    </a:ln>
                    <a:effectLst/>
                  </a:rPr>
                  <a:t>Sales Summary, trends, Churn reporting, Loyalty </a:t>
                </a:r>
                <a:r>
                  <a:rPr lang="en-IN" sz="1400" dirty="0"/>
                  <a:t>U</a:t>
                </a:r>
                <a:r>
                  <a:rPr kumimoji="0" lang="en-IN" sz="1400" i="0" u="none" strike="noStrike" cap="none" normalizeH="0" baseline="0" dirty="0">
                    <a:ln>
                      <a:noFill/>
                    </a:ln>
                    <a:effectLst/>
                  </a:rPr>
                  <a:t>sage, Marketing </a:t>
                </a:r>
                <a:r>
                  <a:rPr lang="en-IN" sz="1400" dirty="0"/>
                  <a:t>P</a:t>
                </a:r>
                <a:r>
                  <a:rPr kumimoji="0" lang="en-IN" sz="1400" i="0" u="none" strike="noStrike" cap="none" normalizeH="0" baseline="0" dirty="0">
                    <a:ln>
                      <a:noFill/>
                    </a:ln>
                    <a:effectLst/>
                  </a:rPr>
                  <a:t>erformance ROI</a:t>
                </a:r>
                <a:endParaRPr lang="en-IN" sz="1400" dirty="0">
                  <a:cs typeface="Calibri"/>
                </a:endParaRPr>
              </a:p>
            </p:txBody>
          </p:sp>
          <p:sp>
            <p:nvSpPr>
              <p:cNvPr id="10" name="Rectangle 9">
                <a:extLst>
                  <a:ext uri="{FF2B5EF4-FFF2-40B4-BE49-F238E27FC236}">
                    <a16:creationId xmlns:a16="http://schemas.microsoft.com/office/drawing/2014/main" id="{F4AEADC9-969B-B978-AE10-58EE512B02C3}"/>
                  </a:ext>
                </a:extLst>
              </p:cNvPr>
              <p:cNvSpPr>
                <a:spLocks noChangeArrowheads="1"/>
              </p:cNvSpPr>
              <p:nvPr/>
            </p:nvSpPr>
            <p:spPr bwMode="gray">
              <a:xfrm>
                <a:off x="574029" y="2666073"/>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6" name="Group 5">
              <a:extLst>
                <a:ext uri="{FF2B5EF4-FFF2-40B4-BE49-F238E27FC236}">
                  <a16:creationId xmlns:a16="http://schemas.microsoft.com/office/drawing/2014/main" id="{87574D3C-36FD-04D3-A97E-8FEF881749BA}"/>
                </a:ext>
              </a:extLst>
            </p:cNvPr>
            <p:cNvGrpSpPr/>
            <p:nvPr/>
          </p:nvGrpSpPr>
          <p:grpSpPr>
            <a:xfrm>
              <a:off x="546726" y="4788390"/>
              <a:ext cx="5539515" cy="1984445"/>
              <a:chOff x="592123" y="4766911"/>
              <a:chExt cx="5482650" cy="1984445"/>
            </a:xfrm>
          </p:grpSpPr>
          <p:sp>
            <p:nvSpPr>
              <p:cNvPr id="7" name="Rectangle 6">
                <a:extLst>
                  <a:ext uri="{FF2B5EF4-FFF2-40B4-BE49-F238E27FC236}">
                    <a16:creationId xmlns:a16="http://schemas.microsoft.com/office/drawing/2014/main" id="{1E0D81DF-A785-4EEC-B166-7FA15EEA41C7}"/>
                  </a:ext>
                </a:extLst>
              </p:cNvPr>
              <p:cNvSpPr>
                <a:spLocks noChangeArrowheads="1"/>
              </p:cNvSpPr>
              <p:nvPr/>
            </p:nvSpPr>
            <p:spPr bwMode="auto">
              <a:xfrm>
                <a:off x="592123" y="5117381"/>
                <a:ext cx="5463081" cy="1633975"/>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a:t>Azure data lake, Power BI </a:t>
                </a:r>
                <a:endParaRPr lang="en-IN" sz="1400" dirty="0">
                  <a:cs typeface="Calibri"/>
                </a:endParaRPr>
              </a:p>
              <a:p>
                <a:pPr marL="285750" indent="-285750">
                  <a:buFont typeface="Arial" panose="020B0604020202020204" pitchFamily="34" charset="0"/>
                  <a:buChar char="•"/>
                </a:pPr>
                <a:r>
                  <a:rPr lang="en-IN" sz="1400" dirty="0"/>
                  <a:t>Azure Function Apps, </a:t>
                </a:r>
                <a:r>
                  <a:rPr lang="en-IN" sz="1400" dirty="0" err="1"/>
                  <a:t>DataBricks</a:t>
                </a:r>
                <a:r>
                  <a:rPr lang="en-IN" sz="1400" dirty="0"/>
                  <a:t>, </a:t>
                </a:r>
                <a:r>
                  <a:rPr lang="en-IN" sz="1400" dirty="0" err="1"/>
                  <a:t>Eventgrid</a:t>
                </a:r>
                <a:r>
                  <a:rPr lang="en-IN" sz="1400" dirty="0"/>
                  <a:t>, App Service, and Power BI</a:t>
                </a:r>
                <a:endParaRPr lang="en-IN" sz="1400" dirty="0">
                  <a:cs typeface="Calibri"/>
                </a:endParaRPr>
              </a:p>
              <a:p>
                <a:pPr marL="285750" indent="-285750">
                  <a:buFont typeface="Arial" panose="020B0604020202020204" pitchFamily="34" charset="0"/>
                  <a:buChar char="•"/>
                </a:pPr>
                <a:r>
                  <a:rPr lang="en-IN" sz="1400" dirty="0"/>
                  <a:t>SFDC, NetSuite Integration using </a:t>
                </a:r>
                <a:r>
                  <a:rPr lang="en-IN" sz="1400" dirty="0" err="1"/>
                  <a:t>Celigo</a:t>
                </a:r>
                <a:r>
                  <a:rPr lang="en-IN" sz="1400" dirty="0"/>
                  <a:t> </a:t>
                </a:r>
                <a:endParaRPr lang="en-IN" sz="1400" dirty="0">
                  <a:cs typeface="Calibri"/>
                </a:endParaRPr>
              </a:p>
              <a:p>
                <a:pPr marL="285750" indent="-285750">
                  <a:buFont typeface="Arial" panose="020B0604020202020204" pitchFamily="34" charset="0"/>
                  <a:buChar char="•"/>
                </a:pPr>
                <a:r>
                  <a:rPr lang="en-IN" sz="1400" dirty="0"/>
                  <a:t>ID management across multiple systems</a:t>
                </a:r>
                <a:endParaRPr lang="en-IN" sz="1400" dirty="0">
                  <a:cs typeface="Calibri"/>
                </a:endParaRPr>
              </a:p>
              <a:p>
                <a:pPr marL="285750" indent="-285750">
                  <a:buFont typeface="Arial" panose="020B0604020202020204" pitchFamily="34" charset="0"/>
                  <a:buChar char="•"/>
                </a:pPr>
                <a:r>
                  <a:rPr lang="en-IN" sz="1400" dirty="0"/>
                  <a:t>POWER BI at restaurant level for sales, billing, fulfilment, and revenues with collections</a:t>
                </a:r>
                <a:endParaRPr lang="en-IN" sz="1400" dirty="0">
                  <a:cs typeface="Calibri"/>
                </a:endParaRPr>
              </a:p>
            </p:txBody>
          </p:sp>
          <p:sp>
            <p:nvSpPr>
              <p:cNvPr id="8" name="Rectangle 7">
                <a:extLst>
                  <a:ext uri="{FF2B5EF4-FFF2-40B4-BE49-F238E27FC236}">
                    <a16:creationId xmlns:a16="http://schemas.microsoft.com/office/drawing/2014/main" id="{3C053879-B615-B104-8AC5-68E9C9E5E9ED}"/>
                  </a:ext>
                </a:extLst>
              </p:cNvPr>
              <p:cNvSpPr>
                <a:spLocks noChangeArrowheads="1"/>
              </p:cNvSpPr>
              <p:nvPr/>
            </p:nvSpPr>
            <p:spPr bwMode="gray">
              <a:xfrm>
                <a:off x="596671" y="4766911"/>
                <a:ext cx="5478102" cy="30305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24" name="Text Placeholder 3">
            <a:extLst>
              <a:ext uri="{FF2B5EF4-FFF2-40B4-BE49-F238E27FC236}">
                <a16:creationId xmlns:a16="http://schemas.microsoft.com/office/drawing/2014/main" id="{365E46AA-FD06-8E4D-2F12-1F9872251424}"/>
              </a:ext>
            </a:extLst>
          </p:cNvPr>
          <p:cNvSpPr>
            <a:spLocks noGrp="1"/>
          </p:cNvSpPr>
          <p:nvPr>
            <p:ph type="body" sz="quarter" idx="10"/>
          </p:nvPr>
        </p:nvSpPr>
        <p:spPr>
          <a:xfrm>
            <a:off x="469583" y="162027"/>
            <a:ext cx="9191098" cy="492125"/>
          </a:xfrm>
        </p:spPr>
        <p:txBody>
          <a:bodyPr/>
          <a:lstStyle/>
          <a:p>
            <a:r>
              <a:rPr lang="en-US" dirty="0">
                <a:latin typeface="Calibri "/>
              </a:rPr>
              <a:t>Data Lake Development for a Hospitality Client with Azure, Power BI Visualization and SFDC Implementation 1/2</a:t>
            </a:r>
          </a:p>
        </p:txBody>
      </p:sp>
      <p:grpSp>
        <p:nvGrpSpPr>
          <p:cNvPr id="20" name="Group 19">
            <a:extLst>
              <a:ext uri="{FF2B5EF4-FFF2-40B4-BE49-F238E27FC236}">
                <a16:creationId xmlns:a16="http://schemas.microsoft.com/office/drawing/2014/main" id="{8ED74493-11F9-71A7-8693-3D64C18C4648}"/>
              </a:ext>
            </a:extLst>
          </p:cNvPr>
          <p:cNvGrpSpPr/>
          <p:nvPr/>
        </p:nvGrpSpPr>
        <p:grpSpPr>
          <a:xfrm>
            <a:off x="6278413" y="848995"/>
            <a:ext cx="5474929" cy="5572125"/>
            <a:chOff x="6220365" y="879176"/>
            <a:chExt cx="5834708" cy="5497161"/>
          </a:xfrm>
        </p:grpSpPr>
        <p:pic>
          <p:nvPicPr>
            <p:cNvPr id="21" name="Picture 4" descr="Graphical user interface, text, application&#10;&#10;Description automatically generated">
              <a:extLst>
                <a:ext uri="{FF2B5EF4-FFF2-40B4-BE49-F238E27FC236}">
                  <a16:creationId xmlns:a16="http://schemas.microsoft.com/office/drawing/2014/main" id="{40E55AAD-D448-F400-F177-2AF009AC5FC3}"/>
                </a:ext>
              </a:extLst>
            </p:cNvPr>
            <p:cNvPicPr>
              <a:picLocks noChangeAspect="1"/>
            </p:cNvPicPr>
            <p:nvPr/>
          </p:nvPicPr>
          <p:blipFill rotWithShape="1">
            <a:blip r:embed="rId3"/>
            <a:srcRect l="2516" r="3899" b="2381"/>
            <a:stretch/>
          </p:blipFill>
          <p:spPr>
            <a:xfrm>
              <a:off x="6265527" y="879176"/>
              <a:ext cx="5789546" cy="319017"/>
            </a:xfrm>
            <a:prstGeom prst="rect">
              <a:avLst/>
            </a:prstGeom>
          </p:spPr>
        </p:pic>
        <p:pic>
          <p:nvPicPr>
            <p:cNvPr id="22" name="Picture 6" descr="Graphical user interface, application&#10;&#10;Description automatically generated">
              <a:extLst>
                <a:ext uri="{FF2B5EF4-FFF2-40B4-BE49-F238E27FC236}">
                  <a16:creationId xmlns:a16="http://schemas.microsoft.com/office/drawing/2014/main" id="{B553DE57-9FD7-DB75-9DCC-337BA3115AB9}"/>
                </a:ext>
              </a:extLst>
            </p:cNvPr>
            <p:cNvPicPr>
              <a:picLocks noChangeAspect="1"/>
            </p:cNvPicPr>
            <p:nvPr/>
          </p:nvPicPr>
          <p:blipFill>
            <a:blip r:embed="rId4"/>
            <a:stretch>
              <a:fillRect/>
            </a:stretch>
          </p:blipFill>
          <p:spPr>
            <a:xfrm>
              <a:off x="6221847" y="1142794"/>
              <a:ext cx="1730700" cy="2365333"/>
            </a:xfrm>
            <a:prstGeom prst="rect">
              <a:avLst/>
            </a:prstGeom>
          </p:spPr>
        </p:pic>
        <p:pic>
          <p:nvPicPr>
            <p:cNvPr id="23" name="Picture 7" descr="Chart, pie chart&#10;&#10;Description automatically generated">
              <a:extLst>
                <a:ext uri="{FF2B5EF4-FFF2-40B4-BE49-F238E27FC236}">
                  <a16:creationId xmlns:a16="http://schemas.microsoft.com/office/drawing/2014/main" id="{D449E950-3D77-3E90-305A-DC861E89C0EC}"/>
                </a:ext>
              </a:extLst>
            </p:cNvPr>
            <p:cNvPicPr>
              <a:picLocks noChangeAspect="1"/>
            </p:cNvPicPr>
            <p:nvPr/>
          </p:nvPicPr>
          <p:blipFill>
            <a:blip r:embed="rId5"/>
            <a:stretch>
              <a:fillRect/>
            </a:stretch>
          </p:blipFill>
          <p:spPr>
            <a:xfrm>
              <a:off x="6220365" y="3358371"/>
              <a:ext cx="2183810" cy="1389973"/>
            </a:xfrm>
            <a:prstGeom prst="rect">
              <a:avLst/>
            </a:prstGeom>
          </p:spPr>
        </p:pic>
        <p:pic>
          <p:nvPicPr>
            <p:cNvPr id="25" name="Picture 8">
              <a:extLst>
                <a:ext uri="{FF2B5EF4-FFF2-40B4-BE49-F238E27FC236}">
                  <a16:creationId xmlns:a16="http://schemas.microsoft.com/office/drawing/2014/main" id="{6764B39F-DE44-A0BE-DE25-76AAA83F06B2}"/>
                </a:ext>
              </a:extLst>
            </p:cNvPr>
            <p:cNvPicPr>
              <a:picLocks noChangeAspect="1"/>
            </p:cNvPicPr>
            <p:nvPr/>
          </p:nvPicPr>
          <p:blipFill>
            <a:blip r:embed="rId6"/>
            <a:stretch>
              <a:fillRect/>
            </a:stretch>
          </p:blipFill>
          <p:spPr>
            <a:xfrm>
              <a:off x="9200444" y="1188287"/>
              <a:ext cx="1570779" cy="2158699"/>
            </a:xfrm>
            <a:prstGeom prst="rect">
              <a:avLst/>
            </a:prstGeom>
          </p:spPr>
        </p:pic>
        <p:pic>
          <p:nvPicPr>
            <p:cNvPr id="26" name="Picture 9" descr="Chart&#10;&#10;Description automatically generated">
              <a:extLst>
                <a:ext uri="{FF2B5EF4-FFF2-40B4-BE49-F238E27FC236}">
                  <a16:creationId xmlns:a16="http://schemas.microsoft.com/office/drawing/2014/main" id="{FCD01563-A0DE-2080-AB33-003BADF590CA}"/>
                </a:ext>
              </a:extLst>
            </p:cNvPr>
            <p:cNvPicPr>
              <a:picLocks noChangeAspect="1"/>
            </p:cNvPicPr>
            <p:nvPr/>
          </p:nvPicPr>
          <p:blipFill>
            <a:blip r:embed="rId7"/>
            <a:stretch>
              <a:fillRect/>
            </a:stretch>
          </p:blipFill>
          <p:spPr>
            <a:xfrm>
              <a:off x="9154952" y="3323007"/>
              <a:ext cx="2192694" cy="1434894"/>
            </a:xfrm>
            <a:prstGeom prst="rect">
              <a:avLst/>
            </a:prstGeom>
          </p:spPr>
        </p:pic>
        <p:pic>
          <p:nvPicPr>
            <p:cNvPr id="27" name="Picture 10" descr="Graphical user interface, text, application&#10;&#10;Description automatically generated">
              <a:extLst>
                <a:ext uri="{FF2B5EF4-FFF2-40B4-BE49-F238E27FC236}">
                  <a16:creationId xmlns:a16="http://schemas.microsoft.com/office/drawing/2014/main" id="{614B5294-64A3-7647-B2CE-541422741415}"/>
                </a:ext>
              </a:extLst>
            </p:cNvPr>
            <p:cNvPicPr>
              <a:picLocks noChangeAspect="1"/>
            </p:cNvPicPr>
            <p:nvPr/>
          </p:nvPicPr>
          <p:blipFill>
            <a:blip r:embed="rId8"/>
            <a:stretch>
              <a:fillRect/>
            </a:stretch>
          </p:blipFill>
          <p:spPr>
            <a:xfrm>
              <a:off x="6348131" y="4922888"/>
              <a:ext cx="1686278" cy="1390714"/>
            </a:xfrm>
            <a:prstGeom prst="rect">
              <a:avLst/>
            </a:prstGeom>
          </p:spPr>
        </p:pic>
        <p:pic>
          <p:nvPicPr>
            <p:cNvPr id="28" name="Picture 12" descr="Diagram&#10;&#10;Description automatically generated">
              <a:extLst>
                <a:ext uri="{FF2B5EF4-FFF2-40B4-BE49-F238E27FC236}">
                  <a16:creationId xmlns:a16="http://schemas.microsoft.com/office/drawing/2014/main" id="{B029920A-29F8-5DEF-54E0-810AD2C2CC1C}"/>
                </a:ext>
              </a:extLst>
            </p:cNvPr>
            <p:cNvPicPr>
              <a:picLocks noChangeAspect="1"/>
            </p:cNvPicPr>
            <p:nvPr/>
          </p:nvPicPr>
          <p:blipFill>
            <a:blip r:embed="rId9"/>
            <a:stretch>
              <a:fillRect/>
            </a:stretch>
          </p:blipFill>
          <p:spPr>
            <a:xfrm>
              <a:off x="9257837" y="4857399"/>
              <a:ext cx="1810661" cy="1518938"/>
            </a:xfrm>
            <a:prstGeom prst="rect">
              <a:avLst/>
            </a:prstGeom>
          </p:spPr>
        </p:pic>
      </p:grpSp>
    </p:spTree>
    <p:extLst>
      <p:ext uri="{BB962C8B-B14F-4D97-AF65-F5344CB8AC3E}">
        <p14:creationId xmlns:p14="http://schemas.microsoft.com/office/powerpoint/2010/main" val="2934363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BFB6F-04B7-D663-D742-2525E81EEE4E}"/>
              </a:ext>
            </a:extLst>
          </p:cNvPr>
          <p:cNvSpPr>
            <a:spLocks noGrp="1"/>
          </p:cNvSpPr>
          <p:nvPr>
            <p:ph type="body" sz="quarter" idx="10"/>
          </p:nvPr>
        </p:nvSpPr>
        <p:spPr/>
        <p:txBody>
          <a:bodyPr lIns="91440" tIns="45720" rIns="91440" bIns="45720" anchor="ctr"/>
          <a:lstStyle/>
          <a:p>
            <a:r>
              <a:rPr lang="en-US" dirty="0">
                <a:latin typeface="Calibri "/>
              </a:rPr>
              <a:t>Data warehousing and dashboarding for a large veterinary hospital network 1/2</a:t>
            </a:r>
          </a:p>
        </p:txBody>
      </p:sp>
      <p:sp>
        <p:nvSpPr>
          <p:cNvPr id="6" name="TextBox 5">
            <a:extLst>
              <a:ext uri="{FF2B5EF4-FFF2-40B4-BE49-F238E27FC236}">
                <a16:creationId xmlns:a16="http://schemas.microsoft.com/office/drawing/2014/main" id="{A69DF4EF-1AC1-4BCB-6BD3-1E0B017BBCA7}"/>
              </a:ext>
            </a:extLst>
          </p:cNvPr>
          <p:cNvSpPr txBox="1"/>
          <p:nvPr/>
        </p:nvSpPr>
        <p:spPr>
          <a:xfrm>
            <a:off x="541876" y="762721"/>
            <a:ext cx="4227616" cy="2062103"/>
          </a:xfrm>
          <a:prstGeom prst="rect">
            <a:avLst/>
          </a:prstGeom>
          <a:noFill/>
        </p:spPr>
        <p:txBody>
          <a:bodyPr wrap="square" lIns="91440" tIns="45720" rIns="91440" bIns="45720" anchor="t">
            <a:spAutoFit/>
          </a:bodyPr>
          <a:lstStyle/>
          <a:p>
            <a:pPr fontAlgn="base"/>
            <a:r>
              <a:rPr lang="en-US" sz="1600" b="1" i="0" strike="noStrike" dirty="0">
                <a:solidFill>
                  <a:schemeClr val="accent3"/>
                </a:solidFill>
                <a:effectLst/>
                <a:cs typeface="Calibri"/>
              </a:rPr>
              <a:t>Situation</a:t>
            </a:r>
            <a:r>
              <a:rPr lang="en-US" sz="1600" b="0" i="0" dirty="0">
                <a:solidFill>
                  <a:schemeClr val="accent3"/>
                </a:solidFill>
                <a:effectLst/>
                <a:cs typeface="Calibri"/>
              </a:rPr>
              <a:t>​</a:t>
            </a:r>
            <a:r>
              <a:rPr lang="en-US" sz="1600" dirty="0">
                <a:solidFill>
                  <a:schemeClr val="accent3"/>
                </a:solidFill>
                <a:cs typeface="Calibri"/>
              </a:rPr>
              <a:t> -</a:t>
            </a:r>
            <a:endParaRPr lang="en-US" sz="1600" b="0" i="0" dirty="0">
              <a:solidFill>
                <a:schemeClr val="accent3"/>
              </a:solidFill>
              <a:effectLst/>
              <a:cs typeface="Calibri"/>
            </a:endParaRPr>
          </a:p>
          <a:p>
            <a:r>
              <a:rPr lang="en-US" sz="1400" dirty="0">
                <a:ea typeface="+mn-lt"/>
                <a:cs typeface="+mn-lt"/>
              </a:rPr>
              <a:t>The client, building </a:t>
            </a:r>
            <a:r>
              <a:rPr lang="en-US" sz="1400" i="0" u="none" strike="noStrike" dirty="0">
                <a:effectLst/>
                <a:ea typeface="+mn-lt"/>
                <a:cs typeface="+mn-lt"/>
              </a:rPr>
              <a:t>a </a:t>
            </a:r>
            <a:r>
              <a:rPr lang="en-US" sz="1400" dirty="0">
                <a:ea typeface="+mn-lt"/>
                <a:cs typeface="+mn-lt"/>
              </a:rPr>
              <a:t>regional hub and spoke model of veterinary hospitals required development of data warehouse </a:t>
            </a:r>
            <a:r>
              <a:rPr lang="en-US" sz="1400" i="0" u="none" strike="noStrike" dirty="0">
                <a:effectLst/>
                <a:ea typeface="+mn-lt"/>
                <a:cs typeface="+mn-lt"/>
              </a:rPr>
              <a:t>and </a:t>
            </a:r>
            <a:r>
              <a:rPr lang="en-US" sz="1400" dirty="0">
                <a:ea typeface="+mn-lt"/>
                <a:cs typeface="+mn-lt"/>
              </a:rPr>
              <a:t>dashboards for Network/Clinic management. They wanted DWH on Microsoft Azure,  and to route data from various practice management systems into the warehouse, and then build dashboards to monitor and display key performance indicators (KPIs) based on that data. </a:t>
            </a:r>
            <a:endParaRPr lang="en-US" sz="1400" i="0" u="none" strike="noStrike" dirty="0">
              <a:effectLst/>
              <a:ea typeface="+mn-lt"/>
              <a:cs typeface="+mn-lt"/>
            </a:endParaRPr>
          </a:p>
        </p:txBody>
      </p:sp>
      <p:sp>
        <p:nvSpPr>
          <p:cNvPr id="25" name="TextBox 24">
            <a:extLst>
              <a:ext uri="{FF2B5EF4-FFF2-40B4-BE49-F238E27FC236}">
                <a16:creationId xmlns:a16="http://schemas.microsoft.com/office/drawing/2014/main" id="{31C53A00-2278-1462-DB2B-32E1E713F8CE}"/>
              </a:ext>
            </a:extLst>
          </p:cNvPr>
          <p:cNvSpPr txBox="1"/>
          <p:nvPr/>
        </p:nvSpPr>
        <p:spPr>
          <a:xfrm>
            <a:off x="529550" y="2908256"/>
            <a:ext cx="4002120" cy="2492990"/>
          </a:xfrm>
          <a:prstGeom prst="rect">
            <a:avLst/>
          </a:prstGeom>
          <a:noFill/>
        </p:spPr>
        <p:txBody>
          <a:bodyPr wrap="square" lIns="91440" tIns="45720" rIns="91440" bIns="45720" anchor="t">
            <a:spAutoFit/>
          </a:bodyPr>
          <a:lstStyle/>
          <a:p>
            <a:r>
              <a:rPr lang="en-IN" sz="1600" b="1" dirty="0">
                <a:solidFill>
                  <a:schemeClr val="accent3"/>
                </a:solidFill>
              </a:rPr>
              <a:t>Solution -</a:t>
            </a:r>
          </a:p>
          <a:p>
            <a:r>
              <a:rPr lang="en-IN" sz="1400" dirty="0"/>
              <a:t>We delivered an integrated single view for management implemented on Azure cloud, and power BI. We also pulled </a:t>
            </a:r>
            <a:r>
              <a:rPr lang="en-IN" sz="1400" dirty="0">
                <a:ea typeface="+mn-lt"/>
                <a:cs typeface="+mn-lt"/>
              </a:rPr>
              <a:t>the data from the existing </a:t>
            </a:r>
            <a:r>
              <a:rPr lang="en-IN" sz="1400" dirty="0" err="1">
                <a:ea typeface="+mn-lt"/>
                <a:cs typeface="+mn-lt"/>
              </a:rPr>
              <a:t>AllyDVM</a:t>
            </a:r>
            <a:r>
              <a:rPr lang="en-IN" sz="1400" dirty="0">
                <a:ea typeface="+mn-lt"/>
                <a:cs typeface="+mn-lt"/>
              </a:rPr>
              <a:t> platform using </a:t>
            </a:r>
            <a:r>
              <a:rPr lang="en-IN" sz="1400" dirty="0" err="1">
                <a:ea typeface="+mn-lt"/>
                <a:cs typeface="+mn-lt"/>
              </a:rPr>
              <a:t>GraphQL</a:t>
            </a:r>
            <a:r>
              <a:rPr lang="en-IN" sz="1400" dirty="0">
                <a:ea typeface="+mn-lt"/>
                <a:cs typeface="+mn-lt"/>
              </a:rPr>
              <a:t> API across 10+ systems into a central data lake on an Azure environment. We Developed Power BI dashboards for business analytics. Data Warehouse with specified KPI’s was then built using the Azure SQL Server and pulled into the developed Power BI dashboards for interactive business analytics.</a:t>
            </a:r>
          </a:p>
        </p:txBody>
      </p:sp>
      <p:sp>
        <p:nvSpPr>
          <p:cNvPr id="27" name="TextBox 26">
            <a:extLst>
              <a:ext uri="{FF2B5EF4-FFF2-40B4-BE49-F238E27FC236}">
                <a16:creationId xmlns:a16="http://schemas.microsoft.com/office/drawing/2014/main" id="{8B490407-B081-5B54-C8A3-341E68E645DB}"/>
              </a:ext>
            </a:extLst>
          </p:cNvPr>
          <p:cNvSpPr txBox="1"/>
          <p:nvPr/>
        </p:nvSpPr>
        <p:spPr>
          <a:xfrm>
            <a:off x="589501" y="5486025"/>
            <a:ext cx="5146498" cy="984885"/>
          </a:xfrm>
          <a:prstGeom prst="rect">
            <a:avLst/>
          </a:prstGeom>
          <a:noFill/>
        </p:spPr>
        <p:txBody>
          <a:bodyPr wrap="square" lIns="91440" tIns="45720" rIns="91440" bIns="45720" anchor="t">
            <a:spAutoFit/>
          </a:bodyPr>
          <a:lstStyle/>
          <a:p>
            <a:r>
              <a:rPr lang="en-IN" sz="1600" b="1" dirty="0">
                <a:solidFill>
                  <a:schemeClr val="accent3"/>
                </a:solidFill>
              </a:rPr>
              <a:t>App Architecture -</a:t>
            </a:r>
          </a:p>
          <a:p>
            <a:pPr marL="228600" indent="-228600">
              <a:buAutoNum type="arabicPeriod"/>
            </a:pPr>
            <a:r>
              <a:rPr lang="en-IN" sz="1400" dirty="0" err="1">
                <a:cs typeface="Calibri"/>
              </a:rPr>
              <a:t>AllyDVM</a:t>
            </a:r>
            <a:r>
              <a:rPr lang="en-IN" sz="1400" dirty="0">
                <a:cs typeface="Calibri"/>
              </a:rPr>
              <a:t>, </a:t>
            </a:r>
            <a:r>
              <a:rPr lang="en-IN" sz="1400" dirty="0" err="1">
                <a:cs typeface="Calibri"/>
              </a:rPr>
              <a:t>GraphQL</a:t>
            </a:r>
            <a:r>
              <a:rPr lang="en-IN" sz="1400" dirty="0">
                <a:cs typeface="Calibri"/>
              </a:rPr>
              <a:t> APIs</a:t>
            </a:r>
            <a:endParaRPr lang="en-IN" sz="1400" dirty="0"/>
          </a:p>
          <a:p>
            <a:pPr marL="228600" indent="-228600">
              <a:buAutoNum type="arabicPeriod"/>
            </a:pPr>
            <a:r>
              <a:rPr lang="en-IN" sz="1400" dirty="0"/>
              <a:t>Azure data lake, Synapse Analytics, </a:t>
            </a:r>
            <a:r>
              <a:rPr lang="en-IN" sz="1400" dirty="0" err="1"/>
              <a:t>PySpark</a:t>
            </a:r>
            <a:r>
              <a:rPr lang="en-IN" sz="1400" dirty="0"/>
              <a:t> </a:t>
            </a:r>
            <a:endParaRPr lang="en-IN" sz="1400" dirty="0">
              <a:cs typeface="Calibri"/>
            </a:endParaRPr>
          </a:p>
          <a:p>
            <a:pPr marL="228600" indent="-228600">
              <a:buAutoNum type="arabicPeriod"/>
            </a:pPr>
            <a:r>
              <a:rPr lang="en-IN" sz="1400" dirty="0"/>
              <a:t>Power BI</a:t>
            </a:r>
            <a:endParaRPr lang="en-IN" sz="1400" dirty="0">
              <a:cs typeface="Calibri"/>
            </a:endParaRPr>
          </a:p>
        </p:txBody>
      </p:sp>
      <p:graphicFrame>
        <p:nvGraphicFramePr>
          <p:cNvPr id="5" name="Table 4">
            <a:extLst>
              <a:ext uri="{FF2B5EF4-FFF2-40B4-BE49-F238E27FC236}">
                <a16:creationId xmlns:a16="http://schemas.microsoft.com/office/drawing/2014/main" id="{0835E744-D059-9F5E-56D4-B305EB697D91}"/>
              </a:ext>
            </a:extLst>
          </p:cNvPr>
          <p:cNvGraphicFramePr>
            <a:graphicFrameLocks noGrp="1"/>
          </p:cNvGraphicFramePr>
          <p:nvPr/>
        </p:nvGraphicFramePr>
        <p:xfrm>
          <a:off x="4975412" y="2694834"/>
          <a:ext cx="6998004" cy="3069275"/>
        </p:xfrm>
        <a:graphic>
          <a:graphicData uri="http://schemas.openxmlformats.org/drawingml/2006/table">
            <a:tbl>
              <a:tblPr bandRow="1">
                <a:tableStyleId>{2D5ABB26-0587-4C30-8999-92F81FD0307C}</a:tableStyleId>
              </a:tblPr>
              <a:tblGrid>
                <a:gridCol w="2430535">
                  <a:extLst>
                    <a:ext uri="{9D8B030D-6E8A-4147-A177-3AD203B41FA5}">
                      <a16:colId xmlns:a16="http://schemas.microsoft.com/office/drawing/2014/main" val="221186305"/>
                    </a:ext>
                  </a:extLst>
                </a:gridCol>
                <a:gridCol w="2307469">
                  <a:extLst>
                    <a:ext uri="{9D8B030D-6E8A-4147-A177-3AD203B41FA5}">
                      <a16:colId xmlns:a16="http://schemas.microsoft.com/office/drawing/2014/main" val="2799444862"/>
                    </a:ext>
                  </a:extLst>
                </a:gridCol>
                <a:gridCol w="2260000">
                  <a:extLst>
                    <a:ext uri="{9D8B030D-6E8A-4147-A177-3AD203B41FA5}">
                      <a16:colId xmlns:a16="http://schemas.microsoft.com/office/drawing/2014/main" val="1663006762"/>
                    </a:ext>
                  </a:extLst>
                </a:gridCol>
              </a:tblGrid>
              <a:tr h="3069275">
                <a:tc>
                  <a:txBody>
                    <a:bodyPr/>
                    <a:lstStyle/>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Discovery</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Solution design &amp; development of data push/pull code</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Historical data migration</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Incremental solution and data validation, testing and reconciliation</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Alerts for exigencies</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endParaRPr lang="en-IN" sz="1400" u="none" strike="noStrike" kern="1200">
                        <a:solidFill>
                          <a:schemeClr val="tx1"/>
                        </a:solidFill>
                        <a:effectLst/>
                        <a:latin typeface="+mn-lt"/>
                        <a:ea typeface="+mn-ea"/>
                        <a:cs typeface="+mn-cs"/>
                      </a:endParaRPr>
                    </a:p>
                  </a:txBody>
                  <a:tcPr marL="0" marR="0" marT="0" marB="0"/>
                </a:tc>
                <a:tc>
                  <a:txBody>
                    <a:bodyPr/>
                    <a:lstStyle/>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Data cleaning, transformation, and storage in </a:t>
                      </a:r>
                      <a:r>
                        <a:rPr lang="en-IN" sz="1400" u="none" strike="noStrike" kern="1200" noProof="0">
                          <a:solidFill>
                            <a:schemeClr val="tx1"/>
                          </a:solidFill>
                          <a:effectLst/>
                          <a:latin typeface="+mn-lt"/>
                          <a:ea typeface="+mn-ea"/>
                          <a:cs typeface="+mn-cs"/>
                        </a:rPr>
                        <a:t>separate structured data warehouse for historical KPI’s and metrics.</a:t>
                      </a:r>
                      <a:endParaRPr lang="en-US"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Establishing key relationships</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Data quality &amp; business logics</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Variable design &amp; implementation</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Performance &amp; cost optimization</a:t>
                      </a: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effectLst/>
                        </a:rPr>
                        <a:t>Dashboard wireframing</a:t>
                      </a:r>
                    </a:p>
                    <a:p>
                      <a:pPr marL="171450" marR="0" lvl="0" indent="-171450" algn="l">
                        <a:lnSpc>
                          <a:spcPct val="100000"/>
                        </a:lnSpc>
                        <a:spcBef>
                          <a:spcPts val="600"/>
                        </a:spcBef>
                        <a:spcAft>
                          <a:spcPts val="0"/>
                        </a:spcAft>
                        <a:buClr>
                          <a:srgbClr val="252D30"/>
                        </a:buClr>
                        <a:buFont typeface="Wingdings,Sans-Serif"/>
                        <a:buChar char="ü"/>
                      </a:pPr>
                      <a:r>
                        <a:rPr lang="en-IN" sz="1400" u="none" strike="noStrike" kern="1200">
                          <a:effectLst/>
                        </a:rPr>
                        <a:t>KPI and identification and validation</a:t>
                      </a:r>
                    </a:p>
                    <a:p>
                      <a:pPr marL="171450" marR="0" lvl="0" indent="-171450" algn="l">
                        <a:lnSpc>
                          <a:spcPct val="100000"/>
                        </a:lnSpc>
                        <a:spcBef>
                          <a:spcPts val="600"/>
                        </a:spcBef>
                        <a:spcAft>
                          <a:spcPts val="0"/>
                        </a:spcAft>
                        <a:buClr>
                          <a:srgbClr val="252D30"/>
                        </a:buClr>
                        <a:buFont typeface="Wingdings,Sans-Serif"/>
                        <a:buChar char="ü"/>
                      </a:pPr>
                      <a:r>
                        <a:rPr lang="en-IN" sz="1400" b="0" i="0" u="none" strike="noStrike" kern="1200" noProof="0">
                          <a:effectLst/>
                          <a:latin typeface="Calibri"/>
                        </a:rPr>
                        <a:t>Row level security for end-users </a:t>
                      </a:r>
                      <a:endParaRPr lang="en-IN" sz="1400" u="none" strike="noStrike" kern="1200">
                        <a:effectLst/>
                      </a:endParaRPr>
                    </a:p>
                    <a:p>
                      <a:pPr marL="171450" marR="0" lvl="0" indent="-171450" algn="l">
                        <a:lnSpc>
                          <a:spcPct val="100000"/>
                        </a:lnSpc>
                        <a:spcBef>
                          <a:spcPts val="600"/>
                        </a:spcBef>
                        <a:spcAft>
                          <a:spcPts val="0"/>
                        </a:spcAft>
                        <a:buClr>
                          <a:srgbClr val="252D30"/>
                        </a:buClr>
                        <a:buFont typeface="Wingdings,Sans-Serif"/>
                        <a:buChar char="ü"/>
                      </a:pPr>
                      <a:r>
                        <a:rPr lang="en-IN" sz="1400" b="0" i="0" u="none" strike="noStrike" kern="1200" noProof="0">
                          <a:effectLst/>
                        </a:rPr>
                        <a:t>Power BI python scripting configuration for certain users</a:t>
                      </a:r>
                      <a:endParaRPr lang="en-IN" sz="14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IN" sz="1400" u="none" strike="noStrike" kern="1200">
                          <a:effectLst/>
                        </a:rPr>
                        <a:t>Automated dashboards on specific use cases and categories</a:t>
                      </a:r>
                    </a:p>
                  </a:txBody>
                  <a:tcPr marL="0" marR="0" marT="0" marB="0"/>
                </a:tc>
                <a:extLst>
                  <a:ext uri="{0D108BD9-81ED-4DB2-BD59-A6C34878D82A}">
                    <a16:rowId xmlns:a16="http://schemas.microsoft.com/office/drawing/2014/main" val="919179877"/>
                  </a:ext>
                </a:extLst>
              </a:tr>
            </a:tbl>
          </a:graphicData>
        </a:graphic>
      </p:graphicFrame>
      <p:graphicFrame>
        <p:nvGraphicFramePr>
          <p:cNvPr id="7" name="Diagram 7">
            <a:extLst>
              <a:ext uri="{FF2B5EF4-FFF2-40B4-BE49-F238E27FC236}">
                <a16:creationId xmlns:a16="http://schemas.microsoft.com/office/drawing/2014/main" id="{5FF1C882-48CC-1BAE-A936-AD73B95637DC}"/>
              </a:ext>
            </a:extLst>
          </p:cNvPr>
          <p:cNvGraphicFramePr/>
          <p:nvPr/>
        </p:nvGraphicFramePr>
        <p:xfrm>
          <a:off x="4971795" y="1723464"/>
          <a:ext cx="7026089" cy="854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8" name="Rectangle 167">
            <a:extLst>
              <a:ext uri="{FF2B5EF4-FFF2-40B4-BE49-F238E27FC236}">
                <a16:creationId xmlns:a16="http://schemas.microsoft.com/office/drawing/2014/main" id="{D1C6141C-EEB6-BB09-93FC-A1DC706A1DB3}"/>
              </a:ext>
            </a:extLst>
          </p:cNvPr>
          <p:cNvSpPr/>
          <p:nvPr/>
        </p:nvSpPr>
        <p:spPr>
          <a:xfrm>
            <a:off x="4858382" y="1582451"/>
            <a:ext cx="7120072" cy="4080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6528F158-FB37-32C8-7DE5-1B864184918D}"/>
              </a:ext>
            </a:extLst>
          </p:cNvPr>
          <p:cNvSpPr txBox="1"/>
          <p:nvPr/>
        </p:nvSpPr>
        <p:spPr>
          <a:xfrm>
            <a:off x="6846628" y="1251358"/>
            <a:ext cx="384249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chemeClr val="accent3"/>
                </a:solidFill>
              </a:rPr>
              <a:t>Implementation Approach</a:t>
            </a: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D5127FAC-E552-3DD6-CF9A-AC7CF2ADDB68}"/>
                  </a:ext>
                </a:extLst>
              </p14:cNvPr>
              <p14:cNvContentPartPr/>
              <p14:nvPr/>
            </p14:nvContentPartPr>
            <p14:xfrm>
              <a:off x="5267980" y="1417894"/>
              <a:ext cx="6705360" cy="1476000"/>
            </p14:xfrm>
          </p:contentPart>
        </mc:Choice>
        <mc:Fallback xmlns="">
          <p:pic>
            <p:nvPicPr>
              <p:cNvPr id="3" name="Ink 2">
                <a:extLst>
                  <a:ext uri="{FF2B5EF4-FFF2-40B4-BE49-F238E27FC236}">
                    <a16:creationId xmlns:a16="http://schemas.microsoft.com/office/drawing/2014/main" id="{D5127FAC-E552-3DD6-CF9A-AC7CF2ADDB68}"/>
                  </a:ext>
                </a:extLst>
              </p:cNvPr>
              <p:cNvPicPr/>
              <p:nvPr/>
            </p:nvPicPr>
            <p:blipFill>
              <a:blip r:embed="rId9"/>
              <a:stretch>
                <a:fillRect/>
              </a:stretch>
            </p:blipFill>
            <p:spPr>
              <a:xfrm>
                <a:off x="5258980" y="1408894"/>
                <a:ext cx="6723000" cy="1493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9">
                <a:extLst>
                  <a:ext uri="{FF2B5EF4-FFF2-40B4-BE49-F238E27FC236}">
                    <a16:creationId xmlns:a16="http://schemas.microsoft.com/office/drawing/2014/main" id="{1DEBE7C3-9F09-7056-686B-A9CABD496DA0}"/>
                  </a:ext>
                </a:extLst>
              </p14:cNvPr>
              <p14:cNvContentPartPr/>
              <p14:nvPr/>
            </p14:nvContentPartPr>
            <p14:xfrm>
              <a:off x="4298860" y="3310414"/>
              <a:ext cx="7954560" cy="3213000"/>
            </p14:xfrm>
          </p:contentPart>
        </mc:Choice>
        <mc:Fallback xmlns="">
          <p:pic>
            <p:nvPicPr>
              <p:cNvPr id="9" name="Ink 9">
                <a:extLst>
                  <a:ext uri="{FF2B5EF4-FFF2-40B4-BE49-F238E27FC236}">
                    <a16:creationId xmlns:a16="http://schemas.microsoft.com/office/drawing/2014/main" id="{1DEBE7C3-9F09-7056-686B-A9CABD496DA0}"/>
                  </a:ext>
                </a:extLst>
              </p:cNvPr>
              <p:cNvPicPr/>
              <p:nvPr/>
            </p:nvPicPr>
            <p:blipFill>
              <a:blip r:embed="rId11"/>
              <a:stretch>
                <a:fillRect/>
              </a:stretch>
            </p:blipFill>
            <p:spPr>
              <a:xfrm>
                <a:off x="4289860" y="3301413"/>
                <a:ext cx="7972200" cy="323064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5">
                <a:extLst>
                  <a:ext uri="{FF2B5EF4-FFF2-40B4-BE49-F238E27FC236}">
                    <a16:creationId xmlns:a16="http://schemas.microsoft.com/office/drawing/2014/main" id="{43E24519-712D-DAC6-C34E-FAC3F006B84E}"/>
                  </a:ext>
                </a:extLst>
              </p14:cNvPr>
              <p14:cNvContentPartPr/>
              <p14:nvPr/>
            </p14:nvContentPartPr>
            <p14:xfrm>
              <a:off x="11377900" y="926134"/>
              <a:ext cx="286200" cy="2477520"/>
            </p14:xfrm>
          </p:contentPart>
        </mc:Choice>
        <mc:Fallback xmlns="">
          <p:pic>
            <p:nvPicPr>
              <p:cNvPr id="15" name="Ink 15">
                <a:extLst>
                  <a:ext uri="{FF2B5EF4-FFF2-40B4-BE49-F238E27FC236}">
                    <a16:creationId xmlns:a16="http://schemas.microsoft.com/office/drawing/2014/main" id="{43E24519-712D-DAC6-C34E-FAC3F006B84E}"/>
                  </a:ext>
                </a:extLst>
              </p:cNvPr>
              <p:cNvPicPr/>
              <p:nvPr/>
            </p:nvPicPr>
            <p:blipFill>
              <a:blip r:embed="rId13"/>
              <a:stretch>
                <a:fillRect/>
              </a:stretch>
            </p:blipFill>
            <p:spPr>
              <a:xfrm>
                <a:off x="11368889" y="917133"/>
                <a:ext cx="303862" cy="249516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DD8A2EC-E598-CDF1-7483-B9D520600802}"/>
                  </a:ext>
                </a:extLst>
              </p14:cNvPr>
              <p14:cNvContentPartPr/>
              <p14:nvPr/>
            </p14:nvContentPartPr>
            <p14:xfrm>
              <a:off x="389260" y="2868694"/>
              <a:ext cx="3660120" cy="2097720"/>
            </p14:xfrm>
          </p:contentPart>
        </mc:Choice>
        <mc:Fallback xmlns="">
          <p:pic>
            <p:nvPicPr>
              <p:cNvPr id="16" name="Ink 15">
                <a:extLst>
                  <a:ext uri="{FF2B5EF4-FFF2-40B4-BE49-F238E27FC236}">
                    <a16:creationId xmlns:a16="http://schemas.microsoft.com/office/drawing/2014/main" id="{BDD8A2EC-E598-CDF1-7483-B9D520600802}"/>
                  </a:ext>
                </a:extLst>
              </p:cNvPr>
              <p:cNvPicPr/>
              <p:nvPr/>
            </p:nvPicPr>
            <p:blipFill>
              <a:blip r:embed="rId15"/>
              <a:stretch>
                <a:fillRect/>
              </a:stretch>
            </p:blipFill>
            <p:spPr>
              <a:xfrm>
                <a:off x="380260" y="2859694"/>
                <a:ext cx="3677760" cy="211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2DABAFA8-305B-C6C3-F254-DB3BA3B99E11}"/>
                  </a:ext>
                </a:extLst>
              </p14:cNvPr>
              <p14:cNvContentPartPr/>
              <p14:nvPr/>
            </p14:nvContentPartPr>
            <p14:xfrm>
              <a:off x="345700" y="3011614"/>
              <a:ext cx="3629880" cy="2403360"/>
            </p14:xfrm>
          </p:contentPart>
        </mc:Choice>
        <mc:Fallback xmlns="">
          <p:pic>
            <p:nvPicPr>
              <p:cNvPr id="17" name="Ink 16">
                <a:extLst>
                  <a:ext uri="{FF2B5EF4-FFF2-40B4-BE49-F238E27FC236}">
                    <a16:creationId xmlns:a16="http://schemas.microsoft.com/office/drawing/2014/main" id="{2DABAFA8-305B-C6C3-F254-DB3BA3B99E11}"/>
                  </a:ext>
                </a:extLst>
              </p:cNvPr>
              <p:cNvPicPr/>
              <p:nvPr/>
            </p:nvPicPr>
            <p:blipFill>
              <a:blip r:embed="rId17"/>
              <a:stretch>
                <a:fillRect/>
              </a:stretch>
            </p:blipFill>
            <p:spPr>
              <a:xfrm>
                <a:off x="336700" y="3002614"/>
                <a:ext cx="3647520" cy="242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90085CF5-76AC-51F0-DCE4-227ED6359F15}"/>
                  </a:ext>
                </a:extLst>
              </p14:cNvPr>
              <p14:cNvContentPartPr/>
              <p14:nvPr/>
            </p14:nvContentPartPr>
            <p14:xfrm>
              <a:off x="4199140" y="789334"/>
              <a:ext cx="324360" cy="6008040"/>
            </p14:xfrm>
          </p:contentPart>
        </mc:Choice>
        <mc:Fallback xmlns="">
          <p:pic>
            <p:nvPicPr>
              <p:cNvPr id="18" name="Ink 17">
                <a:extLst>
                  <a:ext uri="{FF2B5EF4-FFF2-40B4-BE49-F238E27FC236}">
                    <a16:creationId xmlns:a16="http://schemas.microsoft.com/office/drawing/2014/main" id="{90085CF5-76AC-51F0-DCE4-227ED6359F15}"/>
                  </a:ext>
                </a:extLst>
              </p:cNvPr>
              <p:cNvPicPr/>
              <p:nvPr/>
            </p:nvPicPr>
            <p:blipFill>
              <a:blip r:embed="rId19"/>
              <a:stretch>
                <a:fillRect/>
              </a:stretch>
            </p:blipFill>
            <p:spPr>
              <a:xfrm>
                <a:off x="4190140" y="780334"/>
                <a:ext cx="342000" cy="6025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AE86A41E-97EF-1C78-4200-F32CE6A94FE5}"/>
                  </a:ext>
                </a:extLst>
              </p14:cNvPr>
              <p14:cNvContentPartPr/>
              <p14:nvPr/>
            </p14:nvContentPartPr>
            <p14:xfrm>
              <a:off x="451540" y="826414"/>
              <a:ext cx="3735720" cy="6076440"/>
            </p14:xfrm>
          </p:contentPart>
        </mc:Choice>
        <mc:Fallback xmlns="">
          <p:pic>
            <p:nvPicPr>
              <p:cNvPr id="19" name="Ink 18">
                <a:extLst>
                  <a:ext uri="{FF2B5EF4-FFF2-40B4-BE49-F238E27FC236}">
                    <a16:creationId xmlns:a16="http://schemas.microsoft.com/office/drawing/2014/main" id="{AE86A41E-97EF-1C78-4200-F32CE6A94FE5}"/>
                  </a:ext>
                </a:extLst>
              </p:cNvPr>
              <p:cNvPicPr/>
              <p:nvPr/>
            </p:nvPicPr>
            <p:blipFill>
              <a:blip r:embed="rId21"/>
              <a:stretch>
                <a:fillRect/>
              </a:stretch>
            </p:blipFill>
            <p:spPr>
              <a:xfrm>
                <a:off x="442539" y="817414"/>
                <a:ext cx="3753362" cy="6094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906EB29E-79D0-26D0-2BF8-BE41F866D8AF}"/>
                  </a:ext>
                </a:extLst>
              </p14:cNvPr>
              <p14:cNvContentPartPr/>
              <p14:nvPr/>
            </p14:nvContentPartPr>
            <p14:xfrm>
              <a:off x="4635100" y="560734"/>
              <a:ext cx="19080" cy="19080"/>
            </p14:xfrm>
          </p:contentPart>
        </mc:Choice>
        <mc:Fallback xmlns="">
          <p:pic>
            <p:nvPicPr>
              <p:cNvPr id="20" name="Ink 19">
                <a:extLst>
                  <a:ext uri="{FF2B5EF4-FFF2-40B4-BE49-F238E27FC236}">
                    <a16:creationId xmlns:a16="http://schemas.microsoft.com/office/drawing/2014/main" id="{906EB29E-79D0-26D0-2BF8-BE41F866D8AF}"/>
                  </a:ext>
                </a:extLst>
              </p:cNvPr>
              <p:cNvPicPr/>
              <p:nvPr/>
            </p:nvPicPr>
            <p:blipFill>
              <a:blip r:embed="rId23"/>
              <a:stretch>
                <a:fillRect/>
              </a:stretch>
            </p:blipFill>
            <p:spPr>
              <a:xfrm>
                <a:off x="4626100" y="551734"/>
                <a:ext cx="36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B26DB94C-298C-6444-A6BC-CB39ED6512AC}"/>
                  </a:ext>
                </a:extLst>
              </p14:cNvPr>
              <p14:cNvContentPartPr/>
              <p14:nvPr/>
            </p14:nvContentPartPr>
            <p14:xfrm>
              <a:off x="4628620" y="735694"/>
              <a:ext cx="1178640" cy="2757600"/>
            </p14:xfrm>
          </p:contentPart>
        </mc:Choice>
        <mc:Fallback xmlns="">
          <p:pic>
            <p:nvPicPr>
              <p:cNvPr id="21" name="Ink 20">
                <a:extLst>
                  <a:ext uri="{FF2B5EF4-FFF2-40B4-BE49-F238E27FC236}">
                    <a16:creationId xmlns:a16="http://schemas.microsoft.com/office/drawing/2014/main" id="{B26DB94C-298C-6444-A6BC-CB39ED6512AC}"/>
                  </a:ext>
                </a:extLst>
              </p:cNvPr>
              <p:cNvPicPr/>
              <p:nvPr/>
            </p:nvPicPr>
            <p:blipFill>
              <a:blip r:embed="rId25"/>
              <a:stretch>
                <a:fillRect/>
              </a:stretch>
            </p:blipFill>
            <p:spPr>
              <a:xfrm>
                <a:off x="4619620" y="726694"/>
                <a:ext cx="1196280" cy="277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7E0CA91A-3F1F-5F9B-ED1E-0C7EA013E255}"/>
                  </a:ext>
                </a:extLst>
              </p14:cNvPr>
              <p14:cNvContentPartPr/>
              <p14:nvPr/>
            </p14:nvContentPartPr>
            <p14:xfrm>
              <a:off x="7318900" y="566854"/>
              <a:ext cx="4911840" cy="2851560"/>
            </p14:xfrm>
          </p:contentPart>
        </mc:Choice>
        <mc:Fallback xmlns="">
          <p:pic>
            <p:nvPicPr>
              <p:cNvPr id="22" name="Ink 21">
                <a:extLst>
                  <a:ext uri="{FF2B5EF4-FFF2-40B4-BE49-F238E27FC236}">
                    <a16:creationId xmlns:a16="http://schemas.microsoft.com/office/drawing/2014/main" id="{7E0CA91A-3F1F-5F9B-ED1E-0C7EA013E255}"/>
                  </a:ext>
                </a:extLst>
              </p:cNvPr>
              <p:cNvPicPr/>
              <p:nvPr/>
            </p:nvPicPr>
            <p:blipFill>
              <a:blip r:embed="rId27"/>
              <a:stretch>
                <a:fillRect/>
              </a:stretch>
            </p:blipFill>
            <p:spPr>
              <a:xfrm>
                <a:off x="7309899" y="557855"/>
                <a:ext cx="4929481" cy="286919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003C7F71-F520-732E-4DC4-55C077E50C20}"/>
                  </a:ext>
                </a:extLst>
              </p14:cNvPr>
              <p14:cNvContentPartPr/>
              <p14:nvPr/>
            </p14:nvContentPartPr>
            <p14:xfrm>
              <a:off x="5795740" y="3387094"/>
              <a:ext cx="11160" cy="3000960"/>
            </p14:xfrm>
          </p:contentPart>
        </mc:Choice>
        <mc:Fallback xmlns="">
          <p:pic>
            <p:nvPicPr>
              <p:cNvPr id="23" name="Ink 22">
                <a:extLst>
                  <a:ext uri="{FF2B5EF4-FFF2-40B4-BE49-F238E27FC236}">
                    <a16:creationId xmlns:a16="http://schemas.microsoft.com/office/drawing/2014/main" id="{003C7F71-F520-732E-4DC4-55C077E50C20}"/>
                  </a:ext>
                </a:extLst>
              </p:cNvPr>
              <p:cNvPicPr/>
              <p:nvPr/>
            </p:nvPicPr>
            <p:blipFill>
              <a:blip r:embed="rId29"/>
              <a:stretch>
                <a:fillRect/>
              </a:stretch>
            </p:blipFill>
            <p:spPr>
              <a:xfrm>
                <a:off x="5786740" y="3378094"/>
                <a:ext cx="28800" cy="3018600"/>
              </a:xfrm>
              <a:prstGeom prst="rect">
                <a:avLst/>
              </a:prstGeom>
            </p:spPr>
          </p:pic>
        </mc:Fallback>
      </mc:AlternateContent>
    </p:spTree>
    <p:extLst>
      <p:ext uri="{BB962C8B-B14F-4D97-AF65-F5344CB8AC3E}">
        <p14:creationId xmlns:p14="http://schemas.microsoft.com/office/powerpoint/2010/main" val="3872886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18CCA1-CD9A-BCDC-A5A6-D49C920C3D78}"/>
              </a:ext>
            </a:extLst>
          </p:cNvPr>
          <p:cNvSpPr>
            <a:spLocks noGrp="1"/>
          </p:cNvSpPr>
          <p:nvPr>
            <p:ph type="body" sz="quarter" idx="10"/>
          </p:nvPr>
        </p:nvSpPr>
        <p:spPr>
          <a:xfrm>
            <a:off x="405384" y="163391"/>
            <a:ext cx="9793224" cy="493014"/>
          </a:xfrm>
        </p:spPr>
        <p:txBody>
          <a:bodyPr/>
          <a:lstStyle/>
          <a:p>
            <a:r>
              <a:rPr lang="en-US" dirty="0">
                <a:latin typeface="Calibri "/>
              </a:rPr>
              <a:t>Data warehousing and dashboarding for a large veterinary hospital network 1/2</a:t>
            </a:r>
          </a:p>
        </p:txBody>
      </p:sp>
      <p:grpSp>
        <p:nvGrpSpPr>
          <p:cNvPr id="4" name="Group 3">
            <a:extLst>
              <a:ext uri="{FF2B5EF4-FFF2-40B4-BE49-F238E27FC236}">
                <a16:creationId xmlns:a16="http://schemas.microsoft.com/office/drawing/2014/main" id="{78D8B95D-5ABF-BFE1-88D4-A05DDEEA72C7}"/>
              </a:ext>
            </a:extLst>
          </p:cNvPr>
          <p:cNvGrpSpPr/>
          <p:nvPr/>
        </p:nvGrpSpPr>
        <p:grpSpPr>
          <a:xfrm>
            <a:off x="566641" y="848995"/>
            <a:ext cx="5499974" cy="5551793"/>
            <a:chOff x="526001" y="797232"/>
            <a:chExt cx="5560240" cy="5726970"/>
          </a:xfrm>
        </p:grpSpPr>
        <p:grpSp>
          <p:nvGrpSpPr>
            <p:cNvPr id="5" name="Group 4">
              <a:extLst>
                <a:ext uri="{FF2B5EF4-FFF2-40B4-BE49-F238E27FC236}">
                  <a16:creationId xmlns:a16="http://schemas.microsoft.com/office/drawing/2014/main" id="{3B2D9275-468F-C767-4928-A558BD6EA87B}"/>
                </a:ext>
              </a:extLst>
            </p:cNvPr>
            <p:cNvGrpSpPr/>
            <p:nvPr/>
          </p:nvGrpSpPr>
          <p:grpSpPr>
            <a:xfrm>
              <a:off x="526001" y="797232"/>
              <a:ext cx="5538995" cy="1803743"/>
              <a:chOff x="560120" y="786801"/>
              <a:chExt cx="2750393" cy="3339269"/>
            </a:xfrm>
          </p:grpSpPr>
          <p:sp>
            <p:nvSpPr>
              <p:cNvPr id="12" name="Rectangle 11">
                <a:extLst>
                  <a:ext uri="{FF2B5EF4-FFF2-40B4-BE49-F238E27FC236}">
                    <a16:creationId xmlns:a16="http://schemas.microsoft.com/office/drawing/2014/main" id="{00B26EAD-2A0B-1989-1C2D-1048F374A51B}"/>
                  </a:ext>
                </a:extLst>
              </p:cNvPr>
              <p:cNvSpPr>
                <a:spLocks noChangeArrowheads="1"/>
              </p:cNvSpPr>
              <p:nvPr/>
            </p:nvSpPr>
            <p:spPr bwMode="gray">
              <a:xfrm>
                <a:off x="565765" y="786801"/>
                <a:ext cx="2742745" cy="53999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3" name="Rectangle 12">
                <a:extLst>
                  <a:ext uri="{FF2B5EF4-FFF2-40B4-BE49-F238E27FC236}">
                    <a16:creationId xmlns:a16="http://schemas.microsoft.com/office/drawing/2014/main" id="{A21FE980-8AE7-625B-D399-1A17D85D0F69}"/>
                  </a:ext>
                </a:extLst>
              </p:cNvPr>
              <p:cNvSpPr>
                <a:spLocks noChangeArrowheads="1"/>
              </p:cNvSpPr>
              <p:nvPr/>
            </p:nvSpPr>
            <p:spPr bwMode="auto">
              <a:xfrm>
                <a:off x="560120" y="1410456"/>
                <a:ext cx="2750393" cy="271561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1400" dirty="0">
                    <a:ea typeface="+mn-lt"/>
                    <a:cs typeface="+mn-lt"/>
                  </a:rPr>
                  <a:t>The client, building </a:t>
                </a:r>
                <a:r>
                  <a:rPr lang="en-US" sz="1400" i="0" u="none" strike="noStrike" dirty="0">
                    <a:effectLst/>
                    <a:ea typeface="+mn-lt"/>
                    <a:cs typeface="+mn-lt"/>
                  </a:rPr>
                  <a:t>a </a:t>
                </a:r>
                <a:r>
                  <a:rPr lang="en-US" sz="1400" dirty="0">
                    <a:ea typeface="+mn-lt"/>
                    <a:cs typeface="+mn-lt"/>
                  </a:rPr>
                  <a:t>regional hub and spoke model of veterinary hospitals required development of data warehouse </a:t>
                </a:r>
                <a:r>
                  <a:rPr lang="en-US" sz="1400" i="0" u="none" strike="noStrike" dirty="0">
                    <a:effectLst/>
                    <a:ea typeface="+mn-lt"/>
                    <a:cs typeface="+mn-lt"/>
                  </a:rPr>
                  <a:t>and </a:t>
                </a:r>
                <a:r>
                  <a:rPr lang="en-US" sz="1400" dirty="0">
                    <a:ea typeface="+mn-lt"/>
                    <a:cs typeface="+mn-lt"/>
                  </a:rPr>
                  <a:t>dashboards for Network/Clinic management. They wanted DWH on Microsoft Azure,  and to route data from various practice management systems into the warehouse, and then build dashboards to monitor and display key performance indicators (KPIs) based on that data</a:t>
                </a:r>
                <a:endParaRPr lang="en-US" sz="1400" i="0" u="none" strike="noStrike" dirty="0">
                  <a:solidFill>
                    <a:srgbClr val="252D30"/>
                  </a:solidFill>
                  <a:effectLst/>
                  <a:cs typeface="Calibri"/>
                </a:endParaRPr>
              </a:p>
            </p:txBody>
          </p:sp>
        </p:grpSp>
        <p:grpSp>
          <p:nvGrpSpPr>
            <p:cNvPr id="6" name="Group 5">
              <a:extLst>
                <a:ext uri="{FF2B5EF4-FFF2-40B4-BE49-F238E27FC236}">
                  <a16:creationId xmlns:a16="http://schemas.microsoft.com/office/drawing/2014/main" id="{B23ACA23-E4AC-9004-C4EA-E77E0815A747}"/>
                </a:ext>
              </a:extLst>
            </p:cNvPr>
            <p:cNvGrpSpPr/>
            <p:nvPr/>
          </p:nvGrpSpPr>
          <p:grpSpPr>
            <a:xfrm>
              <a:off x="546726" y="2959821"/>
              <a:ext cx="5528137" cy="2039277"/>
              <a:chOff x="569485" y="2959523"/>
              <a:chExt cx="5494018" cy="2039277"/>
            </a:xfrm>
          </p:grpSpPr>
          <p:sp>
            <p:nvSpPr>
              <p:cNvPr id="10" name="Rectangle 9">
                <a:extLst>
                  <a:ext uri="{FF2B5EF4-FFF2-40B4-BE49-F238E27FC236}">
                    <a16:creationId xmlns:a16="http://schemas.microsoft.com/office/drawing/2014/main" id="{D8DF5CF8-2211-2383-929B-3894B9823120}"/>
                  </a:ext>
                </a:extLst>
              </p:cNvPr>
              <p:cNvSpPr>
                <a:spLocks noChangeArrowheads="1"/>
              </p:cNvSpPr>
              <p:nvPr/>
            </p:nvSpPr>
            <p:spPr bwMode="auto">
              <a:xfrm>
                <a:off x="569485" y="3309116"/>
                <a:ext cx="5482130" cy="168968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t>We delivered an integrated single view for management implemented on Azure cloud, and power BI. We also pulled </a:t>
                </a:r>
                <a:r>
                  <a:rPr lang="en-IN" sz="1400" dirty="0">
                    <a:ea typeface="+mn-lt"/>
                    <a:cs typeface="+mn-lt"/>
                  </a:rPr>
                  <a:t>the data from the existing </a:t>
                </a:r>
                <a:r>
                  <a:rPr lang="en-IN" sz="1400" dirty="0" err="1">
                    <a:ea typeface="+mn-lt"/>
                    <a:cs typeface="+mn-lt"/>
                  </a:rPr>
                  <a:t>AllyDVM</a:t>
                </a:r>
                <a:r>
                  <a:rPr lang="en-IN" sz="1400" dirty="0">
                    <a:ea typeface="+mn-lt"/>
                    <a:cs typeface="+mn-lt"/>
                  </a:rPr>
                  <a:t> platform using </a:t>
                </a:r>
                <a:r>
                  <a:rPr lang="en-IN" sz="1400" dirty="0" err="1">
                    <a:ea typeface="+mn-lt"/>
                    <a:cs typeface="+mn-lt"/>
                  </a:rPr>
                  <a:t>GraphQL</a:t>
                </a:r>
                <a:r>
                  <a:rPr lang="en-IN" sz="1400" dirty="0">
                    <a:ea typeface="+mn-lt"/>
                    <a:cs typeface="+mn-lt"/>
                  </a:rPr>
                  <a:t> API across 10+ systems into a central data lake on an Azure environment. We Developed Power BI dashboards for business analytics. Data Warehouse with specified KPI’s was then built using the Azure SQL Server and pulled into the developed Power BI dashboards for interactive business analytics.</a:t>
                </a:r>
              </a:p>
            </p:txBody>
          </p:sp>
          <p:sp>
            <p:nvSpPr>
              <p:cNvPr id="11" name="Rectangle 10">
                <a:extLst>
                  <a:ext uri="{FF2B5EF4-FFF2-40B4-BE49-F238E27FC236}">
                    <a16:creationId xmlns:a16="http://schemas.microsoft.com/office/drawing/2014/main" id="{2104CFA3-DC84-4CCC-B6ED-8721698D77F0}"/>
                  </a:ext>
                </a:extLst>
              </p:cNvPr>
              <p:cNvSpPr>
                <a:spLocks noChangeArrowheads="1"/>
              </p:cNvSpPr>
              <p:nvPr/>
            </p:nvSpPr>
            <p:spPr bwMode="gray">
              <a:xfrm>
                <a:off x="574029" y="2959523"/>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7" name="Group 6">
              <a:extLst>
                <a:ext uri="{FF2B5EF4-FFF2-40B4-BE49-F238E27FC236}">
                  <a16:creationId xmlns:a16="http://schemas.microsoft.com/office/drawing/2014/main" id="{994DB12D-A822-1A27-A35E-26981B701794}"/>
                </a:ext>
              </a:extLst>
            </p:cNvPr>
            <p:cNvGrpSpPr/>
            <p:nvPr/>
          </p:nvGrpSpPr>
          <p:grpSpPr>
            <a:xfrm>
              <a:off x="546726" y="5354374"/>
              <a:ext cx="5539515" cy="1169828"/>
              <a:chOff x="592123" y="5332895"/>
              <a:chExt cx="5482650" cy="1169828"/>
            </a:xfrm>
          </p:grpSpPr>
          <p:sp>
            <p:nvSpPr>
              <p:cNvPr id="8" name="Rectangle 7">
                <a:extLst>
                  <a:ext uri="{FF2B5EF4-FFF2-40B4-BE49-F238E27FC236}">
                    <a16:creationId xmlns:a16="http://schemas.microsoft.com/office/drawing/2014/main" id="{EF88757B-B747-5749-8F7B-5D821CFA5519}"/>
                  </a:ext>
                </a:extLst>
              </p:cNvPr>
              <p:cNvSpPr>
                <a:spLocks noChangeArrowheads="1"/>
              </p:cNvSpPr>
              <p:nvPr/>
            </p:nvSpPr>
            <p:spPr bwMode="auto">
              <a:xfrm>
                <a:off x="592123" y="5683338"/>
                <a:ext cx="5463081" cy="819385"/>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err="1">
                    <a:cs typeface="Calibri"/>
                  </a:rPr>
                  <a:t>AllyDVM</a:t>
                </a:r>
                <a:r>
                  <a:rPr lang="en-IN" sz="1400" dirty="0">
                    <a:cs typeface="Calibri"/>
                  </a:rPr>
                  <a:t>, </a:t>
                </a:r>
                <a:r>
                  <a:rPr lang="en-IN" sz="1400" dirty="0" err="1">
                    <a:cs typeface="Calibri"/>
                  </a:rPr>
                  <a:t>GraphQL</a:t>
                </a:r>
                <a:r>
                  <a:rPr lang="en-IN" sz="1400" dirty="0">
                    <a:cs typeface="Calibri"/>
                  </a:rPr>
                  <a:t> APIs</a:t>
                </a:r>
                <a:endParaRPr lang="en-IN" sz="1400" dirty="0"/>
              </a:p>
              <a:p>
                <a:pPr marL="285750" indent="-285750">
                  <a:buFont typeface="Arial" panose="020B0604020202020204" pitchFamily="34" charset="0"/>
                  <a:buChar char="•"/>
                </a:pPr>
                <a:r>
                  <a:rPr lang="en-IN" sz="1400" dirty="0"/>
                  <a:t>Azure data lake, Synapse Analytics, </a:t>
                </a:r>
                <a:r>
                  <a:rPr lang="en-IN" sz="1400" dirty="0" err="1"/>
                  <a:t>PySpark</a:t>
                </a:r>
                <a:r>
                  <a:rPr lang="en-IN" sz="1400" dirty="0"/>
                  <a:t> </a:t>
                </a:r>
                <a:endParaRPr lang="en-IN" sz="1400" dirty="0">
                  <a:cs typeface="Calibri"/>
                </a:endParaRPr>
              </a:p>
              <a:p>
                <a:pPr marL="285750" indent="-285750">
                  <a:buFont typeface="Arial" panose="020B0604020202020204" pitchFamily="34" charset="0"/>
                  <a:buChar char="•"/>
                </a:pPr>
                <a:r>
                  <a:rPr lang="en-IN" sz="1400" dirty="0"/>
                  <a:t>Power BI</a:t>
                </a:r>
                <a:endParaRPr lang="en-IN" sz="1400" dirty="0">
                  <a:cs typeface="Calibri"/>
                </a:endParaRPr>
              </a:p>
            </p:txBody>
          </p:sp>
          <p:sp>
            <p:nvSpPr>
              <p:cNvPr id="9" name="Rectangle 8">
                <a:extLst>
                  <a:ext uri="{FF2B5EF4-FFF2-40B4-BE49-F238E27FC236}">
                    <a16:creationId xmlns:a16="http://schemas.microsoft.com/office/drawing/2014/main" id="{BA6DA808-90A0-16F9-47A3-57974085A551}"/>
                  </a:ext>
                </a:extLst>
              </p:cNvPr>
              <p:cNvSpPr>
                <a:spLocks noChangeArrowheads="1"/>
              </p:cNvSpPr>
              <p:nvPr/>
            </p:nvSpPr>
            <p:spPr bwMode="gray">
              <a:xfrm>
                <a:off x="596671" y="5332895"/>
                <a:ext cx="5478102" cy="303060"/>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14" name="TextBox 13">
            <a:extLst>
              <a:ext uri="{FF2B5EF4-FFF2-40B4-BE49-F238E27FC236}">
                <a16:creationId xmlns:a16="http://schemas.microsoft.com/office/drawing/2014/main" id="{803CF401-E93B-E592-E9D4-F6FA003504F9}"/>
              </a:ext>
            </a:extLst>
          </p:cNvPr>
          <p:cNvSpPr txBox="1"/>
          <p:nvPr/>
        </p:nvSpPr>
        <p:spPr>
          <a:xfrm>
            <a:off x="7994708" y="805711"/>
            <a:ext cx="2724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3"/>
                </a:solidFill>
              </a:rPr>
              <a:t>Implementation Approach</a:t>
            </a:r>
          </a:p>
        </p:txBody>
      </p:sp>
      <p:graphicFrame>
        <p:nvGraphicFramePr>
          <p:cNvPr id="16" name="Table 15">
            <a:extLst>
              <a:ext uri="{FF2B5EF4-FFF2-40B4-BE49-F238E27FC236}">
                <a16:creationId xmlns:a16="http://schemas.microsoft.com/office/drawing/2014/main" id="{92C83C00-3E1F-F54D-2493-47E624CE91CB}"/>
              </a:ext>
            </a:extLst>
          </p:cNvPr>
          <p:cNvGraphicFramePr>
            <a:graphicFrameLocks noGrp="1"/>
          </p:cNvGraphicFramePr>
          <p:nvPr>
            <p:extLst>
              <p:ext uri="{D42A27DB-BD31-4B8C-83A1-F6EECF244321}">
                <p14:modId xmlns:p14="http://schemas.microsoft.com/office/powerpoint/2010/main" val="759916539"/>
              </p:ext>
            </p:extLst>
          </p:nvPr>
        </p:nvGraphicFramePr>
        <p:xfrm>
          <a:off x="6188436" y="2008131"/>
          <a:ext cx="5432895" cy="3505200"/>
        </p:xfrm>
        <a:graphic>
          <a:graphicData uri="http://schemas.openxmlformats.org/drawingml/2006/table">
            <a:tbl>
              <a:tblPr bandRow="1">
                <a:tableStyleId>{2D5ABB26-0587-4C30-8999-92F81FD0307C}</a:tableStyleId>
              </a:tblPr>
              <a:tblGrid>
                <a:gridCol w="1886944">
                  <a:extLst>
                    <a:ext uri="{9D8B030D-6E8A-4147-A177-3AD203B41FA5}">
                      <a16:colId xmlns:a16="http://schemas.microsoft.com/office/drawing/2014/main" val="221186305"/>
                    </a:ext>
                  </a:extLst>
                </a:gridCol>
                <a:gridCol w="1791402">
                  <a:extLst>
                    <a:ext uri="{9D8B030D-6E8A-4147-A177-3AD203B41FA5}">
                      <a16:colId xmlns:a16="http://schemas.microsoft.com/office/drawing/2014/main" val="2799444862"/>
                    </a:ext>
                  </a:extLst>
                </a:gridCol>
                <a:gridCol w="1754549">
                  <a:extLst>
                    <a:ext uri="{9D8B030D-6E8A-4147-A177-3AD203B41FA5}">
                      <a16:colId xmlns:a16="http://schemas.microsoft.com/office/drawing/2014/main" val="1663006762"/>
                    </a:ext>
                  </a:extLst>
                </a:gridCol>
              </a:tblGrid>
              <a:tr h="3079663">
                <a:tc>
                  <a:txBody>
                    <a:bodyPr/>
                    <a:lstStyle/>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dirty="0">
                          <a:solidFill>
                            <a:schemeClr val="tx1"/>
                          </a:solidFill>
                          <a:effectLst/>
                          <a:latin typeface="+mn-lt"/>
                          <a:ea typeface="+mn-ea"/>
                          <a:cs typeface="+mn-cs"/>
                        </a:rPr>
                        <a:t>Discovery</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dirty="0">
                          <a:solidFill>
                            <a:schemeClr val="tx1"/>
                          </a:solidFill>
                          <a:effectLst/>
                          <a:latin typeface="+mn-lt"/>
                          <a:ea typeface="+mn-ea"/>
                          <a:cs typeface="+mn-cs"/>
                        </a:rPr>
                        <a:t>Solution design &amp; development of data push/pull code</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dirty="0">
                          <a:solidFill>
                            <a:schemeClr val="tx1"/>
                          </a:solidFill>
                          <a:effectLst/>
                          <a:latin typeface="+mn-lt"/>
                          <a:ea typeface="+mn-ea"/>
                          <a:cs typeface="+mn-cs"/>
                        </a:rPr>
                        <a:t>Historical data migration</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dirty="0">
                          <a:solidFill>
                            <a:schemeClr val="tx1"/>
                          </a:solidFill>
                          <a:effectLst/>
                          <a:latin typeface="+mn-lt"/>
                          <a:ea typeface="+mn-ea"/>
                          <a:cs typeface="+mn-cs"/>
                        </a:rPr>
                        <a:t>Incremental solution and data validation, testing and reconciliation</a:t>
                      </a:r>
                      <a:endParaRPr lang="en-IN" sz="1400" u="none" strike="noStrike" kern="1200" dirty="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dirty="0">
                          <a:solidFill>
                            <a:schemeClr val="tx1"/>
                          </a:solidFill>
                          <a:effectLst/>
                          <a:latin typeface="+mn-lt"/>
                          <a:ea typeface="+mn-ea"/>
                          <a:cs typeface="+mn-cs"/>
                        </a:rPr>
                        <a:t>Alerts for exigencies</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endParaRPr lang="en-IN" sz="1400" u="none" strike="noStrike" kern="1200" dirty="0">
                        <a:solidFill>
                          <a:schemeClr val="tx1"/>
                        </a:solidFill>
                        <a:effectLst/>
                        <a:latin typeface="+mn-lt"/>
                        <a:ea typeface="+mn-ea"/>
                        <a:cs typeface="+mn-cs"/>
                      </a:endParaRPr>
                    </a:p>
                  </a:txBody>
                  <a:tcPr marL="0" marR="0" marT="0" marB="0"/>
                </a:tc>
                <a:tc>
                  <a:txBody>
                    <a:bodyPr/>
                    <a:lstStyle/>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Data cleaning, transformation, and storage in </a:t>
                      </a:r>
                      <a:r>
                        <a:rPr lang="en-IN" sz="1400" u="none" strike="noStrike" kern="1200" noProof="0">
                          <a:solidFill>
                            <a:schemeClr val="tx1"/>
                          </a:solidFill>
                          <a:effectLst/>
                          <a:latin typeface="+mn-lt"/>
                          <a:ea typeface="+mn-ea"/>
                          <a:cs typeface="+mn-cs"/>
                        </a:rPr>
                        <a:t>separate structured data warehouse for historical KPI’s and metrics.</a:t>
                      </a:r>
                      <a:endParaRPr lang="en-US"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Establishing key relationships</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Data quality &amp; business logics</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Variable design &amp; implementation</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Performance &amp; cost optimization</a:t>
                      </a: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dirty="0">
                          <a:effectLst/>
                        </a:rPr>
                        <a:t>Dashboard wireframing</a:t>
                      </a:r>
                    </a:p>
                    <a:p>
                      <a:pPr marL="171450" marR="0" lvl="0" indent="-171450" algn="l">
                        <a:lnSpc>
                          <a:spcPct val="100000"/>
                        </a:lnSpc>
                        <a:spcBef>
                          <a:spcPts val="600"/>
                        </a:spcBef>
                        <a:spcAft>
                          <a:spcPts val="0"/>
                        </a:spcAft>
                        <a:buClr>
                          <a:srgbClr val="252D30"/>
                        </a:buClr>
                        <a:buFont typeface="Wingdings,Sans-Serif"/>
                        <a:buChar char="ü"/>
                      </a:pPr>
                      <a:r>
                        <a:rPr lang="en-IN" sz="1400" u="none" strike="noStrike" kern="1200" dirty="0">
                          <a:effectLst/>
                        </a:rPr>
                        <a:t>KPI and identification and validation</a:t>
                      </a:r>
                    </a:p>
                    <a:p>
                      <a:pPr marL="171450" marR="0" lvl="0" indent="-171450" algn="l">
                        <a:lnSpc>
                          <a:spcPct val="100000"/>
                        </a:lnSpc>
                        <a:spcBef>
                          <a:spcPts val="600"/>
                        </a:spcBef>
                        <a:spcAft>
                          <a:spcPts val="0"/>
                        </a:spcAft>
                        <a:buClr>
                          <a:srgbClr val="252D30"/>
                        </a:buClr>
                        <a:buFont typeface="Wingdings,Sans-Serif"/>
                        <a:buChar char="ü"/>
                      </a:pPr>
                      <a:r>
                        <a:rPr lang="en-IN" sz="1400" b="0" i="0" u="none" strike="noStrike" kern="1200" noProof="0" dirty="0">
                          <a:effectLst/>
                          <a:latin typeface="Calibri"/>
                        </a:rPr>
                        <a:t>Row level security for end-users </a:t>
                      </a:r>
                      <a:endParaRPr lang="en-IN" sz="1400" u="none" strike="noStrike" kern="1200" dirty="0">
                        <a:effectLst/>
                      </a:endParaRPr>
                    </a:p>
                    <a:p>
                      <a:pPr marL="171450" marR="0" lvl="0" indent="-171450" algn="l">
                        <a:lnSpc>
                          <a:spcPct val="100000"/>
                        </a:lnSpc>
                        <a:spcBef>
                          <a:spcPts val="600"/>
                        </a:spcBef>
                        <a:spcAft>
                          <a:spcPts val="0"/>
                        </a:spcAft>
                        <a:buClr>
                          <a:srgbClr val="252D30"/>
                        </a:buClr>
                        <a:buFont typeface="Wingdings,Sans-Serif"/>
                        <a:buChar char="ü"/>
                      </a:pPr>
                      <a:r>
                        <a:rPr lang="en-IN" sz="1400" b="0" i="0" u="none" strike="noStrike" kern="1200" noProof="0" dirty="0">
                          <a:effectLst/>
                        </a:rPr>
                        <a:t>Power BI python scripting configuration for certain users</a:t>
                      </a:r>
                      <a:endParaRPr lang="en-IN" sz="14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IN" sz="1400" u="none" strike="noStrike" kern="1200" dirty="0">
                          <a:effectLst/>
                        </a:rPr>
                        <a:t>Automated dashboards on specific use cases and categories</a:t>
                      </a:r>
                    </a:p>
                  </a:txBody>
                  <a:tcPr marL="0" marR="0" marT="0" marB="0"/>
                </a:tc>
                <a:extLst>
                  <a:ext uri="{0D108BD9-81ED-4DB2-BD59-A6C34878D82A}">
                    <a16:rowId xmlns:a16="http://schemas.microsoft.com/office/drawing/2014/main" val="919179877"/>
                  </a:ext>
                </a:extLst>
              </a:tr>
            </a:tbl>
          </a:graphicData>
        </a:graphic>
      </p:graphicFrame>
      <p:sp>
        <p:nvSpPr>
          <p:cNvPr id="18" name="Rectangle 17">
            <a:extLst>
              <a:ext uri="{FF2B5EF4-FFF2-40B4-BE49-F238E27FC236}">
                <a16:creationId xmlns:a16="http://schemas.microsoft.com/office/drawing/2014/main" id="{DEA3928E-195B-5F58-A28F-746DA678A13E}"/>
              </a:ext>
            </a:extLst>
          </p:cNvPr>
          <p:cNvSpPr/>
          <p:nvPr/>
        </p:nvSpPr>
        <p:spPr>
          <a:xfrm>
            <a:off x="6146402" y="1175043"/>
            <a:ext cx="5474929" cy="5225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7">
            <a:extLst>
              <a:ext uri="{FF2B5EF4-FFF2-40B4-BE49-F238E27FC236}">
                <a16:creationId xmlns:a16="http://schemas.microsoft.com/office/drawing/2014/main" id="{4725FF54-EB49-8234-960B-AD44D77853D8}"/>
              </a:ext>
            </a:extLst>
          </p:cNvPr>
          <p:cNvGraphicFramePr/>
          <p:nvPr>
            <p:extLst>
              <p:ext uri="{D42A27DB-BD31-4B8C-83A1-F6EECF244321}">
                <p14:modId xmlns:p14="http://schemas.microsoft.com/office/powerpoint/2010/main" val="79070048"/>
              </p:ext>
            </p:extLst>
          </p:nvPr>
        </p:nvGraphicFramePr>
        <p:xfrm>
          <a:off x="6167419" y="1344669"/>
          <a:ext cx="5453912" cy="564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5761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BFB6F-04B7-D663-D742-2525E81EEE4E}"/>
              </a:ext>
            </a:extLst>
          </p:cNvPr>
          <p:cNvSpPr>
            <a:spLocks noGrp="1"/>
          </p:cNvSpPr>
          <p:nvPr>
            <p:ph type="body" sz="quarter" idx="10"/>
          </p:nvPr>
        </p:nvSpPr>
        <p:spPr/>
        <p:txBody>
          <a:bodyPr lIns="91440" tIns="45720" rIns="91440" bIns="45720" anchor="ctr"/>
          <a:lstStyle/>
          <a:p>
            <a:r>
              <a:rPr lang="en-US">
                <a:latin typeface="Calibri"/>
                <a:ea typeface="Calibri"/>
                <a:cs typeface="Calibri"/>
              </a:rPr>
              <a:t>Data warehousing and FP&amp;A dashboarding for a healthcare provider network 1/2</a:t>
            </a:r>
            <a:endParaRPr lang="en-US" b="0">
              <a:ea typeface="+mn-lt"/>
              <a:cs typeface="+mn-lt"/>
            </a:endParaRPr>
          </a:p>
        </p:txBody>
      </p:sp>
      <p:sp>
        <p:nvSpPr>
          <p:cNvPr id="6" name="TextBox 5">
            <a:extLst>
              <a:ext uri="{FF2B5EF4-FFF2-40B4-BE49-F238E27FC236}">
                <a16:creationId xmlns:a16="http://schemas.microsoft.com/office/drawing/2014/main" id="{A69DF4EF-1AC1-4BCB-6BD3-1E0B017BBCA7}"/>
              </a:ext>
            </a:extLst>
          </p:cNvPr>
          <p:cNvSpPr txBox="1"/>
          <p:nvPr/>
        </p:nvSpPr>
        <p:spPr>
          <a:xfrm>
            <a:off x="589501" y="762721"/>
            <a:ext cx="4227616" cy="2062103"/>
          </a:xfrm>
          <a:prstGeom prst="rect">
            <a:avLst/>
          </a:prstGeom>
          <a:noFill/>
        </p:spPr>
        <p:txBody>
          <a:bodyPr wrap="square" lIns="91440" tIns="45720" rIns="91440" bIns="45720" anchor="t">
            <a:spAutoFit/>
          </a:bodyPr>
          <a:lstStyle/>
          <a:p>
            <a:pPr fontAlgn="base"/>
            <a:r>
              <a:rPr lang="en-US" sz="1600" b="1" i="0" strike="noStrike">
                <a:solidFill>
                  <a:schemeClr val="accent3"/>
                </a:solidFill>
                <a:effectLst/>
                <a:cs typeface="Calibri"/>
              </a:rPr>
              <a:t>Situation</a:t>
            </a:r>
            <a:r>
              <a:rPr lang="en-US" sz="1600" b="0" i="0">
                <a:solidFill>
                  <a:schemeClr val="accent3"/>
                </a:solidFill>
                <a:effectLst/>
                <a:cs typeface="Calibri"/>
              </a:rPr>
              <a:t>​</a:t>
            </a:r>
            <a:r>
              <a:rPr lang="en-US" sz="1600">
                <a:solidFill>
                  <a:schemeClr val="accent3"/>
                </a:solidFill>
                <a:cs typeface="Calibri"/>
              </a:rPr>
              <a:t> -</a:t>
            </a:r>
            <a:endParaRPr lang="en-US" sz="1600" b="0" i="0">
              <a:solidFill>
                <a:schemeClr val="accent3"/>
              </a:solidFill>
              <a:effectLst/>
              <a:cs typeface="Calibri"/>
            </a:endParaRPr>
          </a:p>
          <a:p>
            <a:r>
              <a:rPr lang="en-US" sz="1400">
                <a:ea typeface="+mn-lt"/>
                <a:cs typeface="+mn-lt"/>
              </a:rPr>
              <a:t>The client, building a network of mental healthcare facilities and managing their hospitals for providing the care, managing the stay, billing different insurances, capturing leads and following them up with the offer of services, wanted to set up data warehouse on Azure, and computation of FP&amp;A dashboards. They also wanted to migrate all remaining data from Google Cloud Platform to Azure</a:t>
            </a:r>
            <a:endParaRPr lang="en-US" sz="1400" i="0" u="none" strike="noStrike">
              <a:effectLst/>
              <a:ea typeface="+mn-lt"/>
              <a:cs typeface="+mn-lt"/>
            </a:endParaRPr>
          </a:p>
        </p:txBody>
      </p:sp>
      <p:sp>
        <p:nvSpPr>
          <p:cNvPr id="25" name="TextBox 24">
            <a:extLst>
              <a:ext uri="{FF2B5EF4-FFF2-40B4-BE49-F238E27FC236}">
                <a16:creationId xmlns:a16="http://schemas.microsoft.com/office/drawing/2014/main" id="{31C53A00-2278-1462-DB2B-32E1E713F8CE}"/>
              </a:ext>
            </a:extLst>
          </p:cNvPr>
          <p:cNvSpPr txBox="1"/>
          <p:nvPr/>
        </p:nvSpPr>
        <p:spPr>
          <a:xfrm>
            <a:off x="634325" y="2817849"/>
            <a:ext cx="4079612" cy="2277547"/>
          </a:xfrm>
          <a:prstGeom prst="rect">
            <a:avLst/>
          </a:prstGeom>
          <a:noFill/>
        </p:spPr>
        <p:txBody>
          <a:bodyPr wrap="square" lIns="91440" tIns="45720" rIns="91440" bIns="45720" anchor="t">
            <a:spAutoFit/>
          </a:bodyPr>
          <a:lstStyle/>
          <a:p>
            <a:r>
              <a:rPr lang="en-IN" sz="1600" b="1">
                <a:solidFill>
                  <a:schemeClr val="accent3"/>
                </a:solidFill>
              </a:rPr>
              <a:t>Solution -</a:t>
            </a:r>
          </a:p>
          <a:p>
            <a:r>
              <a:rPr lang="en-IN" sz="1400"/>
              <a:t>We delivered an integrated single view for management implemented on Azure cloud, and power BI. We created a data warehouse to store the data in client-owned Azure environment, migrated all historical data from multiple systems, and </a:t>
            </a:r>
            <a:r>
              <a:rPr lang="en-IN" sz="1400">
                <a:ea typeface="+mn-lt"/>
                <a:cs typeface="+mn-lt"/>
              </a:rPr>
              <a:t>created automated connectors and extracted the regular incremental data into the Azure environment.</a:t>
            </a:r>
          </a:p>
          <a:p>
            <a:r>
              <a:rPr lang="en-IN" sz="1400">
                <a:ea typeface="+mn-lt"/>
                <a:cs typeface="+mn-lt"/>
              </a:rPr>
              <a:t>We also built key financial reports and model for dashboards on Power BI. </a:t>
            </a:r>
          </a:p>
        </p:txBody>
      </p:sp>
      <p:sp>
        <p:nvSpPr>
          <p:cNvPr id="27" name="TextBox 26">
            <a:extLst>
              <a:ext uri="{FF2B5EF4-FFF2-40B4-BE49-F238E27FC236}">
                <a16:creationId xmlns:a16="http://schemas.microsoft.com/office/drawing/2014/main" id="{8B490407-B081-5B54-C8A3-341E68E645DB}"/>
              </a:ext>
            </a:extLst>
          </p:cNvPr>
          <p:cNvSpPr txBox="1"/>
          <p:nvPr/>
        </p:nvSpPr>
        <p:spPr>
          <a:xfrm>
            <a:off x="628247" y="5163143"/>
            <a:ext cx="5146498" cy="1631216"/>
          </a:xfrm>
          <a:prstGeom prst="rect">
            <a:avLst/>
          </a:prstGeom>
          <a:noFill/>
        </p:spPr>
        <p:txBody>
          <a:bodyPr wrap="square" lIns="91440" tIns="45720" rIns="91440" bIns="45720" anchor="t">
            <a:spAutoFit/>
          </a:bodyPr>
          <a:lstStyle/>
          <a:p>
            <a:r>
              <a:rPr lang="en-IN" sz="1600" b="1">
                <a:solidFill>
                  <a:schemeClr val="accent3"/>
                </a:solidFill>
              </a:rPr>
              <a:t>App Architecture -</a:t>
            </a:r>
          </a:p>
          <a:p>
            <a:pPr marL="228600" indent="-228600">
              <a:buAutoNum type="arabicPeriod"/>
            </a:pPr>
            <a:r>
              <a:rPr lang="en-IN" sz="1400">
                <a:ea typeface="Calibri"/>
                <a:cs typeface="Calibri"/>
              </a:rPr>
              <a:t>Azure Data Lake</a:t>
            </a:r>
            <a:endParaRPr lang="en-IN" sz="1400">
              <a:cs typeface="Calibri"/>
            </a:endParaRPr>
          </a:p>
          <a:p>
            <a:pPr marL="228600" indent="-228600">
              <a:buAutoNum type="arabicPeriod"/>
            </a:pPr>
            <a:r>
              <a:rPr lang="en-IN" sz="1400">
                <a:ea typeface="Calibri" panose="020F0502020204030204"/>
                <a:cs typeface="Calibri"/>
              </a:rPr>
              <a:t>Azure Synapse, Apache Spark</a:t>
            </a:r>
          </a:p>
          <a:p>
            <a:pPr marL="228600" indent="-228600">
              <a:buAutoNum type="arabicPeriod"/>
            </a:pPr>
            <a:r>
              <a:rPr lang="en-IN" sz="1400">
                <a:ea typeface="Calibri" panose="020F0502020204030204"/>
                <a:cs typeface="Calibri"/>
              </a:rPr>
              <a:t>SQL Data Warehouse</a:t>
            </a:r>
          </a:p>
          <a:p>
            <a:pPr marL="228600" indent="-228600">
              <a:buAutoNum type="arabicPeriod"/>
            </a:pPr>
            <a:r>
              <a:rPr lang="en-IN" sz="1400">
                <a:ea typeface="Calibri" panose="020F0502020204030204"/>
                <a:cs typeface="Calibri"/>
              </a:rPr>
              <a:t>Excel, Power BI</a:t>
            </a:r>
          </a:p>
          <a:p>
            <a:pPr marL="228600" indent="-228600">
              <a:buAutoNum type="arabicPeriod"/>
            </a:pPr>
            <a:endParaRPr lang="en-IN" sz="1400">
              <a:ea typeface="Calibri" panose="020F0502020204030204"/>
              <a:cs typeface="Calibri"/>
            </a:endParaRPr>
          </a:p>
          <a:p>
            <a:pPr marL="228600" indent="-228600">
              <a:buAutoNum type="arabicPeriod"/>
            </a:pPr>
            <a:endParaRPr lang="en-IN" sz="1400">
              <a:ea typeface="Calibri" panose="020F0502020204030204"/>
              <a:cs typeface="Calibri"/>
            </a:endParaRPr>
          </a:p>
        </p:txBody>
      </p:sp>
      <p:graphicFrame>
        <p:nvGraphicFramePr>
          <p:cNvPr id="4" name="Table 3">
            <a:extLst>
              <a:ext uri="{FF2B5EF4-FFF2-40B4-BE49-F238E27FC236}">
                <a16:creationId xmlns:a16="http://schemas.microsoft.com/office/drawing/2014/main" id="{E8C0C5F3-177B-8BA0-8E47-6B6B32B6409B}"/>
              </a:ext>
            </a:extLst>
          </p:cNvPr>
          <p:cNvGraphicFramePr>
            <a:graphicFrameLocks noGrp="1"/>
          </p:cNvGraphicFramePr>
          <p:nvPr/>
        </p:nvGraphicFramePr>
        <p:xfrm>
          <a:off x="4923692" y="2239107"/>
          <a:ext cx="7108782" cy="3797960"/>
        </p:xfrm>
        <a:graphic>
          <a:graphicData uri="http://schemas.openxmlformats.org/drawingml/2006/table">
            <a:tbl>
              <a:tblPr bandRow="1">
                <a:tableStyleId>{2D5ABB26-0587-4C30-8999-92F81FD0307C}</a:tableStyleId>
              </a:tblPr>
              <a:tblGrid>
                <a:gridCol w="1515146">
                  <a:extLst>
                    <a:ext uri="{9D8B030D-6E8A-4147-A177-3AD203B41FA5}">
                      <a16:colId xmlns:a16="http://schemas.microsoft.com/office/drawing/2014/main" val="221186305"/>
                    </a:ext>
                  </a:extLst>
                </a:gridCol>
                <a:gridCol w="1409098">
                  <a:extLst>
                    <a:ext uri="{9D8B030D-6E8A-4147-A177-3AD203B41FA5}">
                      <a16:colId xmlns:a16="http://schemas.microsoft.com/office/drawing/2014/main" val="2799444862"/>
                    </a:ext>
                  </a:extLst>
                </a:gridCol>
                <a:gridCol w="1237905">
                  <a:extLst>
                    <a:ext uri="{9D8B030D-6E8A-4147-A177-3AD203B41FA5}">
                      <a16:colId xmlns:a16="http://schemas.microsoft.com/office/drawing/2014/main" val="1663006762"/>
                    </a:ext>
                  </a:extLst>
                </a:gridCol>
                <a:gridCol w="1551789">
                  <a:extLst>
                    <a:ext uri="{9D8B030D-6E8A-4147-A177-3AD203B41FA5}">
                      <a16:colId xmlns:a16="http://schemas.microsoft.com/office/drawing/2014/main" val="1086093460"/>
                    </a:ext>
                  </a:extLst>
                </a:gridCol>
                <a:gridCol w="1394844">
                  <a:extLst>
                    <a:ext uri="{9D8B030D-6E8A-4147-A177-3AD203B41FA5}">
                      <a16:colId xmlns:a16="http://schemas.microsoft.com/office/drawing/2014/main" val="1201624061"/>
                    </a:ext>
                  </a:extLst>
                </a:gridCol>
              </a:tblGrid>
              <a:tr h="3797960">
                <a:tc>
                  <a:txBody>
                    <a:bodyPr/>
                    <a:lstStyle/>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Implement the Cloud architecture</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Pull historic data to cloud</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Build connectors to all the different source systems </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 Validation and verification process</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endParaRPr lang="en-US" sz="1200" b="0" i="0" u="none" strike="noStrike" kern="1200" noProof="0">
                        <a:solidFill>
                          <a:srgbClr val="252D30"/>
                        </a:solidFill>
                        <a:effectLst/>
                        <a:latin typeface="Calibri"/>
                      </a:endParaRPr>
                    </a:p>
                    <a:p>
                      <a:pPr marL="0" marR="0" lvl="0" indent="0" algn="l" defTabSz="914400">
                        <a:lnSpc>
                          <a:spcPct val="100000"/>
                        </a:lnSpc>
                        <a:spcBef>
                          <a:spcPts val="0"/>
                        </a:spcBef>
                        <a:spcAft>
                          <a:spcPts val="0"/>
                        </a:spcAft>
                        <a:buNone/>
                      </a:pPr>
                      <a:endParaRPr lang="en-IN" sz="1200" u="none" strike="noStrike" kern="1200">
                        <a:solidFill>
                          <a:schemeClr val="tx1"/>
                        </a:solidFill>
                        <a:effectLst/>
                        <a:latin typeface="+mn-lt"/>
                        <a:ea typeface="+mn-ea"/>
                        <a:cs typeface="+mn-cs"/>
                      </a:endParaRPr>
                    </a:p>
                    <a:p>
                      <a:pPr marL="285750" marR="0" lvl="0" indent="-285750" algn="l">
                        <a:lnSpc>
                          <a:spcPct val="100000"/>
                        </a:lnSpc>
                        <a:spcBef>
                          <a:spcPts val="0"/>
                        </a:spcBef>
                        <a:spcAft>
                          <a:spcPts val="0"/>
                        </a:spcAft>
                        <a:buClr>
                          <a:srgbClr val="252D30"/>
                        </a:buClr>
                        <a:buFont typeface="Arial"/>
                        <a:buChar char="•"/>
                      </a:pPr>
                      <a:endParaRPr lang="en-US" sz="1200" b="0" i="0" u="none" strike="noStrike" kern="1200" noProof="0">
                        <a:effectLst/>
                      </a:endParaRPr>
                    </a:p>
                    <a:p>
                      <a:pPr marL="285750" marR="0" lvl="0" indent="-285750" algn="l">
                        <a:lnSpc>
                          <a:spcPct val="100000"/>
                        </a:lnSpc>
                        <a:spcBef>
                          <a:spcPts val="0"/>
                        </a:spcBef>
                        <a:spcAft>
                          <a:spcPts val="0"/>
                        </a:spcAft>
                        <a:buClr>
                          <a:srgbClr val="252D30"/>
                        </a:buClr>
                        <a:buFont typeface="Arial"/>
                        <a:buChar char="•"/>
                      </a:pPr>
                      <a:endParaRPr lang="en-US" sz="1200" b="0" i="0" u="none" strike="noStrike" kern="1200" noProof="0">
                        <a:effectLst/>
                      </a:endParaRPr>
                    </a:p>
                    <a:p>
                      <a:pPr marL="171450" marR="0" lvl="0" indent="-171450" algn="l" defTabSz="914400">
                        <a:lnSpc>
                          <a:spcPct val="100000"/>
                        </a:lnSpc>
                        <a:spcBef>
                          <a:spcPts val="0"/>
                        </a:spcBef>
                        <a:spcAft>
                          <a:spcPts val="0"/>
                        </a:spcAft>
                        <a:buClr>
                          <a:srgbClr val="252D30"/>
                        </a:buClr>
                        <a:buFont typeface="Wingdings,Sans-Serif"/>
                        <a:buChar char="ü"/>
                      </a:pPr>
                      <a:endParaRPr lang="en-US" sz="1200" b="0" i="0" u="none" strike="noStrike" kern="1200" noProof="0">
                        <a:effectLst/>
                      </a:endParaRPr>
                    </a:p>
                    <a:p>
                      <a:pPr marL="171450" marR="0" lvl="0" indent="-171450" algn="l" defTabSz="914400">
                        <a:lnSpc>
                          <a:spcPct val="100000"/>
                        </a:lnSpc>
                        <a:spcBef>
                          <a:spcPts val="600"/>
                        </a:spcBef>
                        <a:spcAft>
                          <a:spcPts val="0"/>
                        </a:spcAft>
                        <a:buClr>
                          <a:srgbClr val="252D30"/>
                        </a:buClr>
                        <a:buFont typeface="Wingdings,Sans-Serif"/>
                        <a:buChar char="ü"/>
                      </a:pPr>
                      <a:endParaRPr lang="en-IN" sz="1200" u="none" strike="noStrike" kern="1200">
                        <a:solidFill>
                          <a:schemeClr val="tx1"/>
                        </a:solidFill>
                        <a:effectLst/>
                        <a:latin typeface="+mn-lt"/>
                        <a:ea typeface="+mn-ea"/>
                        <a:cs typeface="+mn-cs"/>
                      </a:endParaRP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Ongoing daily data incremental uploads</a:t>
                      </a:r>
                      <a:endParaRPr lang="en-US" sz="1200" b="0" i="0" u="none" strike="noStrike" kern="1200" noProof="0" dirty="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Full refresh for some small-size master files</a:t>
                      </a:r>
                      <a:endParaRPr lang="en-IN" sz="1200" dirty="0"/>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Automated data quality checksum and alert handling </a:t>
                      </a: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Integrate data from various sources</a:t>
                      </a:r>
                      <a:endParaRPr lang="en-IN"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Build dimensions and key  measures</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Clean up the data sources</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Calculate key performance indicators  </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endParaRPr lang="en-IN" sz="1200" u="none" strike="noStrike" kern="1200">
                        <a:effectLst/>
                      </a:endParaRPr>
                    </a:p>
                  </a:txBody>
                  <a:tcPr marL="0" marR="0" marT="0" marB="0"/>
                </a:tc>
                <a:tc>
                  <a:txBody>
                    <a:bodyPr/>
                    <a:lstStyle/>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Financial Summary</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LTM Financials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Segment &amp; consolidated financials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Expense Details</a:t>
                      </a: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Corp Overhead Details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EBITDA Bridge</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CFS Bridge</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Ability to filter and drill down</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endParaRPr lang="en-US" sz="1200" b="0" i="0" u="none" strike="noStrike" kern="1200" noProof="0">
                        <a:effectLst/>
                        <a:latin typeface="Calibri"/>
                      </a:endParaRPr>
                    </a:p>
                    <a:p>
                      <a:pPr marL="285750" lvl="0" indent="-285750" algn="l">
                        <a:lnSpc>
                          <a:spcPct val="100000"/>
                        </a:lnSpc>
                        <a:spcBef>
                          <a:spcPts val="600"/>
                        </a:spcBef>
                        <a:spcAft>
                          <a:spcPts val="0"/>
                        </a:spcAft>
                        <a:buFont typeface="Wingdings,Sans-Serif"/>
                        <a:buChar char="ü"/>
                      </a:pPr>
                      <a:endParaRPr lang="en-IN" sz="1200" u="none" strike="noStrike" kern="1200">
                        <a:effectLst/>
                      </a:endParaRPr>
                    </a:p>
                  </a:txBody>
                  <a:tcPr marL="0" marR="0" marT="0" marB="0"/>
                </a:tc>
                <a:tc>
                  <a:txBody>
                    <a:bodyPr/>
                    <a:lstStyle/>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Summary KPI's</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BD KPI's</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ADC &amp; Revenue Mix</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Any additional KPI's and metrics identified in discovery and requirements, discussions as feasible.</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User Training on self-serve dashboard.</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Data dictionary and documentation for data warehouse.</a:t>
                      </a:r>
                      <a:endParaRPr lang="en-US" sz="1200" b="0" i="0" u="none" strike="noStrike" kern="1200" noProof="0" dirty="0">
                        <a:effectLst/>
                        <a:latin typeface="Calibri"/>
                      </a:endParaRPr>
                    </a:p>
                    <a:p>
                      <a:pPr marL="285750" lvl="0" indent="-285750" algn="l">
                        <a:lnSpc>
                          <a:spcPct val="100000"/>
                        </a:lnSpc>
                        <a:spcBef>
                          <a:spcPts val="600"/>
                        </a:spcBef>
                        <a:spcAft>
                          <a:spcPts val="0"/>
                        </a:spcAft>
                        <a:buFont typeface="Wingdings,Sans-Serif"/>
                        <a:buChar char="ü"/>
                      </a:pPr>
                      <a:endParaRPr lang="en-IN" sz="1200" u="none" strike="noStrike" kern="1200" dirty="0">
                        <a:effectLst/>
                      </a:endParaRPr>
                    </a:p>
                  </a:txBody>
                  <a:tcPr marL="0" marR="0" marT="0" marB="0"/>
                </a:tc>
                <a:extLst>
                  <a:ext uri="{0D108BD9-81ED-4DB2-BD59-A6C34878D82A}">
                    <a16:rowId xmlns:a16="http://schemas.microsoft.com/office/drawing/2014/main" val="919179877"/>
                  </a:ext>
                </a:extLst>
              </a:tr>
            </a:tbl>
          </a:graphicData>
        </a:graphic>
      </p:graphicFrame>
      <p:sp>
        <p:nvSpPr>
          <p:cNvPr id="7" name="Rectangle 6">
            <a:extLst>
              <a:ext uri="{FF2B5EF4-FFF2-40B4-BE49-F238E27FC236}">
                <a16:creationId xmlns:a16="http://schemas.microsoft.com/office/drawing/2014/main" id="{4D1B06A8-B9DE-00C9-D50C-073C2F18A989}"/>
              </a:ext>
            </a:extLst>
          </p:cNvPr>
          <p:cNvSpPr/>
          <p:nvPr/>
        </p:nvSpPr>
        <p:spPr>
          <a:xfrm>
            <a:off x="4788045" y="1277651"/>
            <a:ext cx="7272471" cy="49478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Diagram 7">
            <a:extLst>
              <a:ext uri="{FF2B5EF4-FFF2-40B4-BE49-F238E27FC236}">
                <a16:creationId xmlns:a16="http://schemas.microsoft.com/office/drawing/2014/main" id="{47A27441-3A87-0C2B-6AA0-7BAE90986B24}"/>
              </a:ext>
            </a:extLst>
          </p:cNvPr>
          <p:cNvGraphicFramePr/>
          <p:nvPr/>
        </p:nvGraphicFramePr>
        <p:xfrm>
          <a:off x="4913180" y="1289710"/>
          <a:ext cx="7026089" cy="854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81" name="TextBox 880">
            <a:extLst>
              <a:ext uri="{FF2B5EF4-FFF2-40B4-BE49-F238E27FC236}">
                <a16:creationId xmlns:a16="http://schemas.microsoft.com/office/drawing/2014/main" id="{776C7D49-F47D-47F0-4F89-D288B201BA55}"/>
              </a:ext>
            </a:extLst>
          </p:cNvPr>
          <p:cNvSpPr txBox="1"/>
          <p:nvPr/>
        </p:nvSpPr>
        <p:spPr>
          <a:xfrm>
            <a:off x="7069366" y="829328"/>
            <a:ext cx="384249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3"/>
                </a:solidFill>
              </a:rPr>
              <a:t>Implementation Approach</a:t>
            </a:r>
          </a:p>
        </p:txBody>
      </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FD6DA11D-8716-AECF-B461-EBA6681C10DB}"/>
                  </a:ext>
                </a:extLst>
              </p14:cNvPr>
              <p14:cNvContentPartPr/>
              <p14:nvPr/>
            </p14:nvContentPartPr>
            <p14:xfrm>
              <a:off x="11699715" y="-22110"/>
              <a:ext cx="360" cy="5040"/>
            </p14:xfrm>
          </p:contentPart>
        </mc:Choice>
        <mc:Fallback xmlns="">
          <p:pic>
            <p:nvPicPr>
              <p:cNvPr id="5" name="Ink 4">
                <a:extLst>
                  <a:ext uri="{FF2B5EF4-FFF2-40B4-BE49-F238E27FC236}">
                    <a16:creationId xmlns:a16="http://schemas.microsoft.com/office/drawing/2014/main" id="{FD6DA11D-8716-AECF-B461-EBA6681C10DB}"/>
                  </a:ext>
                </a:extLst>
              </p:cNvPr>
              <p:cNvPicPr/>
              <p:nvPr/>
            </p:nvPicPr>
            <p:blipFill>
              <a:blip r:embed="rId11"/>
              <a:stretch>
                <a:fillRect/>
              </a:stretch>
            </p:blipFill>
            <p:spPr>
              <a:xfrm>
                <a:off x="11690715" y="-30510"/>
                <a:ext cx="18000" cy="2150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B7B7D422-B0BA-F55A-C035-44009613931D}"/>
                  </a:ext>
                </a:extLst>
              </p14:cNvPr>
              <p14:cNvContentPartPr/>
              <p14:nvPr/>
            </p14:nvContentPartPr>
            <p14:xfrm>
              <a:off x="11768115" y="158610"/>
              <a:ext cx="360" cy="4813560"/>
            </p14:xfrm>
          </p:contentPart>
        </mc:Choice>
        <mc:Fallback xmlns="">
          <p:pic>
            <p:nvPicPr>
              <p:cNvPr id="8" name="Ink 7">
                <a:extLst>
                  <a:ext uri="{FF2B5EF4-FFF2-40B4-BE49-F238E27FC236}">
                    <a16:creationId xmlns:a16="http://schemas.microsoft.com/office/drawing/2014/main" id="{B7B7D422-B0BA-F55A-C035-44009613931D}"/>
                  </a:ext>
                </a:extLst>
              </p:cNvPr>
              <p:cNvPicPr/>
              <p:nvPr/>
            </p:nvPicPr>
            <p:blipFill>
              <a:blip r:embed="rId13"/>
              <a:stretch>
                <a:fillRect/>
              </a:stretch>
            </p:blipFill>
            <p:spPr>
              <a:xfrm>
                <a:off x="11759115" y="149610"/>
                <a:ext cx="18000" cy="4831200"/>
              </a:xfrm>
              <a:prstGeom prst="rect">
                <a:avLst/>
              </a:prstGeom>
            </p:spPr>
          </p:pic>
        </mc:Fallback>
      </mc:AlternateContent>
    </p:spTree>
    <p:extLst>
      <p:ext uri="{BB962C8B-B14F-4D97-AF65-F5344CB8AC3E}">
        <p14:creationId xmlns:p14="http://schemas.microsoft.com/office/powerpoint/2010/main" val="1614282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18CCA1-CD9A-BCDC-A5A6-D49C920C3D78}"/>
              </a:ext>
            </a:extLst>
          </p:cNvPr>
          <p:cNvSpPr>
            <a:spLocks noGrp="1"/>
          </p:cNvSpPr>
          <p:nvPr>
            <p:ph type="body" sz="quarter" idx="10"/>
          </p:nvPr>
        </p:nvSpPr>
        <p:spPr>
          <a:xfrm>
            <a:off x="405384" y="163391"/>
            <a:ext cx="9793224" cy="493014"/>
          </a:xfrm>
        </p:spPr>
        <p:txBody>
          <a:bodyPr/>
          <a:lstStyle/>
          <a:p>
            <a:r>
              <a:rPr lang="en-US" dirty="0">
                <a:latin typeface="Calibri "/>
              </a:rPr>
              <a:t>Data warehousing and dashboarding for a large veterinary hospital network 1/2</a:t>
            </a:r>
          </a:p>
        </p:txBody>
      </p:sp>
      <p:grpSp>
        <p:nvGrpSpPr>
          <p:cNvPr id="4" name="Group 3">
            <a:extLst>
              <a:ext uri="{FF2B5EF4-FFF2-40B4-BE49-F238E27FC236}">
                <a16:creationId xmlns:a16="http://schemas.microsoft.com/office/drawing/2014/main" id="{78D8B95D-5ABF-BFE1-88D4-A05DDEEA72C7}"/>
              </a:ext>
            </a:extLst>
          </p:cNvPr>
          <p:cNvGrpSpPr/>
          <p:nvPr/>
        </p:nvGrpSpPr>
        <p:grpSpPr>
          <a:xfrm>
            <a:off x="566641" y="848995"/>
            <a:ext cx="5499974" cy="5551793"/>
            <a:chOff x="526001" y="797232"/>
            <a:chExt cx="5560240" cy="5726970"/>
          </a:xfrm>
        </p:grpSpPr>
        <p:grpSp>
          <p:nvGrpSpPr>
            <p:cNvPr id="5" name="Group 4">
              <a:extLst>
                <a:ext uri="{FF2B5EF4-FFF2-40B4-BE49-F238E27FC236}">
                  <a16:creationId xmlns:a16="http://schemas.microsoft.com/office/drawing/2014/main" id="{3B2D9275-468F-C767-4928-A558BD6EA87B}"/>
                </a:ext>
              </a:extLst>
            </p:cNvPr>
            <p:cNvGrpSpPr/>
            <p:nvPr/>
          </p:nvGrpSpPr>
          <p:grpSpPr>
            <a:xfrm>
              <a:off x="526001" y="797232"/>
              <a:ext cx="5538995" cy="1803743"/>
              <a:chOff x="560120" y="786801"/>
              <a:chExt cx="2750393" cy="3339269"/>
            </a:xfrm>
          </p:grpSpPr>
          <p:sp>
            <p:nvSpPr>
              <p:cNvPr id="12" name="Rectangle 11">
                <a:extLst>
                  <a:ext uri="{FF2B5EF4-FFF2-40B4-BE49-F238E27FC236}">
                    <a16:creationId xmlns:a16="http://schemas.microsoft.com/office/drawing/2014/main" id="{00B26EAD-2A0B-1989-1C2D-1048F374A51B}"/>
                  </a:ext>
                </a:extLst>
              </p:cNvPr>
              <p:cNvSpPr>
                <a:spLocks noChangeArrowheads="1"/>
              </p:cNvSpPr>
              <p:nvPr/>
            </p:nvSpPr>
            <p:spPr bwMode="gray">
              <a:xfrm>
                <a:off x="565765" y="786801"/>
                <a:ext cx="2742745" cy="53999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3" name="Rectangle 12">
                <a:extLst>
                  <a:ext uri="{FF2B5EF4-FFF2-40B4-BE49-F238E27FC236}">
                    <a16:creationId xmlns:a16="http://schemas.microsoft.com/office/drawing/2014/main" id="{A21FE980-8AE7-625B-D399-1A17D85D0F69}"/>
                  </a:ext>
                </a:extLst>
              </p:cNvPr>
              <p:cNvSpPr>
                <a:spLocks noChangeArrowheads="1"/>
              </p:cNvSpPr>
              <p:nvPr/>
            </p:nvSpPr>
            <p:spPr bwMode="auto">
              <a:xfrm>
                <a:off x="560120" y="1410456"/>
                <a:ext cx="2750393" cy="271561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1400" dirty="0">
                    <a:ea typeface="+mn-lt"/>
                    <a:cs typeface="+mn-lt"/>
                  </a:rPr>
                  <a:t>The client, building </a:t>
                </a:r>
                <a:r>
                  <a:rPr lang="en-US" sz="1400" i="0" u="none" strike="noStrike" dirty="0">
                    <a:effectLst/>
                    <a:ea typeface="+mn-lt"/>
                    <a:cs typeface="+mn-lt"/>
                  </a:rPr>
                  <a:t>a </a:t>
                </a:r>
                <a:r>
                  <a:rPr lang="en-US" sz="1400" dirty="0">
                    <a:ea typeface="+mn-lt"/>
                    <a:cs typeface="+mn-lt"/>
                  </a:rPr>
                  <a:t>regional hub and spoke model of veterinary hospitals required development of data warehouse </a:t>
                </a:r>
                <a:r>
                  <a:rPr lang="en-US" sz="1400" i="0" u="none" strike="noStrike" dirty="0">
                    <a:effectLst/>
                    <a:ea typeface="+mn-lt"/>
                    <a:cs typeface="+mn-lt"/>
                  </a:rPr>
                  <a:t>and </a:t>
                </a:r>
                <a:r>
                  <a:rPr lang="en-US" sz="1400" dirty="0">
                    <a:ea typeface="+mn-lt"/>
                    <a:cs typeface="+mn-lt"/>
                  </a:rPr>
                  <a:t>dashboards for Network/Clinic management. They wanted DWH on Microsoft Azure,  and to route data from various practice management systems into the warehouse, and then build dashboards to monitor and display key performance indicators (KPIs) based on that data</a:t>
                </a:r>
                <a:endParaRPr lang="en-US" sz="1400" i="0" u="none" strike="noStrike" dirty="0">
                  <a:solidFill>
                    <a:srgbClr val="252D30"/>
                  </a:solidFill>
                  <a:effectLst/>
                  <a:cs typeface="Calibri"/>
                </a:endParaRPr>
              </a:p>
            </p:txBody>
          </p:sp>
        </p:grpSp>
        <p:grpSp>
          <p:nvGrpSpPr>
            <p:cNvPr id="6" name="Group 5">
              <a:extLst>
                <a:ext uri="{FF2B5EF4-FFF2-40B4-BE49-F238E27FC236}">
                  <a16:creationId xmlns:a16="http://schemas.microsoft.com/office/drawing/2014/main" id="{B23ACA23-E4AC-9004-C4EA-E77E0815A747}"/>
                </a:ext>
              </a:extLst>
            </p:cNvPr>
            <p:cNvGrpSpPr/>
            <p:nvPr/>
          </p:nvGrpSpPr>
          <p:grpSpPr>
            <a:xfrm>
              <a:off x="546726" y="2959821"/>
              <a:ext cx="5528137" cy="2039277"/>
              <a:chOff x="569485" y="2959523"/>
              <a:chExt cx="5494018" cy="2039277"/>
            </a:xfrm>
          </p:grpSpPr>
          <p:sp>
            <p:nvSpPr>
              <p:cNvPr id="10" name="Rectangle 9">
                <a:extLst>
                  <a:ext uri="{FF2B5EF4-FFF2-40B4-BE49-F238E27FC236}">
                    <a16:creationId xmlns:a16="http://schemas.microsoft.com/office/drawing/2014/main" id="{D8DF5CF8-2211-2383-929B-3894B9823120}"/>
                  </a:ext>
                </a:extLst>
              </p:cNvPr>
              <p:cNvSpPr>
                <a:spLocks noChangeArrowheads="1"/>
              </p:cNvSpPr>
              <p:nvPr/>
            </p:nvSpPr>
            <p:spPr bwMode="auto">
              <a:xfrm>
                <a:off x="569485" y="3309116"/>
                <a:ext cx="5482130" cy="168968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t>We delivered an integrated single view for management implemented on Azure cloud, and power BI. We also pulled </a:t>
                </a:r>
                <a:r>
                  <a:rPr lang="en-IN" sz="1400" dirty="0">
                    <a:ea typeface="+mn-lt"/>
                    <a:cs typeface="+mn-lt"/>
                  </a:rPr>
                  <a:t>the data from the existing </a:t>
                </a:r>
                <a:r>
                  <a:rPr lang="en-IN" sz="1400" dirty="0" err="1">
                    <a:ea typeface="+mn-lt"/>
                    <a:cs typeface="+mn-lt"/>
                  </a:rPr>
                  <a:t>AllyDVM</a:t>
                </a:r>
                <a:r>
                  <a:rPr lang="en-IN" sz="1400" dirty="0">
                    <a:ea typeface="+mn-lt"/>
                    <a:cs typeface="+mn-lt"/>
                  </a:rPr>
                  <a:t> platform using </a:t>
                </a:r>
                <a:r>
                  <a:rPr lang="en-IN" sz="1400" dirty="0" err="1">
                    <a:ea typeface="+mn-lt"/>
                    <a:cs typeface="+mn-lt"/>
                  </a:rPr>
                  <a:t>GraphQL</a:t>
                </a:r>
                <a:r>
                  <a:rPr lang="en-IN" sz="1400" dirty="0">
                    <a:ea typeface="+mn-lt"/>
                    <a:cs typeface="+mn-lt"/>
                  </a:rPr>
                  <a:t> API across 10+ systems into a central data lake on an Azure environment. We Developed Power BI dashboards for business analytics. Data Warehouse with specified KPI’s was then built using the Azure SQL Server and pulled into the developed Power BI dashboards for interactive business analytics.</a:t>
                </a:r>
              </a:p>
            </p:txBody>
          </p:sp>
          <p:sp>
            <p:nvSpPr>
              <p:cNvPr id="11" name="Rectangle 10">
                <a:extLst>
                  <a:ext uri="{FF2B5EF4-FFF2-40B4-BE49-F238E27FC236}">
                    <a16:creationId xmlns:a16="http://schemas.microsoft.com/office/drawing/2014/main" id="{2104CFA3-DC84-4CCC-B6ED-8721698D77F0}"/>
                  </a:ext>
                </a:extLst>
              </p:cNvPr>
              <p:cNvSpPr>
                <a:spLocks noChangeArrowheads="1"/>
              </p:cNvSpPr>
              <p:nvPr/>
            </p:nvSpPr>
            <p:spPr bwMode="gray">
              <a:xfrm>
                <a:off x="574029" y="2959523"/>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7" name="Group 6">
              <a:extLst>
                <a:ext uri="{FF2B5EF4-FFF2-40B4-BE49-F238E27FC236}">
                  <a16:creationId xmlns:a16="http://schemas.microsoft.com/office/drawing/2014/main" id="{994DB12D-A822-1A27-A35E-26981B701794}"/>
                </a:ext>
              </a:extLst>
            </p:cNvPr>
            <p:cNvGrpSpPr/>
            <p:nvPr/>
          </p:nvGrpSpPr>
          <p:grpSpPr>
            <a:xfrm>
              <a:off x="546726" y="5354374"/>
              <a:ext cx="5539515" cy="1169828"/>
              <a:chOff x="592123" y="5332895"/>
              <a:chExt cx="5482650" cy="1169828"/>
            </a:xfrm>
          </p:grpSpPr>
          <p:sp>
            <p:nvSpPr>
              <p:cNvPr id="8" name="Rectangle 7">
                <a:extLst>
                  <a:ext uri="{FF2B5EF4-FFF2-40B4-BE49-F238E27FC236}">
                    <a16:creationId xmlns:a16="http://schemas.microsoft.com/office/drawing/2014/main" id="{EF88757B-B747-5749-8F7B-5D821CFA5519}"/>
                  </a:ext>
                </a:extLst>
              </p:cNvPr>
              <p:cNvSpPr>
                <a:spLocks noChangeArrowheads="1"/>
              </p:cNvSpPr>
              <p:nvPr/>
            </p:nvSpPr>
            <p:spPr bwMode="auto">
              <a:xfrm>
                <a:off x="592123" y="5683338"/>
                <a:ext cx="5463081" cy="819385"/>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err="1">
                    <a:cs typeface="Calibri"/>
                  </a:rPr>
                  <a:t>AllyDVM</a:t>
                </a:r>
                <a:r>
                  <a:rPr lang="en-IN" sz="1400" dirty="0">
                    <a:cs typeface="Calibri"/>
                  </a:rPr>
                  <a:t>, </a:t>
                </a:r>
                <a:r>
                  <a:rPr lang="en-IN" sz="1400" dirty="0" err="1">
                    <a:cs typeface="Calibri"/>
                  </a:rPr>
                  <a:t>GraphQL</a:t>
                </a:r>
                <a:r>
                  <a:rPr lang="en-IN" sz="1400" dirty="0">
                    <a:cs typeface="Calibri"/>
                  </a:rPr>
                  <a:t> APIs</a:t>
                </a:r>
                <a:endParaRPr lang="en-IN" sz="1400" dirty="0"/>
              </a:p>
              <a:p>
                <a:pPr marL="285750" indent="-285750">
                  <a:buFont typeface="Arial" panose="020B0604020202020204" pitchFamily="34" charset="0"/>
                  <a:buChar char="•"/>
                </a:pPr>
                <a:r>
                  <a:rPr lang="en-IN" sz="1400" dirty="0"/>
                  <a:t>Azure data lake, Synapse Analytics, </a:t>
                </a:r>
                <a:r>
                  <a:rPr lang="en-IN" sz="1400" dirty="0" err="1"/>
                  <a:t>PySpark</a:t>
                </a:r>
                <a:r>
                  <a:rPr lang="en-IN" sz="1400" dirty="0"/>
                  <a:t> </a:t>
                </a:r>
                <a:endParaRPr lang="en-IN" sz="1400" dirty="0">
                  <a:cs typeface="Calibri"/>
                </a:endParaRPr>
              </a:p>
              <a:p>
                <a:pPr marL="285750" indent="-285750">
                  <a:buFont typeface="Arial" panose="020B0604020202020204" pitchFamily="34" charset="0"/>
                  <a:buChar char="•"/>
                </a:pPr>
                <a:r>
                  <a:rPr lang="en-IN" sz="1400" dirty="0"/>
                  <a:t>Power BI</a:t>
                </a:r>
                <a:endParaRPr lang="en-IN" sz="1400" dirty="0">
                  <a:cs typeface="Calibri"/>
                </a:endParaRPr>
              </a:p>
            </p:txBody>
          </p:sp>
          <p:sp>
            <p:nvSpPr>
              <p:cNvPr id="9" name="Rectangle 8">
                <a:extLst>
                  <a:ext uri="{FF2B5EF4-FFF2-40B4-BE49-F238E27FC236}">
                    <a16:creationId xmlns:a16="http://schemas.microsoft.com/office/drawing/2014/main" id="{BA6DA808-90A0-16F9-47A3-57974085A551}"/>
                  </a:ext>
                </a:extLst>
              </p:cNvPr>
              <p:cNvSpPr>
                <a:spLocks noChangeArrowheads="1"/>
              </p:cNvSpPr>
              <p:nvPr/>
            </p:nvSpPr>
            <p:spPr bwMode="gray">
              <a:xfrm>
                <a:off x="596671" y="5332895"/>
                <a:ext cx="5478102" cy="303060"/>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14" name="TextBox 13">
            <a:extLst>
              <a:ext uri="{FF2B5EF4-FFF2-40B4-BE49-F238E27FC236}">
                <a16:creationId xmlns:a16="http://schemas.microsoft.com/office/drawing/2014/main" id="{803CF401-E93B-E592-E9D4-F6FA003504F9}"/>
              </a:ext>
            </a:extLst>
          </p:cNvPr>
          <p:cNvSpPr txBox="1"/>
          <p:nvPr/>
        </p:nvSpPr>
        <p:spPr>
          <a:xfrm>
            <a:off x="7994708" y="805711"/>
            <a:ext cx="2724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3"/>
                </a:solidFill>
              </a:rPr>
              <a:t>Implementation Approach</a:t>
            </a:r>
          </a:p>
        </p:txBody>
      </p:sp>
      <p:sp>
        <p:nvSpPr>
          <p:cNvPr id="18" name="Rectangle 17">
            <a:extLst>
              <a:ext uri="{FF2B5EF4-FFF2-40B4-BE49-F238E27FC236}">
                <a16:creationId xmlns:a16="http://schemas.microsoft.com/office/drawing/2014/main" id="{DEA3928E-195B-5F58-A28F-746DA678A13E}"/>
              </a:ext>
            </a:extLst>
          </p:cNvPr>
          <p:cNvSpPr/>
          <p:nvPr/>
        </p:nvSpPr>
        <p:spPr>
          <a:xfrm>
            <a:off x="6146402" y="1175043"/>
            <a:ext cx="5474929" cy="5225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7">
            <a:extLst>
              <a:ext uri="{FF2B5EF4-FFF2-40B4-BE49-F238E27FC236}">
                <a16:creationId xmlns:a16="http://schemas.microsoft.com/office/drawing/2014/main" id="{0780888A-8636-A641-9E96-555437C05C08}"/>
              </a:ext>
            </a:extLst>
          </p:cNvPr>
          <p:cNvGraphicFramePr/>
          <p:nvPr>
            <p:extLst>
              <p:ext uri="{D42A27DB-BD31-4B8C-83A1-F6EECF244321}">
                <p14:modId xmlns:p14="http://schemas.microsoft.com/office/powerpoint/2010/main" val="865855366"/>
              </p:ext>
            </p:extLst>
          </p:nvPr>
        </p:nvGraphicFramePr>
        <p:xfrm>
          <a:off x="6218917" y="1228827"/>
          <a:ext cx="5353324" cy="620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Table 14">
            <a:extLst>
              <a:ext uri="{FF2B5EF4-FFF2-40B4-BE49-F238E27FC236}">
                <a16:creationId xmlns:a16="http://schemas.microsoft.com/office/drawing/2014/main" id="{872347FC-5034-0A97-A370-970EA3D14268}"/>
              </a:ext>
            </a:extLst>
          </p:cNvPr>
          <p:cNvGraphicFramePr>
            <a:graphicFrameLocks noGrp="1"/>
          </p:cNvGraphicFramePr>
          <p:nvPr>
            <p:extLst>
              <p:ext uri="{D42A27DB-BD31-4B8C-83A1-F6EECF244321}">
                <p14:modId xmlns:p14="http://schemas.microsoft.com/office/powerpoint/2010/main" val="2917676206"/>
              </p:ext>
            </p:extLst>
          </p:nvPr>
        </p:nvGraphicFramePr>
        <p:xfrm>
          <a:off x="6218917" y="1902904"/>
          <a:ext cx="5353324" cy="3855720"/>
        </p:xfrm>
        <a:graphic>
          <a:graphicData uri="http://schemas.openxmlformats.org/drawingml/2006/table">
            <a:tbl>
              <a:tblPr bandRow="1">
                <a:tableStyleId>{2D5ABB26-0587-4C30-8999-92F81FD0307C}</a:tableStyleId>
              </a:tblPr>
              <a:tblGrid>
                <a:gridCol w="1140993">
                  <a:extLst>
                    <a:ext uri="{9D8B030D-6E8A-4147-A177-3AD203B41FA5}">
                      <a16:colId xmlns:a16="http://schemas.microsoft.com/office/drawing/2014/main" val="221186305"/>
                    </a:ext>
                  </a:extLst>
                </a:gridCol>
                <a:gridCol w="1061132">
                  <a:extLst>
                    <a:ext uri="{9D8B030D-6E8A-4147-A177-3AD203B41FA5}">
                      <a16:colId xmlns:a16="http://schemas.microsoft.com/office/drawing/2014/main" val="2799444862"/>
                    </a:ext>
                  </a:extLst>
                </a:gridCol>
                <a:gridCol w="932214">
                  <a:extLst>
                    <a:ext uri="{9D8B030D-6E8A-4147-A177-3AD203B41FA5}">
                      <a16:colId xmlns:a16="http://schemas.microsoft.com/office/drawing/2014/main" val="1663006762"/>
                    </a:ext>
                  </a:extLst>
                </a:gridCol>
                <a:gridCol w="1168587">
                  <a:extLst>
                    <a:ext uri="{9D8B030D-6E8A-4147-A177-3AD203B41FA5}">
                      <a16:colId xmlns:a16="http://schemas.microsoft.com/office/drawing/2014/main" val="1086093460"/>
                    </a:ext>
                  </a:extLst>
                </a:gridCol>
                <a:gridCol w="1050398">
                  <a:extLst>
                    <a:ext uri="{9D8B030D-6E8A-4147-A177-3AD203B41FA5}">
                      <a16:colId xmlns:a16="http://schemas.microsoft.com/office/drawing/2014/main" val="1201624061"/>
                    </a:ext>
                  </a:extLst>
                </a:gridCol>
              </a:tblGrid>
              <a:tr h="3473826">
                <a:tc>
                  <a:txBody>
                    <a:bodyPr/>
                    <a:lstStyle/>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Implement the Cloud architecture</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Pull historic data to cloud</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Build connectors to all the different source systems </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 Validation and verification process</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endParaRPr lang="en-US" sz="1200" b="0" i="0" u="none" strike="noStrike" kern="1200" noProof="0">
                        <a:solidFill>
                          <a:srgbClr val="252D30"/>
                        </a:solidFill>
                        <a:effectLst/>
                        <a:latin typeface="Calibri"/>
                      </a:endParaRPr>
                    </a:p>
                    <a:p>
                      <a:pPr marL="0" marR="0" lvl="0" indent="0" algn="l" defTabSz="914400">
                        <a:lnSpc>
                          <a:spcPct val="100000"/>
                        </a:lnSpc>
                        <a:spcBef>
                          <a:spcPts val="0"/>
                        </a:spcBef>
                        <a:spcAft>
                          <a:spcPts val="0"/>
                        </a:spcAft>
                        <a:buNone/>
                      </a:pPr>
                      <a:endParaRPr lang="en-IN" sz="1200" u="none" strike="noStrike" kern="1200">
                        <a:solidFill>
                          <a:schemeClr val="tx1"/>
                        </a:solidFill>
                        <a:effectLst/>
                        <a:latin typeface="+mn-lt"/>
                        <a:ea typeface="+mn-ea"/>
                        <a:cs typeface="+mn-cs"/>
                      </a:endParaRPr>
                    </a:p>
                    <a:p>
                      <a:pPr marL="285750" marR="0" lvl="0" indent="-285750" algn="l">
                        <a:lnSpc>
                          <a:spcPct val="100000"/>
                        </a:lnSpc>
                        <a:spcBef>
                          <a:spcPts val="0"/>
                        </a:spcBef>
                        <a:spcAft>
                          <a:spcPts val="0"/>
                        </a:spcAft>
                        <a:buClr>
                          <a:srgbClr val="252D30"/>
                        </a:buClr>
                        <a:buFont typeface="Arial"/>
                        <a:buChar char="•"/>
                      </a:pPr>
                      <a:endParaRPr lang="en-US" sz="1200" b="0" i="0" u="none" strike="noStrike" kern="1200" noProof="0">
                        <a:effectLst/>
                      </a:endParaRPr>
                    </a:p>
                    <a:p>
                      <a:pPr marL="285750" marR="0" lvl="0" indent="-285750" algn="l">
                        <a:lnSpc>
                          <a:spcPct val="100000"/>
                        </a:lnSpc>
                        <a:spcBef>
                          <a:spcPts val="0"/>
                        </a:spcBef>
                        <a:spcAft>
                          <a:spcPts val="0"/>
                        </a:spcAft>
                        <a:buClr>
                          <a:srgbClr val="252D30"/>
                        </a:buClr>
                        <a:buFont typeface="Arial"/>
                        <a:buChar char="•"/>
                      </a:pPr>
                      <a:endParaRPr lang="en-US" sz="1200" b="0" i="0" u="none" strike="noStrike" kern="1200" noProof="0">
                        <a:effectLst/>
                      </a:endParaRPr>
                    </a:p>
                    <a:p>
                      <a:pPr marL="171450" marR="0" lvl="0" indent="-171450" algn="l" defTabSz="914400">
                        <a:lnSpc>
                          <a:spcPct val="100000"/>
                        </a:lnSpc>
                        <a:spcBef>
                          <a:spcPts val="0"/>
                        </a:spcBef>
                        <a:spcAft>
                          <a:spcPts val="0"/>
                        </a:spcAft>
                        <a:buClr>
                          <a:srgbClr val="252D30"/>
                        </a:buClr>
                        <a:buFont typeface="Wingdings,Sans-Serif"/>
                        <a:buChar char="ü"/>
                      </a:pPr>
                      <a:endParaRPr lang="en-US" sz="1200" b="0" i="0" u="none" strike="noStrike" kern="1200" noProof="0">
                        <a:effectLst/>
                      </a:endParaRPr>
                    </a:p>
                    <a:p>
                      <a:pPr marL="171450" marR="0" lvl="0" indent="-171450" algn="l" defTabSz="914400">
                        <a:lnSpc>
                          <a:spcPct val="100000"/>
                        </a:lnSpc>
                        <a:spcBef>
                          <a:spcPts val="600"/>
                        </a:spcBef>
                        <a:spcAft>
                          <a:spcPts val="0"/>
                        </a:spcAft>
                        <a:buClr>
                          <a:srgbClr val="252D30"/>
                        </a:buClr>
                        <a:buFont typeface="Wingdings,Sans-Serif"/>
                        <a:buChar char="ü"/>
                      </a:pPr>
                      <a:endParaRPr lang="en-IN" sz="1200" u="none" strike="noStrike" kern="1200">
                        <a:solidFill>
                          <a:schemeClr val="tx1"/>
                        </a:solidFill>
                        <a:effectLst/>
                        <a:latin typeface="+mn-lt"/>
                        <a:ea typeface="+mn-ea"/>
                        <a:cs typeface="+mn-cs"/>
                      </a:endParaRP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Ongoing daily data incremental uploads</a:t>
                      </a:r>
                      <a:endParaRPr lang="en-US" sz="1200" b="0" i="0" u="none" strike="noStrike" kern="1200" noProof="0" dirty="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Full refresh for some small-size master files</a:t>
                      </a:r>
                      <a:endParaRPr lang="en-IN" sz="1200" dirty="0"/>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Automated data quality checksum and alert handling </a:t>
                      </a: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Integrate data from various sources</a:t>
                      </a:r>
                      <a:endParaRPr lang="en-IN"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Build dimensions and key  measures</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Clean up the data sources</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Calculate key performance indicators  </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endParaRPr lang="en-IN" sz="1200" u="none" strike="noStrike" kern="1200">
                        <a:effectLst/>
                      </a:endParaRPr>
                    </a:p>
                  </a:txBody>
                  <a:tcPr marL="0" marR="0" marT="0" marB="0"/>
                </a:tc>
                <a:tc>
                  <a:txBody>
                    <a:bodyPr/>
                    <a:lstStyle/>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Financial Summary</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LTM Financials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Segment &amp; consolidated financials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Expense Details</a:t>
                      </a: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Corp Overhead Details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EBITDA Bridge</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CFS Bridge</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Ability to filter and drill down</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endParaRPr lang="en-US" sz="1200" b="0" i="0" u="none" strike="noStrike" kern="1200" noProof="0">
                        <a:effectLst/>
                        <a:latin typeface="Calibri"/>
                      </a:endParaRPr>
                    </a:p>
                    <a:p>
                      <a:pPr marL="285750" lvl="0" indent="-285750" algn="l">
                        <a:lnSpc>
                          <a:spcPct val="100000"/>
                        </a:lnSpc>
                        <a:spcBef>
                          <a:spcPts val="600"/>
                        </a:spcBef>
                        <a:spcAft>
                          <a:spcPts val="0"/>
                        </a:spcAft>
                        <a:buFont typeface="Wingdings,Sans-Serif"/>
                        <a:buChar char="ü"/>
                      </a:pPr>
                      <a:endParaRPr lang="en-IN" sz="1200" u="none" strike="noStrike" kern="1200">
                        <a:effectLst/>
                      </a:endParaRPr>
                    </a:p>
                  </a:txBody>
                  <a:tcPr marL="0" marR="0" marT="0" marB="0"/>
                </a:tc>
                <a:tc>
                  <a:txBody>
                    <a:bodyPr/>
                    <a:lstStyle/>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Summary KPI's</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BD KPI's</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ADC &amp; Revenue Mix</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Any additional KPI's and metrics identified in discovery and requirements, discussions as feasible.</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User Training on self-serve dashboard.</a:t>
                      </a:r>
                      <a:endParaRPr lang="en-US" sz="1200" b="0" i="0" u="none" strike="noStrike" kern="1200" noProof="0" dirty="0">
                        <a:effectLst/>
                        <a:latin typeface="Calibri"/>
                      </a:endParaRPr>
                    </a:p>
                  </a:txBody>
                  <a:tcPr marL="0" marR="0" marT="0" marB="0"/>
                </a:tc>
                <a:extLst>
                  <a:ext uri="{0D108BD9-81ED-4DB2-BD59-A6C34878D82A}">
                    <a16:rowId xmlns:a16="http://schemas.microsoft.com/office/drawing/2014/main" val="919179877"/>
                  </a:ext>
                </a:extLst>
              </a:tr>
            </a:tbl>
          </a:graphicData>
        </a:graphic>
      </p:graphicFrame>
    </p:spTree>
    <p:extLst>
      <p:ext uri="{BB962C8B-B14F-4D97-AF65-F5344CB8AC3E}">
        <p14:creationId xmlns:p14="http://schemas.microsoft.com/office/powerpoint/2010/main" val="358652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EC0A0-2A02-3019-72BB-83F1C943A986}"/>
              </a:ext>
            </a:extLst>
          </p:cNvPr>
          <p:cNvSpPr>
            <a:spLocks noGrp="1"/>
          </p:cNvSpPr>
          <p:nvPr>
            <p:ph type="body" sz="quarter" idx="10"/>
          </p:nvPr>
        </p:nvSpPr>
        <p:spPr/>
        <p:txBody>
          <a:bodyPr/>
          <a:lstStyle/>
          <a:p>
            <a:r>
              <a:rPr lang="en-GB" dirty="0"/>
              <a:t>Chatbot for querying structured and unstructured data</a:t>
            </a:r>
            <a:endParaRPr lang="en-IN" dirty="0">
              <a:highlight>
                <a:srgbClr val="FF0000"/>
              </a:highlight>
            </a:endParaRPr>
          </a:p>
        </p:txBody>
      </p:sp>
      <p:sp>
        <p:nvSpPr>
          <p:cNvPr id="3" name="Text Placeholder 2">
            <a:extLst>
              <a:ext uri="{FF2B5EF4-FFF2-40B4-BE49-F238E27FC236}">
                <a16:creationId xmlns:a16="http://schemas.microsoft.com/office/drawing/2014/main" id="{96D0421A-7278-6D1A-B598-3B41FA90C977}"/>
              </a:ext>
            </a:extLst>
          </p:cNvPr>
          <p:cNvSpPr>
            <a:spLocks noGrp="1"/>
          </p:cNvSpPr>
          <p:nvPr>
            <p:ph type="body" sz="quarter" idx="11"/>
          </p:nvPr>
        </p:nvSpPr>
        <p:spPr>
          <a:xfrm>
            <a:off x="405384" y="812079"/>
            <a:ext cx="11370691" cy="5528335"/>
          </a:xfrm>
        </p:spPr>
        <p:txBody>
          <a:bodyPr/>
          <a:lstStyle/>
          <a:p>
            <a:r>
              <a:rPr lang="en-GB" b="1" i="0" dirty="0">
                <a:solidFill>
                  <a:schemeClr val="tx1"/>
                </a:solidFill>
              </a:rPr>
              <a:t>Situation: </a:t>
            </a:r>
          </a:p>
          <a:p>
            <a:r>
              <a:rPr lang="en-GB" b="0" i="0" dirty="0">
                <a:solidFill>
                  <a:schemeClr val="tx1"/>
                </a:solidFill>
                <a:effectLst/>
              </a:rPr>
              <a:t>there is a need for a robust system to efficiently view and validate multiple vehicles and drivers, along with their performance. Currently, the process of monitoring and evaluating vehicles and drivers is time-consuming, manual, and prone to human errors. it becomes challenging to track and assess performance metrics such as driver </a:t>
            </a:r>
            <a:r>
              <a:rPr lang="en-GB" b="0" i="0" dirty="0" err="1">
                <a:solidFill>
                  <a:schemeClr val="tx1"/>
                </a:solidFill>
                <a:effectLst/>
              </a:rPr>
              <a:t>behavior</a:t>
            </a:r>
            <a:r>
              <a:rPr lang="en-GB" b="0" i="0" dirty="0">
                <a:solidFill>
                  <a:schemeClr val="tx1"/>
                </a:solidFill>
                <a:effectLst/>
              </a:rPr>
              <a:t>, vehicle maintenance, and compliance with regulations. The lack of a streamlined and automated system leads to inefficiencies, potential risks, and a lack of accountability.</a:t>
            </a:r>
            <a:endParaRPr lang="en-GB" dirty="0">
              <a:solidFill>
                <a:schemeClr val="tx1"/>
              </a:solidFill>
            </a:endParaRPr>
          </a:p>
          <a:p>
            <a:r>
              <a:rPr lang="en-IN" b="1" i="0" dirty="0">
                <a:solidFill>
                  <a:schemeClr val="tx1"/>
                </a:solidFill>
              </a:rPr>
              <a:t>Solution :</a:t>
            </a:r>
          </a:p>
          <a:p>
            <a:r>
              <a:rPr lang="en-GB" b="0" i="0" dirty="0">
                <a:solidFill>
                  <a:schemeClr val="tx1"/>
                </a:solidFill>
                <a:effectLst/>
              </a:rPr>
              <a:t>The generative AI-powered platform can collect and </a:t>
            </a:r>
            <a:r>
              <a:rPr lang="en-GB" b="0" i="0" dirty="0" err="1">
                <a:solidFill>
                  <a:schemeClr val="tx1"/>
                </a:solidFill>
                <a:effectLst/>
              </a:rPr>
              <a:t>analyze</a:t>
            </a:r>
            <a:r>
              <a:rPr lang="en-GB" b="0" i="0" dirty="0">
                <a:solidFill>
                  <a:schemeClr val="tx1"/>
                </a:solidFill>
                <a:effectLst/>
              </a:rPr>
              <a:t> real-time data from various sources, including GPS devices, vehicle telematics, and driver logs. By leveraging advanced machine learning algorithms, the system can extract relevant insights and generate performance reports for each vehicle and driver. These reports can include key performance indicators such as driver </a:t>
            </a:r>
            <a:r>
              <a:rPr lang="en-GB" b="0" i="0" dirty="0" err="1">
                <a:solidFill>
                  <a:schemeClr val="tx1"/>
                </a:solidFill>
                <a:effectLst/>
              </a:rPr>
              <a:t>behavior</a:t>
            </a:r>
            <a:r>
              <a:rPr lang="en-GB" b="0" i="0" dirty="0">
                <a:solidFill>
                  <a:schemeClr val="tx1"/>
                </a:solidFill>
                <a:effectLst/>
              </a:rPr>
              <a:t> (speeding, harsh braking), fuel consumption, vehicle maintenance records, adherence to schedules, and compliance with safety regulations.</a:t>
            </a:r>
            <a:endParaRPr lang="en-IN" dirty="0">
              <a:solidFill>
                <a:schemeClr val="tx1"/>
              </a:solidFill>
            </a:endParaRPr>
          </a:p>
          <a:p>
            <a:endParaRPr lang="en-IN" dirty="0">
              <a:solidFill>
                <a:schemeClr val="tx1"/>
              </a:solidFill>
            </a:endParaRPr>
          </a:p>
          <a:p>
            <a:r>
              <a:rPr lang="en-IN" b="1" i="0" dirty="0">
                <a:solidFill>
                  <a:schemeClr val="tx1"/>
                </a:solidFill>
              </a:rPr>
              <a:t>App architecture:</a:t>
            </a:r>
            <a:endParaRPr lang="en-GB" b="1" i="0" dirty="0">
              <a:solidFill>
                <a:schemeClr val="tx1"/>
              </a:solidFill>
            </a:endParaRPr>
          </a:p>
          <a:p>
            <a:endParaRPr lang="en-IN" dirty="0"/>
          </a:p>
        </p:txBody>
      </p:sp>
    </p:spTree>
    <p:extLst>
      <p:ext uri="{BB962C8B-B14F-4D97-AF65-F5344CB8AC3E}">
        <p14:creationId xmlns:p14="http://schemas.microsoft.com/office/powerpoint/2010/main" val="4002602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BFB6F-04B7-D663-D742-2525E81EEE4E}"/>
              </a:ext>
            </a:extLst>
          </p:cNvPr>
          <p:cNvSpPr>
            <a:spLocks noGrp="1"/>
          </p:cNvSpPr>
          <p:nvPr>
            <p:ph type="body" sz="quarter" idx="10"/>
          </p:nvPr>
        </p:nvSpPr>
        <p:spPr/>
        <p:txBody>
          <a:bodyPr lIns="91440" tIns="45720" rIns="91440" bIns="45720" anchor="ctr"/>
          <a:lstStyle/>
          <a:p>
            <a:r>
              <a:rPr lang="en-US" dirty="0">
                <a:ea typeface="+mn-lt"/>
                <a:cs typeface="+mn-lt"/>
              </a:rPr>
              <a:t>For a large pharma company, we built their budgeting and forecasting solution 1/2</a:t>
            </a:r>
            <a:endParaRPr lang="en-US" b="0" dirty="0">
              <a:ea typeface="+mn-lt"/>
              <a:cs typeface="+mn-lt"/>
            </a:endParaRPr>
          </a:p>
        </p:txBody>
      </p:sp>
      <p:sp>
        <p:nvSpPr>
          <p:cNvPr id="6" name="TextBox 5">
            <a:extLst>
              <a:ext uri="{FF2B5EF4-FFF2-40B4-BE49-F238E27FC236}">
                <a16:creationId xmlns:a16="http://schemas.microsoft.com/office/drawing/2014/main" id="{A69DF4EF-1AC1-4BCB-6BD3-1E0B017BBCA7}"/>
              </a:ext>
            </a:extLst>
          </p:cNvPr>
          <p:cNvSpPr txBox="1"/>
          <p:nvPr/>
        </p:nvSpPr>
        <p:spPr>
          <a:xfrm>
            <a:off x="589501" y="762721"/>
            <a:ext cx="4226843" cy="2277547"/>
          </a:xfrm>
          <a:prstGeom prst="rect">
            <a:avLst/>
          </a:prstGeom>
          <a:noFill/>
        </p:spPr>
        <p:txBody>
          <a:bodyPr wrap="square" lIns="91440" tIns="45720" rIns="91440" bIns="45720" anchor="t">
            <a:spAutoFit/>
          </a:bodyPr>
          <a:lstStyle/>
          <a:p>
            <a:pPr fontAlgn="base"/>
            <a:r>
              <a:rPr lang="en-US" sz="1600" b="1" i="0" strike="noStrike" dirty="0">
                <a:solidFill>
                  <a:schemeClr val="accent3"/>
                </a:solidFill>
                <a:effectLst/>
                <a:cs typeface="Calibri"/>
              </a:rPr>
              <a:t>Situation</a:t>
            </a:r>
            <a:r>
              <a:rPr lang="en-US" sz="1600" b="0" i="0" dirty="0">
                <a:solidFill>
                  <a:schemeClr val="accent3"/>
                </a:solidFill>
                <a:effectLst/>
                <a:cs typeface="Calibri"/>
              </a:rPr>
              <a:t>​</a:t>
            </a:r>
            <a:r>
              <a:rPr lang="en-US" sz="1600" dirty="0">
                <a:solidFill>
                  <a:schemeClr val="accent3"/>
                </a:solidFill>
                <a:cs typeface="Calibri"/>
              </a:rPr>
              <a:t> -</a:t>
            </a:r>
            <a:endParaRPr lang="en-US" dirty="0">
              <a:solidFill>
                <a:schemeClr val="accent3"/>
              </a:solidFill>
              <a:ea typeface="+mn-lt"/>
              <a:cs typeface="+mn-lt"/>
            </a:endParaRPr>
          </a:p>
          <a:p>
            <a:r>
              <a:rPr lang="en-GB" sz="1400" dirty="0">
                <a:ea typeface="+mn-lt"/>
                <a:cs typeface="+mn-lt"/>
              </a:rPr>
              <a:t>The client faced challenges in preparing their budgeting model, which was a combination of both bottom-up and top-down approaches. The top-down model did not consider some of the attributes in the bottom-up approach.  They used different logics for actuals and forecasts, and some of the forecast logics were linked to actuals and had different versions of the data, there was no single source of truth, leading to inconsistencies in reporting. </a:t>
            </a:r>
            <a:r>
              <a:rPr lang="en-US" sz="1400" dirty="0">
                <a:ea typeface="+mn-lt"/>
                <a:cs typeface="+mn-lt"/>
              </a:rPr>
              <a:t>  </a:t>
            </a:r>
            <a:endParaRPr lang="en-US" sz="1400" i="0" u="none" strike="noStrike" dirty="0">
              <a:effectLst/>
              <a:cs typeface="Calibri"/>
            </a:endParaRPr>
          </a:p>
        </p:txBody>
      </p:sp>
      <p:sp>
        <p:nvSpPr>
          <p:cNvPr id="25" name="TextBox 24">
            <a:extLst>
              <a:ext uri="{FF2B5EF4-FFF2-40B4-BE49-F238E27FC236}">
                <a16:creationId xmlns:a16="http://schemas.microsoft.com/office/drawing/2014/main" id="{31C53A00-2278-1462-DB2B-32E1E713F8CE}"/>
              </a:ext>
            </a:extLst>
          </p:cNvPr>
          <p:cNvSpPr txBox="1"/>
          <p:nvPr/>
        </p:nvSpPr>
        <p:spPr>
          <a:xfrm>
            <a:off x="589502" y="3037288"/>
            <a:ext cx="4072699" cy="2708434"/>
          </a:xfrm>
          <a:prstGeom prst="rect">
            <a:avLst/>
          </a:prstGeom>
          <a:noFill/>
        </p:spPr>
        <p:txBody>
          <a:bodyPr wrap="square" lIns="91440" tIns="45720" rIns="91440" bIns="45720" anchor="t">
            <a:spAutoFit/>
          </a:bodyPr>
          <a:lstStyle/>
          <a:p>
            <a:r>
              <a:rPr lang="en-IN" sz="1600" b="1" dirty="0">
                <a:solidFill>
                  <a:schemeClr val="accent3"/>
                </a:solidFill>
              </a:rPr>
              <a:t>Solution -</a:t>
            </a:r>
          </a:p>
          <a:p>
            <a:r>
              <a:rPr lang="en-GB" sz="1400" dirty="0">
                <a:ea typeface="+mn-lt"/>
                <a:cs typeface="+mn-lt"/>
              </a:rPr>
              <a:t>With intensive planning and data-driven approach we built a unified platform for budgeting, forecasting, performance management, and variance analysis, eliminating the need for Excel-based reporting. The solution also included strategic planning, bottom-up/top-down approach, value-driver-based planning, rolling forecasts, AI-powered forecasting, scenario planning, inter-department communication, standard/ad-hoc analytics and reporting, board presentations, and report distribution across departments. </a:t>
            </a:r>
          </a:p>
        </p:txBody>
      </p:sp>
      <p:sp>
        <p:nvSpPr>
          <p:cNvPr id="27" name="TextBox 26">
            <a:extLst>
              <a:ext uri="{FF2B5EF4-FFF2-40B4-BE49-F238E27FC236}">
                <a16:creationId xmlns:a16="http://schemas.microsoft.com/office/drawing/2014/main" id="{8B490407-B081-5B54-C8A3-341E68E645DB}"/>
              </a:ext>
            </a:extLst>
          </p:cNvPr>
          <p:cNvSpPr txBox="1"/>
          <p:nvPr/>
        </p:nvSpPr>
        <p:spPr>
          <a:xfrm>
            <a:off x="589501" y="5740219"/>
            <a:ext cx="5146498" cy="769441"/>
          </a:xfrm>
          <a:prstGeom prst="rect">
            <a:avLst/>
          </a:prstGeom>
          <a:noFill/>
        </p:spPr>
        <p:txBody>
          <a:bodyPr wrap="square" lIns="91440" tIns="45720" rIns="91440" bIns="45720" anchor="t">
            <a:spAutoFit/>
          </a:bodyPr>
          <a:lstStyle/>
          <a:p>
            <a:r>
              <a:rPr lang="en-IN" sz="1600" b="1" dirty="0">
                <a:solidFill>
                  <a:schemeClr val="accent3"/>
                </a:solidFill>
              </a:rPr>
              <a:t>App Architecture -</a:t>
            </a:r>
          </a:p>
          <a:p>
            <a:pPr marL="228600" indent="-228600">
              <a:buAutoNum type="arabicPeriod"/>
            </a:pPr>
            <a:r>
              <a:rPr lang="en-IN" sz="1400" dirty="0"/>
              <a:t>Unit4 FP&amp;A, Unit4 DSA</a:t>
            </a:r>
            <a:endParaRPr lang="en-IN" sz="1400" dirty="0">
              <a:cs typeface="Calibri"/>
            </a:endParaRPr>
          </a:p>
          <a:p>
            <a:pPr marL="228600" indent="-228600">
              <a:buAutoNum type="arabicPeriod"/>
            </a:pPr>
            <a:r>
              <a:rPr lang="en-IN" sz="1400" dirty="0">
                <a:cs typeface="Calibri"/>
              </a:rPr>
              <a:t>Azure Data Factory, Azure Data Lake, Azure Databricks</a:t>
            </a:r>
          </a:p>
        </p:txBody>
      </p:sp>
      <p:pic>
        <p:nvPicPr>
          <p:cNvPr id="4" name="Picture 4" descr="Graphical user interface, application, Word&#10;&#10;Description automatically generated">
            <a:extLst>
              <a:ext uri="{FF2B5EF4-FFF2-40B4-BE49-F238E27FC236}">
                <a16:creationId xmlns:a16="http://schemas.microsoft.com/office/drawing/2014/main" id="{BA84AC80-D79A-2609-D86D-71DBC3E7DA19}"/>
              </a:ext>
            </a:extLst>
          </p:cNvPr>
          <p:cNvPicPr>
            <a:picLocks noChangeAspect="1"/>
          </p:cNvPicPr>
          <p:nvPr/>
        </p:nvPicPr>
        <p:blipFill rotWithShape="1">
          <a:blip r:embed="rId2"/>
          <a:srcRect t="14768" b="-211"/>
          <a:stretch/>
        </p:blipFill>
        <p:spPr>
          <a:xfrm>
            <a:off x="4909991" y="1192414"/>
            <a:ext cx="7221414" cy="5304557"/>
          </a:xfrm>
          <a:prstGeom prst="rect">
            <a:avLst/>
          </a:prstGeom>
        </p:spPr>
      </p:pic>
      <p:sp>
        <p:nvSpPr>
          <p:cNvPr id="5" name="TextBox 4">
            <a:extLst>
              <a:ext uri="{FF2B5EF4-FFF2-40B4-BE49-F238E27FC236}">
                <a16:creationId xmlns:a16="http://schemas.microsoft.com/office/drawing/2014/main" id="{C9681F8E-091D-E1D7-42D9-D1C3BF3E3B2F}"/>
              </a:ext>
            </a:extLst>
          </p:cNvPr>
          <p:cNvSpPr txBox="1"/>
          <p:nvPr/>
        </p:nvSpPr>
        <p:spPr>
          <a:xfrm>
            <a:off x="7607964" y="763420"/>
            <a:ext cx="25361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1A77B9"/>
                </a:solidFill>
                <a:ea typeface="Calibri"/>
                <a:cs typeface="Calibri"/>
              </a:rPr>
              <a:t>System Snapshot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DA9A012-4435-3340-C68B-99FB59B4EF84}"/>
                  </a:ext>
                </a:extLst>
              </p14:cNvPr>
              <p14:cNvContentPartPr/>
              <p14:nvPr/>
            </p14:nvContentPartPr>
            <p14:xfrm>
              <a:off x="183315" y="720345"/>
              <a:ext cx="615600" cy="5446800"/>
            </p14:xfrm>
          </p:contentPart>
        </mc:Choice>
        <mc:Fallback xmlns="">
          <p:pic>
            <p:nvPicPr>
              <p:cNvPr id="3" name="Ink 2">
                <a:extLst>
                  <a:ext uri="{FF2B5EF4-FFF2-40B4-BE49-F238E27FC236}">
                    <a16:creationId xmlns:a16="http://schemas.microsoft.com/office/drawing/2014/main" id="{7DA9A012-4435-3340-C68B-99FB59B4EF84}"/>
                  </a:ext>
                </a:extLst>
              </p:cNvPr>
              <p:cNvPicPr/>
              <p:nvPr/>
            </p:nvPicPr>
            <p:blipFill>
              <a:blip r:embed="rId4"/>
              <a:stretch>
                <a:fillRect/>
              </a:stretch>
            </p:blipFill>
            <p:spPr>
              <a:xfrm>
                <a:off x="174315" y="711345"/>
                <a:ext cx="633240" cy="5464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B25DDCB-5DA9-3630-6D2F-C629FBB555FA}"/>
                  </a:ext>
                </a:extLst>
              </p14:cNvPr>
              <p14:cNvContentPartPr/>
              <p14:nvPr/>
            </p14:nvContentPartPr>
            <p14:xfrm>
              <a:off x="11803395" y="606450"/>
              <a:ext cx="360" cy="5564520"/>
            </p14:xfrm>
          </p:contentPart>
        </mc:Choice>
        <mc:Fallback xmlns="">
          <p:pic>
            <p:nvPicPr>
              <p:cNvPr id="8" name="Ink 7">
                <a:extLst>
                  <a:ext uri="{FF2B5EF4-FFF2-40B4-BE49-F238E27FC236}">
                    <a16:creationId xmlns:a16="http://schemas.microsoft.com/office/drawing/2014/main" id="{4B25DDCB-5DA9-3630-6D2F-C629FBB555FA}"/>
                  </a:ext>
                </a:extLst>
              </p:cNvPr>
              <p:cNvPicPr/>
              <p:nvPr/>
            </p:nvPicPr>
            <p:blipFill>
              <a:blip r:embed="rId8"/>
              <a:stretch>
                <a:fillRect/>
              </a:stretch>
            </p:blipFill>
            <p:spPr>
              <a:xfrm>
                <a:off x="11794395" y="597450"/>
                <a:ext cx="18000" cy="5582160"/>
              </a:xfrm>
              <a:prstGeom prst="rect">
                <a:avLst/>
              </a:prstGeom>
            </p:spPr>
          </p:pic>
        </mc:Fallback>
      </mc:AlternateContent>
    </p:spTree>
    <p:extLst>
      <p:ext uri="{BB962C8B-B14F-4D97-AF65-F5344CB8AC3E}">
        <p14:creationId xmlns:p14="http://schemas.microsoft.com/office/powerpoint/2010/main" val="1245649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18CCA1-CD9A-BCDC-A5A6-D49C920C3D78}"/>
              </a:ext>
            </a:extLst>
          </p:cNvPr>
          <p:cNvSpPr>
            <a:spLocks noGrp="1"/>
          </p:cNvSpPr>
          <p:nvPr>
            <p:ph type="body" sz="quarter" idx="10"/>
          </p:nvPr>
        </p:nvSpPr>
        <p:spPr>
          <a:xfrm>
            <a:off x="405384" y="163391"/>
            <a:ext cx="9793224" cy="493014"/>
          </a:xfrm>
        </p:spPr>
        <p:txBody>
          <a:bodyPr/>
          <a:lstStyle/>
          <a:p>
            <a:r>
              <a:rPr lang="en-US" dirty="0">
                <a:ea typeface="+mn-lt"/>
                <a:cs typeface="+mn-lt"/>
              </a:rPr>
              <a:t>For a large pharma company, we built their budgeting and forecasting solution 1/2</a:t>
            </a:r>
            <a:endParaRPr lang="en-US" b="0" dirty="0">
              <a:ea typeface="+mn-lt"/>
              <a:cs typeface="+mn-lt"/>
            </a:endParaRPr>
          </a:p>
        </p:txBody>
      </p:sp>
      <p:grpSp>
        <p:nvGrpSpPr>
          <p:cNvPr id="4" name="Group 3">
            <a:extLst>
              <a:ext uri="{FF2B5EF4-FFF2-40B4-BE49-F238E27FC236}">
                <a16:creationId xmlns:a16="http://schemas.microsoft.com/office/drawing/2014/main" id="{78D8B95D-5ABF-BFE1-88D4-A05DDEEA72C7}"/>
              </a:ext>
            </a:extLst>
          </p:cNvPr>
          <p:cNvGrpSpPr/>
          <p:nvPr/>
        </p:nvGrpSpPr>
        <p:grpSpPr>
          <a:xfrm>
            <a:off x="566641" y="848995"/>
            <a:ext cx="5499974" cy="5551793"/>
            <a:chOff x="526001" y="797232"/>
            <a:chExt cx="5560240" cy="5726970"/>
          </a:xfrm>
        </p:grpSpPr>
        <p:grpSp>
          <p:nvGrpSpPr>
            <p:cNvPr id="5" name="Group 4">
              <a:extLst>
                <a:ext uri="{FF2B5EF4-FFF2-40B4-BE49-F238E27FC236}">
                  <a16:creationId xmlns:a16="http://schemas.microsoft.com/office/drawing/2014/main" id="{3B2D9275-468F-C767-4928-A558BD6EA87B}"/>
                </a:ext>
              </a:extLst>
            </p:cNvPr>
            <p:cNvGrpSpPr/>
            <p:nvPr/>
          </p:nvGrpSpPr>
          <p:grpSpPr>
            <a:xfrm>
              <a:off x="526001" y="797232"/>
              <a:ext cx="5538995" cy="2021830"/>
              <a:chOff x="560120" y="786801"/>
              <a:chExt cx="2750393" cy="3743013"/>
            </a:xfrm>
          </p:grpSpPr>
          <p:sp>
            <p:nvSpPr>
              <p:cNvPr id="12" name="Rectangle 11">
                <a:extLst>
                  <a:ext uri="{FF2B5EF4-FFF2-40B4-BE49-F238E27FC236}">
                    <a16:creationId xmlns:a16="http://schemas.microsoft.com/office/drawing/2014/main" id="{00B26EAD-2A0B-1989-1C2D-1048F374A51B}"/>
                  </a:ext>
                </a:extLst>
              </p:cNvPr>
              <p:cNvSpPr>
                <a:spLocks noChangeArrowheads="1"/>
              </p:cNvSpPr>
              <p:nvPr/>
            </p:nvSpPr>
            <p:spPr bwMode="gray">
              <a:xfrm>
                <a:off x="565765" y="786801"/>
                <a:ext cx="2742745" cy="53999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3" name="Rectangle 12">
                <a:extLst>
                  <a:ext uri="{FF2B5EF4-FFF2-40B4-BE49-F238E27FC236}">
                    <a16:creationId xmlns:a16="http://schemas.microsoft.com/office/drawing/2014/main" id="{A21FE980-8AE7-625B-D399-1A17D85D0F69}"/>
                  </a:ext>
                </a:extLst>
              </p:cNvPr>
              <p:cNvSpPr>
                <a:spLocks noChangeArrowheads="1"/>
              </p:cNvSpPr>
              <p:nvPr/>
            </p:nvSpPr>
            <p:spPr bwMode="auto">
              <a:xfrm>
                <a:off x="560120" y="1410456"/>
                <a:ext cx="2750393" cy="3119358"/>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ea typeface="+mn-lt"/>
                    <a:cs typeface="+mn-lt"/>
                  </a:rPr>
                  <a:t>The client faced challenges in preparing their budgeting model, which was a combination of both bottom-up and top-down approaches. The top-down model did not consider some of the attributes in the bottom-up approach.  They used different logics for actuals and forecasts, and some of the forecast logics were linked to actuals and had different versions of the data, there was no single source of truth, leading to inconsistencies in reporting. </a:t>
                </a:r>
                <a:r>
                  <a:rPr lang="en-US" sz="1400" dirty="0">
                    <a:ea typeface="+mn-lt"/>
                    <a:cs typeface="+mn-lt"/>
                  </a:rPr>
                  <a:t>  </a:t>
                </a:r>
                <a:endParaRPr lang="en-US" sz="1400" i="0" u="none" strike="noStrike" dirty="0">
                  <a:effectLst/>
                  <a:cs typeface="Calibri"/>
                </a:endParaRPr>
              </a:p>
            </p:txBody>
          </p:sp>
        </p:grpSp>
        <p:grpSp>
          <p:nvGrpSpPr>
            <p:cNvPr id="6" name="Group 5">
              <a:extLst>
                <a:ext uri="{FF2B5EF4-FFF2-40B4-BE49-F238E27FC236}">
                  <a16:creationId xmlns:a16="http://schemas.microsoft.com/office/drawing/2014/main" id="{B23ACA23-E4AC-9004-C4EA-E77E0815A747}"/>
                </a:ext>
              </a:extLst>
            </p:cNvPr>
            <p:cNvGrpSpPr/>
            <p:nvPr/>
          </p:nvGrpSpPr>
          <p:grpSpPr>
            <a:xfrm>
              <a:off x="546726" y="2959821"/>
              <a:ext cx="5528137" cy="2239811"/>
              <a:chOff x="569485" y="2959523"/>
              <a:chExt cx="5494018" cy="2239811"/>
            </a:xfrm>
          </p:grpSpPr>
          <p:sp>
            <p:nvSpPr>
              <p:cNvPr id="10" name="Rectangle 9">
                <a:extLst>
                  <a:ext uri="{FF2B5EF4-FFF2-40B4-BE49-F238E27FC236}">
                    <a16:creationId xmlns:a16="http://schemas.microsoft.com/office/drawing/2014/main" id="{D8DF5CF8-2211-2383-929B-3894B9823120}"/>
                  </a:ext>
                </a:extLst>
              </p:cNvPr>
              <p:cNvSpPr>
                <a:spLocks noChangeArrowheads="1"/>
              </p:cNvSpPr>
              <p:nvPr/>
            </p:nvSpPr>
            <p:spPr bwMode="auto">
              <a:xfrm>
                <a:off x="569485" y="3309115"/>
                <a:ext cx="5482130" cy="1890219"/>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ea typeface="+mn-lt"/>
                    <a:cs typeface="+mn-lt"/>
                  </a:rPr>
                  <a:t>With intensive planning and data-driven approach we built a unified platform for budgeting, forecasting, performance management, and variance analysis, eliminating the need for Excel-based reporting. The solution also included strategic planning, bottom-up/top-down approach, value-driver-based planning, rolling forecasts, AI-powered forecasting, scenario planning, inter-department communication, standard/ad-hoc analytics and reporting, board presentations, and report distribution across departments. </a:t>
                </a:r>
              </a:p>
            </p:txBody>
          </p:sp>
          <p:sp>
            <p:nvSpPr>
              <p:cNvPr id="11" name="Rectangle 10">
                <a:extLst>
                  <a:ext uri="{FF2B5EF4-FFF2-40B4-BE49-F238E27FC236}">
                    <a16:creationId xmlns:a16="http://schemas.microsoft.com/office/drawing/2014/main" id="{2104CFA3-DC84-4CCC-B6ED-8721698D77F0}"/>
                  </a:ext>
                </a:extLst>
              </p:cNvPr>
              <p:cNvSpPr>
                <a:spLocks noChangeArrowheads="1"/>
              </p:cNvSpPr>
              <p:nvPr/>
            </p:nvSpPr>
            <p:spPr bwMode="gray">
              <a:xfrm>
                <a:off x="574029" y="2959523"/>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7" name="Group 6">
              <a:extLst>
                <a:ext uri="{FF2B5EF4-FFF2-40B4-BE49-F238E27FC236}">
                  <a16:creationId xmlns:a16="http://schemas.microsoft.com/office/drawing/2014/main" id="{994DB12D-A822-1A27-A35E-26981B701794}"/>
                </a:ext>
              </a:extLst>
            </p:cNvPr>
            <p:cNvGrpSpPr/>
            <p:nvPr/>
          </p:nvGrpSpPr>
          <p:grpSpPr>
            <a:xfrm>
              <a:off x="546726" y="5354374"/>
              <a:ext cx="5539515" cy="1169828"/>
              <a:chOff x="592123" y="5332895"/>
              <a:chExt cx="5482650" cy="1169828"/>
            </a:xfrm>
          </p:grpSpPr>
          <p:sp>
            <p:nvSpPr>
              <p:cNvPr id="8" name="Rectangle 7">
                <a:extLst>
                  <a:ext uri="{FF2B5EF4-FFF2-40B4-BE49-F238E27FC236}">
                    <a16:creationId xmlns:a16="http://schemas.microsoft.com/office/drawing/2014/main" id="{EF88757B-B747-5749-8F7B-5D821CFA5519}"/>
                  </a:ext>
                </a:extLst>
              </p:cNvPr>
              <p:cNvSpPr>
                <a:spLocks noChangeArrowheads="1"/>
              </p:cNvSpPr>
              <p:nvPr/>
            </p:nvSpPr>
            <p:spPr bwMode="auto">
              <a:xfrm>
                <a:off x="592123" y="5683338"/>
                <a:ext cx="5463081" cy="819385"/>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a:t>Unit4 FP&amp;A, Unit4 DSA</a:t>
                </a:r>
                <a:endParaRPr lang="en-IN" sz="1400" dirty="0">
                  <a:cs typeface="Calibri"/>
                </a:endParaRPr>
              </a:p>
              <a:p>
                <a:pPr marL="285750" indent="-285750">
                  <a:buFont typeface="Arial" panose="020B0604020202020204" pitchFamily="34" charset="0"/>
                  <a:buChar char="•"/>
                </a:pPr>
                <a:r>
                  <a:rPr lang="en-IN" sz="1400" dirty="0">
                    <a:cs typeface="Calibri"/>
                  </a:rPr>
                  <a:t>Azure Data Factory, Azure Data Lake, Azure Databricks</a:t>
                </a:r>
              </a:p>
            </p:txBody>
          </p:sp>
          <p:sp>
            <p:nvSpPr>
              <p:cNvPr id="9" name="Rectangle 8">
                <a:extLst>
                  <a:ext uri="{FF2B5EF4-FFF2-40B4-BE49-F238E27FC236}">
                    <a16:creationId xmlns:a16="http://schemas.microsoft.com/office/drawing/2014/main" id="{BA6DA808-90A0-16F9-47A3-57974085A551}"/>
                  </a:ext>
                </a:extLst>
              </p:cNvPr>
              <p:cNvSpPr>
                <a:spLocks noChangeArrowheads="1"/>
              </p:cNvSpPr>
              <p:nvPr/>
            </p:nvSpPr>
            <p:spPr bwMode="gray">
              <a:xfrm>
                <a:off x="596671" y="5332895"/>
                <a:ext cx="5478102" cy="303060"/>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14" name="TextBox 13">
            <a:extLst>
              <a:ext uri="{FF2B5EF4-FFF2-40B4-BE49-F238E27FC236}">
                <a16:creationId xmlns:a16="http://schemas.microsoft.com/office/drawing/2014/main" id="{803CF401-E93B-E592-E9D4-F6FA003504F9}"/>
              </a:ext>
            </a:extLst>
          </p:cNvPr>
          <p:cNvSpPr txBox="1"/>
          <p:nvPr/>
        </p:nvSpPr>
        <p:spPr>
          <a:xfrm>
            <a:off x="8057358" y="953282"/>
            <a:ext cx="182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1A77B9"/>
                </a:solidFill>
                <a:ea typeface="Calibri"/>
                <a:cs typeface="Calibri"/>
              </a:rPr>
              <a:t>System Snapshot</a:t>
            </a:r>
          </a:p>
        </p:txBody>
      </p:sp>
      <p:pic>
        <p:nvPicPr>
          <p:cNvPr id="16" name="Picture 4" descr="Graphical user interface, application, Word&#10;&#10;Description automatically generated">
            <a:extLst>
              <a:ext uri="{FF2B5EF4-FFF2-40B4-BE49-F238E27FC236}">
                <a16:creationId xmlns:a16="http://schemas.microsoft.com/office/drawing/2014/main" id="{6072A3E5-55C4-00A5-AAAA-8C0B99B6E804}"/>
              </a:ext>
            </a:extLst>
          </p:cNvPr>
          <p:cNvPicPr>
            <a:picLocks noChangeAspect="1"/>
          </p:cNvPicPr>
          <p:nvPr/>
        </p:nvPicPr>
        <p:blipFill rotWithShape="1">
          <a:blip r:embed="rId2"/>
          <a:srcRect t="14768" b="-211"/>
          <a:stretch/>
        </p:blipFill>
        <p:spPr>
          <a:xfrm>
            <a:off x="6096000" y="1684801"/>
            <a:ext cx="5744828" cy="4219917"/>
          </a:xfrm>
          <a:prstGeom prst="rect">
            <a:avLst/>
          </a:prstGeom>
        </p:spPr>
      </p:pic>
    </p:spTree>
    <p:extLst>
      <p:ext uri="{BB962C8B-B14F-4D97-AF65-F5344CB8AC3E}">
        <p14:creationId xmlns:p14="http://schemas.microsoft.com/office/powerpoint/2010/main" val="260334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6FAF9B-B3DC-D835-3023-C937954954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218" y="1757162"/>
            <a:ext cx="10853935" cy="4084838"/>
          </a:xfrm>
          <a:prstGeom prst="rect">
            <a:avLst/>
          </a:prstGeom>
        </p:spPr>
      </p:pic>
      <p:sp>
        <p:nvSpPr>
          <p:cNvPr id="7" name="Text Placeholder 3">
            <a:extLst>
              <a:ext uri="{FF2B5EF4-FFF2-40B4-BE49-F238E27FC236}">
                <a16:creationId xmlns:a16="http://schemas.microsoft.com/office/drawing/2014/main" id="{3B65BF36-0522-D631-57C5-BA618DFF0093}"/>
              </a:ext>
            </a:extLst>
          </p:cNvPr>
          <p:cNvSpPr>
            <a:spLocks noGrp="1"/>
          </p:cNvSpPr>
          <p:nvPr>
            <p:ph type="body" sz="quarter" idx="10"/>
          </p:nvPr>
        </p:nvSpPr>
        <p:spPr>
          <a:xfrm>
            <a:off x="550863" y="162027"/>
            <a:ext cx="9191098" cy="492125"/>
          </a:xfrm>
        </p:spPr>
        <p:txBody>
          <a:bodyPr/>
          <a:lstStyle/>
          <a:p>
            <a:r>
              <a:rPr lang="en-US" b="1" dirty="0"/>
              <a:t>Computer Vision (AI – Deep learning) based platform for Oncological biomarkers with Digital Pathology workflows (Research/Lab/Teaching)</a:t>
            </a:r>
            <a:r>
              <a:rPr lang="en-US" dirty="0"/>
              <a:t>   2/2</a:t>
            </a:r>
            <a:endParaRPr lang="en-US" dirty="0">
              <a:cs typeface="Calibri"/>
            </a:endParaRPr>
          </a:p>
        </p:txBody>
      </p:sp>
      <p:sp>
        <p:nvSpPr>
          <p:cNvPr id="9" name="TextBox 8">
            <a:extLst>
              <a:ext uri="{FF2B5EF4-FFF2-40B4-BE49-F238E27FC236}">
                <a16:creationId xmlns:a16="http://schemas.microsoft.com/office/drawing/2014/main" id="{8875E85F-3BCA-C23E-FC9E-098E0CFEE4F1}"/>
              </a:ext>
            </a:extLst>
          </p:cNvPr>
          <p:cNvSpPr txBox="1"/>
          <p:nvPr/>
        </p:nvSpPr>
        <p:spPr>
          <a:xfrm>
            <a:off x="4516120" y="1016000"/>
            <a:ext cx="3159760" cy="369332"/>
          </a:xfrm>
          <a:prstGeom prst="rect">
            <a:avLst/>
          </a:prstGeom>
          <a:noFill/>
        </p:spPr>
        <p:txBody>
          <a:bodyPr wrap="square">
            <a:spAutoFit/>
          </a:bodyPr>
          <a:lstStyle/>
          <a:p>
            <a:pPr algn="ctr" defTabSz="820738">
              <a:defRPr/>
            </a:pPr>
            <a:r>
              <a:rPr lang="en-US" sz="1800" b="1" dirty="0">
                <a:latin typeface="Calibri"/>
                <a:ea typeface="ＭＳ Ｐゴシック"/>
                <a:cs typeface="ＭＳ Ｐゴシック" pitchFamily="-110" charset="-128"/>
              </a:rPr>
              <a:t>Architecture for the application</a:t>
            </a:r>
            <a:endParaRPr lang="en-US" sz="1800" b="1" dirty="0">
              <a:latin typeface="Calibri" pitchFamily="34"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68106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99F79-02AD-9EC6-3C5F-428DB1DB8529}"/>
              </a:ext>
            </a:extLst>
          </p:cNvPr>
          <p:cNvSpPr>
            <a:spLocks noGrp="1"/>
          </p:cNvSpPr>
          <p:nvPr>
            <p:ph type="body" sz="quarter" idx="10"/>
          </p:nvPr>
        </p:nvSpPr>
        <p:spPr bwMode="gray">
          <a:xfrm>
            <a:off x="448940" y="267103"/>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a:ea typeface="Calibri"/>
                <a:cs typeface="Calibri"/>
              </a:rPr>
              <a:t>Driver Applications Hiring &amp; Onboarding Platform 1/2</a:t>
            </a:r>
            <a:endParaRPr lang="en-US" b="0">
              <a:ea typeface="+mn-lt"/>
              <a:cs typeface="+mn-lt"/>
            </a:endParaRPr>
          </a:p>
        </p:txBody>
      </p:sp>
      <p:grpSp>
        <p:nvGrpSpPr>
          <p:cNvPr id="3" name="Group 2">
            <a:extLst>
              <a:ext uri="{FF2B5EF4-FFF2-40B4-BE49-F238E27FC236}">
                <a16:creationId xmlns:a16="http://schemas.microsoft.com/office/drawing/2014/main" id="{7EF3AFF1-2281-45D4-F975-6DA4ADE9180D}"/>
              </a:ext>
            </a:extLst>
          </p:cNvPr>
          <p:cNvGrpSpPr/>
          <p:nvPr/>
        </p:nvGrpSpPr>
        <p:grpSpPr>
          <a:xfrm>
            <a:off x="6159500" y="965522"/>
            <a:ext cx="5643914" cy="5802711"/>
            <a:chOff x="5474305" y="954140"/>
            <a:chExt cx="6790655" cy="5982645"/>
          </a:xfrm>
        </p:grpSpPr>
        <p:pic>
          <p:nvPicPr>
            <p:cNvPr id="4" name="Picture 6" descr="Graphical user interface&#10;&#10;Description automatically generated">
              <a:extLst>
                <a:ext uri="{FF2B5EF4-FFF2-40B4-BE49-F238E27FC236}">
                  <a16:creationId xmlns:a16="http://schemas.microsoft.com/office/drawing/2014/main" id="{D46FE9FA-2AD7-766F-397C-1E5ABD38F8C1}"/>
                </a:ext>
              </a:extLst>
            </p:cNvPr>
            <p:cNvPicPr>
              <a:picLocks noChangeAspect="1"/>
            </p:cNvPicPr>
            <p:nvPr/>
          </p:nvPicPr>
          <p:blipFill>
            <a:blip r:embed="rId3"/>
            <a:stretch>
              <a:fillRect/>
            </a:stretch>
          </p:blipFill>
          <p:spPr>
            <a:xfrm>
              <a:off x="5474305" y="954140"/>
              <a:ext cx="3819675" cy="1696099"/>
            </a:xfrm>
            <a:prstGeom prst="rect">
              <a:avLst/>
            </a:prstGeom>
          </p:spPr>
        </p:pic>
        <p:pic>
          <p:nvPicPr>
            <p:cNvPr id="24" name="Picture 8">
              <a:extLst>
                <a:ext uri="{FF2B5EF4-FFF2-40B4-BE49-F238E27FC236}">
                  <a16:creationId xmlns:a16="http://schemas.microsoft.com/office/drawing/2014/main" id="{258545B2-ED32-8485-9CA7-123A1DC3FC61}"/>
                </a:ext>
              </a:extLst>
            </p:cNvPr>
            <p:cNvPicPr>
              <a:picLocks noChangeAspect="1"/>
            </p:cNvPicPr>
            <p:nvPr/>
          </p:nvPicPr>
          <p:blipFill>
            <a:blip r:embed="rId4"/>
            <a:stretch>
              <a:fillRect/>
            </a:stretch>
          </p:blipFill>
          <p:spPr>
            <a:xfrm>
              <a:off x="5558971" y="2913990"/>
              <a:ext cx="3747105" cy="1695257"/>
            </a:xfrm>
            <a:prstGeom prst="rect">
              <a:avLst/>
            </a:prstGeom>
          </p:spPr>
        </p:pic>
        <p:pic>
          <p:nvPicPr>
            <p:cNvPr id="25" name="Picture 9" descr="Graphical user interface, text&#10;&#10;Description automatically generated">
              <a:extLst>
                <a:ext uri="{FF2B5EF4-FFF2-40B4-BE49-F238E27FC236}">
                  <a16:creationId xmlns:a16="http://schemas.microsoft.com/office/drawing/2014/main" id="{5061F640-06AE-30F6-8D42-44960AF7EAEA}"/>
                </a:ext>
              </a:extLst>
            </p:cNvPr>
            <p:cNvPicPr>
              <a:picLocks noChangeAspect="1"/>
            </p:cNvPicPr>
            <p:nvPr/>
          </p:nvPicPr>
          <p:blipFill>
            <a:blip r:embed="rId5"/>
            <a:stretch>
              <a:fillRect/>
            </a:stretch>
          </p:blipFill>
          <p:spPr>
            <a:xfrm>
              <a:off x="9438357" y="3019220"/>
              <a:ext cx="2743200" cy="1845430"/>
            </a:xfrm>
            <a:prstGeom prst="rect">
              <a:avLst/>
            </a:prstGeom>
          </p:spPr>
        </p:pic>
        <p:pic>
          <p:nvPicPr>
            <p:cNvPr id="26" name="Picture 10" descr="Graphical user interface, text, application, chat or text message&#10;&#10;Description automatically generated">
              <a:extLst>
                <a:ext uri="{FF2B5EF4-FFF2-40B4-BE49-F238E27FC236}">
                  <a16:creationId xmlns:a16="http://schemas.microsoft.com/office/drawing/2014/main" id="{3251CBC6-3DA2-EE00-0B3E-DA2460F6958A}"/>
                </a:ext>
              </a:extLst>
            </p:cNvPr>
            <p:cNvPicPr>
              <a:picLocks noChangeAspect="1"/>
            </p:cNvPicPr>
            <p:nvPr/>
          </p:nvPicPr>
          <p:blipFill>
            <a:blip r:embed="rId6"/>
            <a:stretch>
              <a:fillRect/>
            </a:stretch>
          </p:blipFill>
          <p:spPr>
            <a:xfrm>
              <a:off x="9405257" y="986310"/>
              <a:ext cx="2743200" cy="1607572"/>
            </a:xfrm>
            <a:prstGeom prst="rect">
              <a:avLst/>
            </a:prstGeom>
          </p:spPr>
        </p:pic>
        <p:pic>
          <p:nvPicPr>
            <p:cNvPr id="27" name="Picture 12" descr="Graphical user interface&#10;&#10;Description automatically generated">
              <a:extLst>
                <a:ext uri="{FF2B5EF4-FFF2-40B4-BE49-F238E27FC236}">
                  <a16:creationId xmlns:a16="http://schemas.microsoft.com/office/drawing/2014/main" id="{B30CA077-8AF1-3E96-81B5-A4CBA9EE5628}"/>
                </a:ext>
              </a:extLst>
            </p:cNvPr>
            <p:cNvPicPr>
              <a:picLocks noChangeAspect="1"/>
            </p:cNvPicPr>
            <p:nvPr/>
          </p:nvPicPr>
          <p:blipFill>
            <a:blip r:embed="rId7"/>
            <a:stretch>
              <a:fillRect/>
            </a:stretch>
          </p:blipFill>
          <p:spPr>
            <a:xfrm>
              <a:off x="5558971" y="5084236"/>
              <a:ext cx="3904342" cy="1769079"/>
            </a:xfrm>
            <a:prstGeom prst="rect">
              <a:avLst/>
            </a:prstGeom>
          </p:spPr>
        </p:pic>
        <p:sp>
          <p:nvSpPr>
            <p:cNvPr id="28" name="TextBox 27">
              <a:extLst>
                <a:ext uri="{FF2B5EF4-FFF2-40B4-BE49-F238E27FC236}">
                  <a16:creationId xmlns:a16="http://schemas.microsoft.com/office/drawing/2014/main" id="{04FE22AB-1610-81BD-9DE1-B4854DF297D7}"/>
                </a:ext>
              </a:extLst>
            </p:cNvPr>
            <p:cNvSpPr txBox="1"/>
            <p:nvPr/>
          </p:nvSpPr>
          <p:spPr>
            <a:xfrm>
              <a:off x="5823423" y="26430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a:p>
          </p:txBody>
        </p:sp>
        <p:sp>
          <p:nvSpPr>
            <p:cNvPr id="29" name="TextBox 28">
              <a:extLst>
                <a:ext uri="{FF2B5EF4-FFF2-40B4-BE49-F238E27FC236}">
                  <a16:creationId xmlns:a16="http://schemas.microsoft.com/office/drawing/2014/main" id="{2F436D2E-2561-9DF2-2F6D-04015228FA69}"/>
                </a:ext>
              </a:extLst>
            </p:cNvPr>
            <p:cNvSpPr txBox="1"/>
            <p:nvPr/>
          </p:nvSpPr>
          <p:spPr>
            <a:xfrm>
              <a:off x="9274396" y="2648024"/>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Message</a:t>
              </a:r>
              <a:endParaRPr lang="en-US"/>
            </a:p>
          </p:txBody>
        </p:sp>
        <p:sp>
          <p:nvSpPr>
            <p:cNvPr id="30" name="TextBox 29">
              <a:extLst>
                <a:ext uri="{FF2B5EF4-FFF2-40B4-BE49-F238E27FC236}">
                  <a16:creationId xmlns:a16="http://schemas.microsoft.com/office/drawing/2014/main" id="{8A1FDAE8-3E0A-D3FD-ACB4-0C091BC2ACC6}"/>
                </a:ext>
              </a:extLst>
            </p:cNvPr>
            <p:cNvSpPr txBox="1"/>
            <p:nvPr/>
          </p:nvSpPr>
          <p:spPr>
            <a:xfrm>
              <a:off x="5762300" y="4862339"/>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Rule Engine for System Automation</a:t>
              </a:r>
            </a:p>
          </p:txBody>
        </p:sp>
        <p:sp>
          <p:nvSpPr>
            <p:cNvPr id="31" name="TextBox 30">
              <a:extLst>
                <a:ext uri="{FF2B5EF4-FFF2-40B4-BE49-F238E27FC236}">
                  <a16:creationId xmlns:a16="http://schemas.microsoft.com/office/drawing/2014/main" id="{7D6A2F43-E043-53A8-E78A-D42E66CF50A6}"/>
                </a:ext>
              </a:extLst>
            </p:cNvPr>
            <p:cNvSpPr txBox="1"/>
            <p:nvPr/>
          </p:nvSpPr>
          <p:spPr>
            <a:xfrm>
              <a:off x="9270565" y="4870439"/>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Calling</a:t>
              </a:r>
              <a:endParaRPr lang="en-US"/>
            </a:p>
          </p:txBody>
        </p:sp>
        <p:sp>
          <p:nvSpPr>
            <p:cNvPr id="32" name="TextBox 31">
              <a:extLst>
                <a:ext uri="{FF2B5EF4-FFF2-40B4-BE49-F238E27FC236}">
                  <a16:creationId xmlns:a16="http://schemas.microsoft.com/office/drawing/2014/main" id="{773AE4FF-4B79-F1C1-630A-63C1B2EF9D70}"/>
                </a:ext>
              </a:extLst>
            </p:cNvPr>
            <p:cNvSpPr txBox="1"/>
            <p:nvPr/>
          </p:nvSpPr>
          <p:spPr>
            <a:xfrm>
              <a:off x="8679793" y="6675175"/>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Role-Based Distribution</a:t>
              </a:r>
              <a:endParaRPr lang="en-US"/>
            </a:p>
          </p:txBody>
        </p:sp>
      </p:grpSp>
    </p:spTree>
    <p:extLst>
      <p:ext uri="{BB962C8B-B14F-4D97-AF65-F5344CB8AC3E}">
        <p14:creationId xmlns:p14="http://schemas.microsoft.com/office/powerpoint/2010/main" val="3652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3D0E9F-E595-B547-1CD0-4B6C71155D8C}"/>
              </a:ext>
            </a:extLst>
          </p:cNvPr>
          <p:cNvSpPr>
            <a:spLocks noGrp="1"/>
          </p:cNvSpPr>
          <p:nvPr>
            <p:ph type="body" sz="quarter" idx="10"/>
          </p:nvPr>
        </p:nvSpPr>
        <p:spPr bwMode="gray">
          <a:xfrm>
            <a:off x="551299" y="223256"/>
            <a:ext cx="9793224" cy="493014"/>
          </a:xfrm>
          <a:prstGeom prst="rect">
            <a:avLst/>
          </a:prstGeom>
        </p:spPr>
        <p:txBody>
          <a:bodyPr lIns="91440" tIns="45720" rIns="91440" bIns="45720" anchor="ct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Our representative clients</a:t>
            </a:r>
          </a:p>
        </p:txBody>
      </p:sp>
      <p:pic>
        <p:nvPicPr>
          <p:cNvPr id="18" name="Picture 17" descr="Logo&#10;&#10;Description automatically generated">
            <a:extLst>
              <a:ext uri="{FF2B5EF4-FFF2-40B4-BE49-F238E27FC236}">
                <a16:creationId xmlns:a16="http://schemas.microsoft.com/office/drawing/2014/main" id="{D7F8FFEB-8179-4484-D92F-C182AA1FBFA1}"/>
              </a:ext>
            </a:extLst>
          </p:cNvPr>
          <p:cNvPicPr>
            <a:picLocks noChangeAspect="1"/>
          </p:cNvPicPr>
          <p:nvPr/>
        </p:nvPicPr>
        <p:blipFill>
          <a:blip r:embed="rId3"/>
          <a:stretch>
            <a:fillRect/>
          </a:stretch>
        </p:blipFill>
        <p:spPr>
          <a:xfrm>
            <a:off x="6775139" y="1366391"/>
            <a:ext cx="1409202" cy="669638"/>
          </a:xfrm>
          <a:prstGeom prst="rect">
            <a:avLst/>
          </a:prstGeom>
        </p:spPr>
      </p:pic>
      <p:pic>
        <p:nvPicPr>
          <p:cNvPr id="19" name="Picture 18" descr="Logo, company name&#10;&#10;Description automatically generated">
            <a:extLst>
              <a:ext uri="{FF2B5EF4-FFF2-40B4-BE49-F238E27FC236}">
                <a16:creationId xmlns:a16="http://schemas.microsoft.com/office/drawing/2014/main" id="{62B80FDF-33A3-6FA6-35C1-C31D4415827E}"/>
              </a:ext>
            </a:extLst>
          </p:cNvPr>
          <p:cNvPicPr>
            <a:picLocks noChangeAspect="1"/>
          </p:cNvPicPr>
          <p:nvPr/>
        </p:nvPicPr>
        <p:blipFill>
          <a:blip r:embed="rId4"/>
          <a:stretch>
            <a:fillRect/>
          </a:stretch>
        </p:blipFill>
        <p:spPr>
          <a:xfrm>
            <a:off x="4030644" y="1367107"/>
            <a:ext cx="1212127" cy="669638"/>
          </a:xfrm>
          <a:prstGeom prst="rect">
            <a:avLst/>
          </a:prstGeom>
        </p:spPr>
      </p:pic>
      <p:pic>
        <p:nvPicPr>
          <p:cNvPr id="20" name="Picture 19">
            <a:extLst>
              <a:ext uri="{FF2B5EF4-FFF2-40B4-BE49-F238E27FC236}">
                <a16:creationId xmlns:a16="http://schemas.microsoft.com/office/drawing/2014/main" id="{D6704B26-5499-F325-9DFD-80E1BA03E203}"/>
              </a:ext>
            </a:extLst>
          </p:cNvPr>
          <p:cNvPicPr>
            <a:picLocks noChangeAspect="1"/>
          </p:cNvPicPr>
          <p:nvPr/>
        </p:nvPicPr>
        <p:blipFill rotWithShape="1">
          <a:blip r:embed="rId5"/>
          <a:srcRect l="18761" t="12766" r="26453" b="13064"/>
          <a:stretch/>
        </p:blipFill>
        <p:spPr>
          <a:xfrm>
            <a:off x="2303911" y="1368453"/>
            <a:ext cx="508115" cy="672806"/>
          </a:xfrm>
          <a:prstGeom prst="rect">
            <a:avLst/>
          </a:prstGeom>
        </p:spPr>
      </p:pic>
      <p:pic>
        <p:nvPicPr>
          <p:cNvPr id="11" name="Picture 10" descr="Logo, company name&#10;&#10;Description automatically generated">
            <a:extLst>
              <a:ext uri="{FF2B5EF4-FFF2-40B4-BE49-F238E27FC236}">
                <a16:creationId xmlns:a16="http://schemas.microsoft.com/office/drawing/2014/main" id="{474A880F-0B67-A7D4-FD35-F768FF6C9B8C}"/>
              </a:ext>
            </a:extLst>
          </p:cNvPr>
          <p:cNvPicPr>
            <a:picLocks noChangeAspect="1"/>
          </p:cNvPicPr>
          <p:nvPr/>
        </p:nvPicPr>
        <p:blipFill>
          <a:blip r:embed="rId6"/>
          <a:stretch>
            <a:fillRect/>
          </a:stretch>
        </p:blipFill>
        <p:spPr>
          <a:xfrm>
            <a:off x="2395865" y="3335067"/>
            <a:ext cx="1152086" cy="345626"/>
          </a:xfrm>
          <a:prstGeom prst="rect">
            <a:avLst/>
          </a:prstGeom>
        </p:spPr>
      </p:pic>
      <p:pic>
        <p:nvPicPr>
          <p:cNvPr id="12" name="Picture 11" descr="Logo&#10;&#10;Description automatically generated">
            <a:extLst>
              <a:ext uri="{FF2B5EF4-FFF2-40B4-BE49-F238E27FC236}">
                <a16:creationId xmlns:a16="http://schemas.microsoft.com/office/drawing/2014/main" id="{4169AD19-90EB-A135-3C16-92AE3036C093}"/>
              </a:ext>
            </a:extLst>
          </p:cNvPr>
          <p:cNvPicPr>
            <a:picLocks noChangeAspect="1"/>
          </p:cNvPicPr>
          <p:nvPr/>
        </p:nvPicPr>
        <p:blipFill>
          <a:blip r:embed="rId7"/>
          <a:stretch>
            <a:fillRect/>
          </a:stretch>
        </p:blipFill>
        <p:spPr>
          <a:xfrm>
            <a:off x="6625791" y="3006516"/>
            <a:ext cx="1692876" cy="928652"/>
          </a:xfrm>
          <a:prstGeom prst="rect">
            <a:avLst/>
          </a:prstGeom>
        </p:spPr>
      </p:pic>
      <p:pic>
        <p:nvPicPr>
          <p:cNvPr id="13" name="Picture 12">
            <a:extLst>
              <a:ext uri="{FF2B5EF4-FFF2-40B4-BE49-F238E27FC236}">
                <a16:creationId xmlns:a16="http://schemas.microsoft.com/office/drawing/2014/main" id="{79977E4E-A917-9D97-9FA8-5B7480805405}"/>
              </a:ext>
            </a:extLst>
          </p:cNvPr>
          <p:cNvPicPr>
            <a:picLocks noChangeAspect="1"/>
          </p:cNvPicPr>
          <p:nvPr/>
        </p:nvPicPr>
        <p:blipFill>
          <a:blip r:embed="rId8"/>
          <a:stretch>
            <a:fillRect/>
          </a:stretch>
        </p:blipFill>
        <p:spPr>
          <a:xfrm>
            <a:off x="640434" y="3043387"/>
            <a:ext cx="1329207" cy="706975"/>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26FEC3D-0CC0-460F-931A-34ACE3A3326E}"/>
              </a:ext>
            </a:extLst>
          </p:cNvPr>
          <p:cNvPicPr>
            <a:picLocks noChangeAspect="1"/>
          </p:cNvPicPr>
          <p:nvPr/>
        </p:nvPicPr>
        <p:blipFill>
          <a:blip r:embed="rId9"/>
          <a:stretch>
            <a:fillRect/>
          </a:stretch>
        </p:blipFill>
        <p:spPr>
          <a:xfrm>
            <a:off x="9183418" y="3234567"/>
            <a:ext cx="2453112" cy="515795"/>
          </a:xfrm>
          <a:prstGeom prst="rect">
            <a:avLst/>
          </a:prstGeom>
        </p:spPr>
      </p:pic>
      <p:pic>
        <p:nvPicPr>
          <p:cNvPr id="15" name="Picture 14">
            <a:extLst>
              <a:ext uri="{FF2B5EF4-FFF2-40B4-BE49-F238E27FC236}">
                <a16:creationId xmlns:a16="http://schemas.microsoft.com/office/drawing/2014/main" id="{A6CA6C54-7A75-DB49-C5F8-7BF68143381A}"/>
              </a:ext>
            </a:extLst>
          </p:cNvPr>
          <p:cNvPicPr>
            <a:picLocks noChangeAspect="1"/>
          </p:cNvPicPr>
          <p:nvPr/>
        </p:nvPicPr>
        <p:blipFill>
          <a:blip r:embed="rId10"/>
          <a:stretch>
            <a:fillRect/>
          </a:stretch>
        </p:blipFill>
        <p:spPr>
          <a:xfrm>
            <a:off x="3994153" y="3334720"/>
            <a:ext cx="1808755" cy="29902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10BBEBF-3751-3B9B-0014-455C4655DAEF}"/>
              </a:ext>
            </a:extLst>
          </p:cNvPr>
          <p:cNvPicPr>
            <a:picLocks noChangeAspect="1"/>
          </p:cNvPicPr>
          <p:nvPr/>
        </p:nvPicPr>
        <p:blipFill>
          <a:blip r:embed="rId11"/>
          <a:stretch>
            <a:fillRect/>
          </a:stretch>
        </p:blipFill>
        <p:spPr>
          <a:xfrm>
            <a:off x="9387073" y="4816837"/>
            <a:ext cx="2164493" cy="692075"/>
          </a:xfrm>
          <a:prstGeom prst="rect">
            <a:avLst/>
          </a:prstGeom>
        </p:spPr>
      </p:pic>
      <p:pic>
        <p:nvPicPr>
          <p:cNvPr id="8" name="Picture 7" descr="Revention Releases Third Party Online Ordering Integration to Point of Sale">
            <a:extLst>
              <a:ext uri="{FF2B5EF4-FFF2-40B4-BE49-F238E27FC236}">
                <a16:creationId xmlns:a16="http://schemas.microsoft.com/office/drawing/2014/main" id="{E35C5B1B-F394-8FF9-1322-92BE307DC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1340" y="4637525"/>
            <a:ext cx="1975869" cy="10325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MDmax - Crunchbase Company Profile &amp; Funding">
            <a:extLst>
              <a:ext uri="{FF2B5EF4-FFF2-40B4-BE49-F238E27FC236}">
                <a16:creationId xmlns:a16="http://schemas.microsoft.com/office/drawing/2014/main" id="{F5CB81B1-256F-EF75-1ED8-2D6ACE30108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7148" b="28902"/>
          <a:stretch/>
        </p:blipFill>
        <p:spPr bwMode="auto">
          <a:xfrm>
            <a:off x="6489141" y="4805123"/>
            <a:ext cx="1972488" cy="6864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mpany name&#10;&#10;Description automatically generated">
            <a:extLst>
              <a:ext uri="{FF2B5EF4-FFF2-40B4-BE49-F238E27FC236}">
                <a16:creationId xmlns:a16="http://schemas.microsoft.com/office/drawing/2014/main" id="{BB744001-6EF1-4F3D-8FA9-8EC98FEC6B86}"/>
              </a:ext>
            </a:extLst>
          </p:cNvPr>
          <p:cNvPicPr>
            <a:picLocks noChangeAspect="1"/>
          </p:cNvPicPr>
          <p:nvPr/>
        </p:nvPicPr>
        <p:blipFill>
          <a:blip r:embed="rId14"/>
          <a:stretch>
            <a:fillRect/>
          </a:stretch>
        </p:blipFill>
        <p:spPr>
          <a:xfrm>
            <a:off x="640434" y="5061967"/>
            <a:ext cx="2488222" cy="382804"/>
          </a:xfrm>
          <a:prstGeom prst="rect">
            <a:avLst/>
          </a:prstGeom>
        </p:spPr>
      </p:pic>
      <p:pic>
        <p:nvPicPr>
          <p:cNvPr id="22" name="Picture 21">
            <a:extLst>
              <a:ext uri="{FF2B5EF4-FFF2-40B4-BE49-F238E27FC236}">
                <a16:creationId xmlns:a16="http://schemas.microsoft.com/office/drawing/2014/main" id="{D5D21799-CF17-45AD-B78A-80928EA3B79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93146" y="1369925"/>
            <a:ext cx="2633656" cy="669638"/>
          </a:xfrm>
          <a:prstGeom prst="rect">
            <a:avLst/>
          </a:prstGeom>
        </p:spPr>
      </p:pic>
      <p:pic>
        <p:nvPicPr>
          <p:cNvPr id="24" name="Picture 23">
            <a:extLst>
              <a:ext uri="{FF2B5EF4-FFF2-40B4-BE49-F238E27FC236}">
                <a16:creationId xmlns:a16="http://schemas.microsoft.com/office/drawing/2014/main" id="{A73CE614-6F6E-0E48-4F3B-4F442858C13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71542" y="1369924"/>
            <a:ext cx="643743" cy="666105"/>
          </a:xfrm>
          <a:prstGeom prst="rect">
            <a:avLst/>
          </a:prstGeom>
        </p:spPr>
      </p:pic>
      <p:pic>
        <p:nvPicPr>
          <p:cNvPr id="26" name="Picture 25">
            <a:extLst>
              <a:ext uri="{FF2B5EF4-FFF2-40B4-BE49-F238E27FC236}">
                <a16:creationId xmlns:a16="http://schemas.microsoft.com/office/drawing/2014/main" id="{E69655EA-5E15-E3D6-B936-90A68E5E7D6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72679" y="3234567"/>
            <a:ext cx="1593531" cy="450173"/>
          </a:xfrm>
          <a:prstGeom prst="rect">
            <a:avLst/>
          </a:prstGeom>
        </p:spPr>
      </p:pic>
    </p:spTree>
    <p:extLst>
      <p:ext uri="{BB962C8B-B14F-4D97-AF65-F5344CB8AC3E}">
        <p14:creationId xmlns:p14="http://schemas.microsoft.com/office/powerpoint/2010/main" val="4223425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88205-AE56-4864-D5E9-ECB5B4686186}"/>
              </a:ext>
            </a:extLst>
          </p:cNvPr>
          <p:cNvSpPr>
            <a:spLocks noGrp="1"/>
          </p:cNvSpPr>
          <p:nvPr>
            <p:ph type="body" sz="quarter" idx="10"/>
          </p:nvPr>
        </p:nvSpPr>
        <p:spPr/>
        <p:txBody>
          <a:bodyPr/>
          <a:lstStyle/>
          <a:p>
            <a:r>
              <a:rPr lang="en-US" dirty="0"/>
              <a:t>Content</a:t>
            </a:r>
          </a:p>
        </p:txBody>
      </p:sp>
    </p:spTree>
    <p:extLst>
      <p:ext uri="{BB962C8B-B14F-4D97-AF65-F5344CB8AC3E}">
        <p14:creationId xmlns:p14="http://schemas.microsoft.com/office/powerpoint/2010/main" val="1566152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28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EC0A0-2A02-3019-72BB-83F1C943A986}"/>
              </a:ext>
            </a:extLst>
          </p:cNvPr>
          <p:cNvSpPr>
            <a:spLocks noGrp="1"/>
          </p:cNvSpPr>
          <p:nvPr>
            <p:ph type="body" sz="quarter" idx="10"/>
          </p:nvPr>
        </p:nvSpPr>
        <p:spPr/>
        <p:txBody>
          <a:bodyPr/>
          <a:lstStyle/>
          <a:p>
            <a:r>
              <a:rPr lang="en-GB" dirty="0"/>
              <a:t>Flowchart Diagram </a:t>
            </a:r>
            <a:endParaRPr lang="en-IN" dirty="0"/>
          </a:p>
        </p:txBody>
      </p:sp>
      <p:sp>
        <p:nvSpPr>
          <p:cNvPr id="3" name="Text Placeholder 2">
            <a:extLst>
              <a:ext uri="{FF2B5EF4-FFF2-40B4-BE49-F238E27FC236}">
                <a16:creationId xmlns:a16="http://schemas.microsoft.com/office/drawing/2014/main" id="{96D0421A-7278-6D1A-B598-3B41FA90C977}"/>
              </a:ext>
            </a:extLst>
          </p:cNvPr>
          <p:cNvSpPr>
            <a:spLocks noGrp="1"/>
          </p:cNvSpPr>
          <p:nvPr>
            <p:ph type="body" sz="quarter" idx="11"/>
          </p:nvPr>
        </p:nvSpPr>
        <p:spPr>
          <a:xfrm>
            <a:off x="405384" y="812080"/>
            <a:ext cx="11370691" cy="4838222"/>
          </a:xfrm>
        </p:spPr>
        <p:txBody>
          <a:bodyPr/>
          <a:lstStyle/>
          <a:p>
            <a:endParaRPr lang="en-IN" dirty="0"/>
          </a:p>
        </p:txBody>
      </p:sp>
    </p:spTree>
    <p:extLst>
      <p:ext uri="{BB962C8B-B14F-4D97-AF65-F5344CB8AC3E}">
        <p14:creationId xmlns:p14="http://schemas.microsoft.com/office/powerpoint/2010/main" val="1937171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EC0A0-2A02-3019-72BB-83F1C943A986}"/>
              </a:ext>
            </a:extLst>
          </p:cNvPr>
          <p:cNvSpPr>
            <a:spLocks noGrp="1"/>
          </p:cNvSpPr>
          <p:nvPr>
            <p:ph type="body" sz="quarter" idx="10"/>
          </p:nvPr>
        </p:nvSpPr>
        <p:spPr/>
        <p:txBody>
          <a:bodyPr/>
          <a:lstStyle/>
          <a:p>
            <a:r>
              <a:rPr lang="en-GB" dirty="0"/>
              <a:t>AI-Assisted Hospitality management </a:t>
            </a:r>
            <a:endParaRPr lang="en-IN" dirty="0"/>
          </a:p>
        </p:txBody>
      </p:sp>
      <p:sp>
        <p:nvSpPr>
          <p:cNvPr id="3" name="Text Placeholder 2">
            <a:extLst>
              <a:ext uri="{FF2B5EF4-FFF2-40B4-BE49-F238E27FC236}">
                <a16:creationId xmlns:a16="http://schemas.microsoft.com/office/drawing/2014/main" id="{96D0421A-7278-6D1A-B598-3B41FA90C977}"/>
              </a:ext>
            </a:extLst>
          </p:cNvPr>
          <p:cNvSpPr>
            <a:spLocks noGrp="1"/>
          </p:cNvSpPr>
          <p:nvPr>
            <p:ph type="body" sz="quarter" idx="11"/>
          </p:nvPr>
        </p:nvSpPr>
        <p:spPr>
          <a:xfrm>
            <a:off x="405384" y="812079"/>
            <a:ext cx="11370691" cy="5450697"/>
          </a:xfrm>
        </p:spPr>
        <p:txBody>
          <a:bodyPr/>
          <a:lstStyle/>
          <a:p>
            <a:r>
              <a:rPr lang="en-GB" b="1" i="0" dirty="0">
                <a:solidFill>
                  <a:schemeClr val="tx1"/>
                </a:solidFill>
                <a:effectLst/>
              </a:rPr>
              <a:t>Situation: </a:t>
            </a:r>
          </a:p>
          <a:p>
            <a:r>
              <a:rPr lang="en-GB" b="0" i="0" dirty="0">
                <a:solidFill>
                  <a:schemeClr val="tx1"/>
                </a:solidFill>
                <a:effectLst/>
              </a:rPr>
              <a:t>Within the hospitality industry, there is a prevalent issue of efficiently obtaining accurate, language-specific responses to user queries. Existing methods and systems often struggle to deliver timely and precise information to guests. The language barrier can further complicate matters, as guests may have queries in different languages, making it challenging to provide satisfactory responses. This situation leads to a lack of operational efficiency and can result in guest frustration and dissatisfaction.</a:t>
            </a:r>
            <a:endParaRPr lang="en-GB" i="0" dirty="0">
              <a:solidFill>
                <a:schemeClr val="tx1"/>
              </a:solidFill>
            </a:endParaRPr>
          </a:p>
          <a:p>
            <a:r>
              <a:rPr lang="en-GB" b="1" i="0" dirty="0">
                <a:solidFill>
                  <a:schemeClr val="tx1"/>
                </a:solidFill>
              </a:rPr>
              <a:t>Solution:</a:t>
            </a:r>
          </a:p>
          <a:p>
            <a:r>
              <a:rPr lang="en-GB" b="0" i="0" dirty="0">
                <a:solidFill>
                  <a:schemeClr val="tx1"/>
                </a:solidFill>
                <a:effectLst/>
              </a:rPr>
              <a:t>To address the challenges faced in the hospitality industry, there is a pressing need for a chatbot solution tailored specifically to this sector. This chatbot should possess the capability to parse multiple relevant documents and comprehend the guest's queries accurately. Additionally, the solution should offer multilingual question-answering capabilities, allowing seamless retrieval of information and the ability to respond to guests in their preferred language. By implementing such a tailored chatbot solution, hotels and other hospitality establishments can enhance their operational efficiency, improve the quality of guest interactions, and ultimately boost overall customer satisfaction.</a:t>
            </a:r>
            <a:endParaRPr lang="en-IN" dirty="0"/>
          </a:p>
          <a:p>
            <a:r>
              <a:rPr lang="en-IN" b="1" i="0" dirty="0"/>
              <a:t>App Architecture:</a:t>
            </a:r>
          </a:p>
          <a:p>
            <a:pPr marL="285750" indent="-285750">
              <a:buFont typeface="Arial" panose="020B0604020202020204" pitchFamily="34" charset="0"/>
              <a:buChar char="•"/>
            </a:pPr>
            <a:r>
              <a:rPr lang="en-IN" i="0" dirty="0"/>
              <a:t>AWS cloud environment </a:t>
            </a:r>
          </a:p>
          <a:p>
            <a:pPr marL="285750" indent="-285750">
              <a:buFont typeface="Arial" panose="020B0604020202020204" pitchFamily="34" charset="0"/>
              <a:buChar char="•"/>
            </a:pPr>
            <a:r>
              <a:rPr lang="en-IN" i="0" dirty="0"/>
              <a:t>PYTHON Libraries(</a:t>
            </a:r>
            <a:r>
              <a:rPr lang="en-IN" i="0" dirty="0" err="1"/>
              <a:t>Langchain</a:t>
            </a:r>
            <a:r>
              <a:rPr lang="en-IN" i="0" dirty="0"/>
              <a:t>, </a:t>
            </a:r>
            <a:r>
              <a:rPr lang="en-IN" i="0" dirty="0" err="1"/>
              <a:t>openAI</a:t>
            </a:r>
            <a:r>
              <a:rPr lang="en-IN" i="0" dirty="0"/>
              <a:t>,…)</a:t>
            </a:r>
          </a:p>
          <a:p>
            <a:pPr marL="285750" indent="-285750">
              <a:buFont typeface="Arial" panose="020B0604020202020204" pitchFamily="34" charset="0"/>
              <a:buChar char="•"/>
            </a:pPr>
            <a:r>
              <a:rPr lang="en-IN" i="0" dirty="0"/>
              <a:t>Pinecone or chroma DB (for embedding)</a:t>
            </a:r>
          </a:p>
          <a:p>
            <a:pPr marL="285750" indent="-285750">
              <a:buFont typeface="Arial" panose="020B0604020202020204" pitchFamily="34" charset="0"/>
              <a:buChar char="•"/>
            </a:pPr>
            <a:r>
              <a:rPr lang="en-IN" i="0" dirty="0" err="1"/>
              <a:t>Streamlit</a:t>
            </a:r>
            <a:r>
              <a:rPr lang="en-IN" i="0" dirty="0"/>
              <a:t> or any front-end web app(for UI)</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3265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3EB34-EAA4-9B2C-6392-F6D9791782AB}"/>
              </a:ext>
            </a:extLst>
          </p:cNvPr>
          <p:cNvSpPr>
            <a:spLocks noGrp="1"/>
          </p:cNvSpPr>
          <p:nvPr>
            <p:ph type="body" sz="quarter" idx="10"/>
          </p:nvPr>
        </p:nvSpPr>
        <p:spPr/>
        <p:txBody>
          <a:bodyPr/>
          <a:lstStyle/>
          <a:p>
            <a:r>
              <a:rPr lang="en-GB" dirty="0"/>
              <a:t>Flow chart</a:t>
            </a:r>
            <a:endParaRPr lang="en-IN" dirty="0"/>
          </a:p>
        </p:txBody>
      </p:sp>
      <p:pic>
        <p:nvPicPr>
          <p:cNvPr id="5" name="Picture 4" descr="A picture containing text, diagram, plan, screenshot&#10;&#10;Description automatically generated">
            <a:extLst>
              <a:ext uri="{FF2B5EF4-FFF2-40B4-BE49-F238E27FC236}">
                <a16:creationId xmlns:a16="http://schemas.microsoft.com/office/drawing/2014/main" id="{63E42C17-8E39-4CC3-73E6-867A68638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69" y="906105"/>
            <a:ext cx="11514251" cy="4990842"/>
          </a:xfrm>
          <a:prstGeom prst="rect">
            <a:avLst/>
          </a:prstGeom>
        </p:spPr>
      </p:pic>
    </p:spTree>
    <p:extLst>
      <p:ext uri="{BB962C8B-B14F-4D97-AF65-F5344CB8AC3E}">
        <p14:creationId xmlns:p14="http://schemas.microsoft.com/office/powerpoint/2010/main" val="3165724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B4084C-748E-DCBB-5961-1A01EEE83225}"/>
              </a:ext>
            </a:extLst>
          </p:cNvPr>
          <p:cNvSpPr>
            <a:spLocks noGrp="1"/>
          </p:cNvSpPr>
          <p:nvPr>
            <p:ph type="body" sz="quarter" idx="10"/>
          </p:nvPr>
        </p:nvSpPr>
        <p:spPr/>
        <p:txBody>
          <a:bodyPr/>
          <a:lstStyle/>
          <a:p>
            <a:endParaRPr lang="en-IN"/>
          </a:p>
        </p:txBody>
      </p:sp>
      <p:sp>
        <p:nvSpPr>
          <p:cNvPr id="3" name="Text Placeholder 2">
            <a:extLst>
              <a:ext uri="{FF2B5EF4-FFF2-40B4-BE49-F238E27FC236}">
                <a16:creationId xmlns:a16="http://schemas.microsoft.com/office/drawing/2014/main" id="{A83765B7-5665-BA3D-3A0B-C36D61D36696}"/>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663077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29938-9F40-4E54-1421-ADE95350ED5E}"/>
              </a:ext>
            </a:extLst>
          </p:cNvPr>
          <p:cNvSpPr>
            <a:spLocks noGrp="1"/>
          </p:cNvSpPr>
          <p:nvPr>
            <p:ph type="body" sz="quarter" idx="10"/>
          </p:nvPr>
        </p:nvSpPr>
        <p:spPr/>
        <p:txBody>
          <a:bodyPr/>
          <a:lstStyle/>
          <a:p>
            <a:endParaRPr lang="en-IN"/>
          </a:p>
        </p:txBody>
      </p:sp>
      <p:sp>
        <p:nvSpPr>
          <p:cNvPr id="3" name="Text Placeholder 2">
            <a:extLst>
              <a:ext uri="{FF2B5EF4-FFF2-40B4-BE49-F238E27FC236}">
                <a16:creationId xmlns:a16="http://schemas.microsoft.com/office/drawing/2014/main" id="{E1FB6196-EF02-9ABE-B25C-3A2BC9883444}"/>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1400114114"/>
      </p:ext>
    </p:extLst>
  </p:cSld>
  <p:clrMapOvr>
    <a:masterClrMapping/>
  </p:clrMapOvr>
</p:sld>
</file>

<file path=ppt/theme/theme1.xml><?xml version="1.0" encoding="utf-8"?>
<a:theme xmlns:a="http://schemas.openxmlformats.org/drawingml/2006/main" name="Office Theme">
  <a:themeElements>
    <a:clrScheme name="Color Theme_copy">
      <a:dk1>
        <a:srgbClr val="252D30"/>
      </a:dk1>
      <a:lt1>
        <a:srgbClr val="FFFFFF"/>
      </a:lt1>
      <a:dk2>
        <a:srgbClr val="ACA9AF"/>
      </a:dk2>
      <a:lt2>
        <a:srgbClr val="E8E5E9"/>
      </a:lt2>
      <a:accent1>
        <a:srgbClr val="135D91"/>
      </a:accent1>
      <a:accent2>
        <a:srgbClr val="1668A1"/>
      </a:accent2>
      <a:accent3>
        <a:srgbClr val="1A77B9"/>
      </a:accent3>
      <a:accent4>
        <a:srgbClr val="1782CA"/>
      </a:accent4>
      <a:accent5>
        <a:srgbClr val="138BDB"/>
      </a:accent5>
      <a:accent6>
        <a:srgbClr val="8C8E91"/>
      </a:accent6>
      <a:hlink>
        <a:srgbClr val="1A77B9"/>
      </a:hlink>
      <a:folHlink>
        <a:srgbClr val="138BD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EB57D705CAB34BB62CE8D87D50F341" ma:contentTypeVersion="11" ma:contentTypeDescription="Create a new document." ma:contentTypeScope="" ma:versionID="a7596d1f81f47fb0fa19f2cd814ba455">
  <xsd:schema xmlns:xsd="http://www.w3.org/2001/XMLSchema" xmlns:xs="http://www.w3.org/2001/XMLSchema" xmlns:p="http://schemas.microsoft.com/office/2006/metadata/properties" xmlns:ns2="cfcaad10-48f4-4de1-bd19-635ef8ba456a" xmlns:ns3="87343467-913e-4769-b186-e24f0023db53" targetNamespace="http://schemas.microsoft.com/office/2006/metadata/properties" ma:root="true" ma:fieldsID="5b32f53bf56427fc4161798830be981f" ns2:_="" ns3:_="">
    <xsd:import namespace="cfcaad10-48f4-4de1-bd19-635ef8ba456a"/>
    <xsd:import namespace="87343467-913e-4769-b186-e24f0023db5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caad10-48f4-4de1-bd19-635ef8ba45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d658c15-9a14-4469-aabb-3674b76b2e76"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343467-913e-4769-b186-e24f0023db5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b1a97b3c-3907-4942-a942-130dfeb1adba}" ma:internalName="TaxCatchAll" ma:showField="CatchAllData" ma:web="87343467-913e-4769-b186-e24f0023d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2645cebb-d897-4d8c-82d7-9262ca833704" Revision="1" Stencil="System.MyShapes" StencilVersion="1.0"/>
</Control>
</file>

<file path=customXml/item3.xml><?xml version="1.0" encoding="utf-8"?>
<Control xmlns="http://schemas.microsoft.com/VisualStudio/2011/storyboarding/control">
  <Id Name="2645cebb-d897-4d8c-82d7-9262ca833704" Revision="1" Stencil="System.MyShapes" StencilVersion="1.0"/>
</Control>
</file>

<file path=customXml/item4.xml><?xml version="1.0" encoding="utf-8"?>
<p:properties xmlns:p="http://schemas.microsoft.com/office/2006/metadata/properties" xmlns:xsi="http://www.w3.org/2001/XMLSchema-instance" xmlns:pc="http://schemas.microsoft.com/office/infopath/2007/PartnerControls">
  <documentManagement>
    <SharedWithUsers xmlns="87343467-913e-4769-b186-e24f0023db53">
      <UserInfo>
        <DisplayName>Vivek Gupta</DisplayName>
        <AccountId>13</AccountId>
        <AccountType/>
      </UserInfo>
      <UserInfo>
        <DisplayName>Rajesh Makhija</DisplayName>
        <AccountId>10</AccountId>
        <AccountType/>
      </UserInfo>
      <UserInfo>
        <DisplayName>Joydeep Dutt</DisplayName>
        <AccountId>29</AccountId>
        <AccountType/>
      </UserInfo>
    </SharedWithUsers>
    <lcf76f155ced4ddcb4097134ff3c332f xmlns="cfcaad10-48f4-4de1-bd19-635ef8ba456a">
      <Terms xmlns="http://schemas.microsoft.com/office/infopath/2007/PartnerControls"/>
    </lcf76f155ced4ddcb4097134ff3c332f>
    <TaxCatchAll xmlns="87343467-913e-4769-b186-e24f0023db53" xsi:nil="true"/>
  </documentManagement>
</p:properties>
</file>

<file path=customXml/item5.xml><?xml version="1.0" encoding="utf-8"?>
<Control xmlns="http://schemas.microsoft.com/VisualStudio/2011/storyboarding/control">
  <Id Name="2645cebb-d897-4d8c-82d7-9262ca833704" Revision="1" Stencil="System.MyShapes" StencilVersion="1.0"/>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ontrol xmlns="http://schemas.microsoft.com/VisualStudio/2011/storyboarding/control">
  <Id Name="2645cebb-d897-4d8c-82d7-9262ca833704" Revision="1" Stencil="System.MyShapes" StencilVersion="1.0"/>
</Control>
</file>

<file path=customXml/itemProps1.xml><?xml version="1.0" encoding="utf-8"?>
<ds:datastoreItem xmlns:ds="http://schemas.openxmlformats.org/officeDocument/2006/customXml" ds:itemID="{C231AAB2-7166-403D-AD41-BAC8EC6FFFD2}">
  <ds:schemaRefs>
    <ds:schemaRef ds:uri="87343467-913e-4769-b186-e24f0023db53"/>
    <ds:schemaRef ds:uri="cfcaad10-48f4-4de1-bd19-635ef8ba45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30FA538-CC41-40AB-9BD4-97826308AB3E}">
  <ds:schemaRefs>
    <ds:schemaRef ds:uri="http://schemas.microsoft.com/VisualStudio/2011/storyboarding/control"/>
  </ds:schemaRefs>
</ds:datastoreItem>
</file>

<file path=customXml/itemProps3.xml><?xml version="1.0" encoding="utf-8"?>
<ds:datastoreItem xmlns:ds="http://schemas.openxmlformats.org/officeDocument/2006/customXml" ds:itemID="{F21F8D40-2969-431F-B0D0-F68E4FE1A043}">
  <ds:schemaRefs>
    <ds:schemaRef ds:uri="http://schemas.microsoft.com/VisualStudio/2011/storyboarding/control"/>
  </ds:schemaRefs>
</ds:datastoreItem>
</file>

<file path=customXml/itemProps4.xml><?xml version="1.0" encoding="utf-8"?>
<ds:datastoreItem xmlns:ds="http://schemas.openxmlformats.org/officeDocument/2006/customXml" ds:itemID="{A7A330D4-9021-4008-ABA4-1FE1FD35BF4B}">
  <ds:schemaRefs>
    <ds:schemaRef ds:uri="87343467-913e-4769-b186-e24f0023db53"/>
    <ds:schemaRef ds:uri="cfcaad10-48f4-4de1-bd19-635ef8ba45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B4E6C070-3677-47FE-967E-B1940037B145}">
  <ds:schemaRefs>
    <ds:schemaRef ds:uri="http://schemas.microsoft.com/VisualStudio/2011/storyboarding/control"/>
  </ds:schemaRefs>
</ds:datastoreItem>
</file>

<file path=customXml/itemProps6.xml><?xml version="1.0" encoding="utf-8"?>
<ds:datastoreItem xmlns:ds="http://schemas.openxmlformats.org/officeDocument/2006/customXml" ds:itemID="{5E0866CE-4B66-4747-950F-A5D8D7084838}">
  <ds:schemaRefs>
    <ds:schemaRef ds:uri="http://schemas.microsoft.com/sharepoint/v3/contenttype/forms"/>
  </ds:schemaRefs>
</ds:datastoreItem>
</file>

<file path=customXml/itemProps7.xml><?xml version="1.0" encoding="utf-8"?>
<ds:datastoreItem xmlns:ds="http://schemas.openxmlformats.org/officeDocument/2006/customXml" ds:itemID="{EE0B8E2C-08AC-4211-AE24-4C12B9CBC39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Sensor BIs _ v2</Template>
  <TotalTime>1176</TotalTime>
  <Words>7920</Words>
  <Application>Microsoft Office PowerPoint</Application>
  <PresentationFormat>Widescreen</PresentationFormat>
  <Paragraphs>823</Paragraphs>
  <Slides>46</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Arial,Sans-Serif</vt:lpstr>
      <vt:lpstr>Calibri</vt:lpstr>
      <vt:lpstr>Calibri </vt:lpstr>
      <vt:lpstr>Calibri Light</vt:lpstr>
      <vt:lpstr>Symbol,Sans-Serif</vt:lpstr>
      <vt:lpstr>Wingdings,Sans-Serif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Avisha Arora</dc:creator>
  <cp:lastModifiedBy>Prashant Pandya</cp:lastModifiedBy>
  <cp:revision>187</cp:revision>
  <cp:lastPrinted>2020-07-06T22:07:52Z</cp:lastPrinted>
  <dcterms:created xsi:type="dcterms:W3CDTF">2022-05-03T12:54:56Z</dcterms:created>
  <dcterms:modified xsi:type="dcterms:W3CDTF">2023-05-16T16:41:58Z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0x01010053EB57D705CAB34BB62CE8D87D50F341</vt:lpwstr>
  </property>
  <property fmtid="{D5CDD505-2E9C-101B-9397-08002B2CF9AE}" pid="3" name="MediaServiceImageTags">
    <vt:lpwstr/>
  </property>
</Properties>
</file>